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6"/>
  </p:notesMasterIdLst>
  <p:handoutMasterIdLst>
    <p:handoutMasterId r:id="rId67"/>
  </p:handoutMasterIdLst>
  <p:sldIdLst>
    <p:sldId id="1270" r:id="rId2"/>
    <p:sldId id="1142" r:id="rId3"/>
    <p:sldId id="1438" r:id="rId4"/>
    <p:sldId id="1437" r:id="rId5"/>
    <p:sldId id="1233" r:id="rId6"/>
    <p:sldId id="1297" r:id="rId7"/>
    <p:sldId id="1249" r:id="rId8"/>
    <p:sldId id="1429" r:id="rId9"/>
    <p:sldId id="1434" r:id="rId10"/>
    <p:sldId id="1317" r:id="rId11"/>
    <p:sldId id="944" r:id="rId12"/>
    <p:sldId id="1140" r:id="rId13"/>
    <p:sldId id="1171" r:id="rId14"/>
    <p:sldId id="1139" r:id="rId15"/>
    <p:sldId id="1292" r:id="rId16"/>
    <p:sldId id="1301" r:id="rId17"/>
    <p:sldId id="1298" r:id="rId18"/>
    <p:sldId id="1299" r:id="rId19"/>
    <p:sldId id="1295" r:id="rId20"/>
    <p:sldId id="1150" r:id="rId21"/>
    <p:sldId id="1208" r:id="rId22"/>
    <p:sldId id="986" r:id="rId23"/>
    <p:sldId id="1129" r:id="rId24"/>
    <p:sldId id="1130" r:id="rId25"/>
    <p:sldId id="1137" r:id="rId26"/>
    <p:sldId id="1206" r:id="rId27"/>
    <p:sldId id="1277" r:id="rId28"/>
    <p:sldId id="998" r:id="rId29"/>
    <p:sldId id="1093" r:id="rId30"/>
    <p:sldId id="1151" r:id="rId31"/>
    <p:sldId id="866" r:id="rId32"/>
    <p:sldId id="867" r:id="rId33"/>
    <p:sldId id="1303" r:id="rId34"/>
    <p:sldId id="1132" r:id="rId35"/>
    <p:sldId id="1131" r:id="rId36"/>
    <p:sldId id="1268" r:id="rId37"/>
    <p:sldId id="993" r:id="rId38"/>
    <p:sldId id="1095" r:id="rId39"/>
    <p:sldId id="1202" r:id="rId40"/>
    <p:sldId id="1203" r:id="rId41"/>
    <p:sldId id="1246" r:id="rId42"/>
    <p:sldId id="1096" r:id="rId43"/>
    <p:sldId id="1133" r:id="rId44"/>
    <p:sldId id="1256" r:id="rId45"/>
    <p:sldId id="1257" r:id="rId46"/>
    <p:sldId id="1312" r:id="rId47"/>
    <p:sldId id="1134" r:id="rId48"/>
    <p:sldId id="1135" r:id="rId49"/>
    <p:sldId id="1099" r:id="rId50"/>
    <p:sldId id="811" r:id="rId51"/>
    <p:sldId id="783" r:id="rId52"/>
    <p:sldId id="1305" r:id="rId53"/>
    <p:sldId id="1306" r:id="rId54"/>
    <p:sldId id="1320" r:id="rId55"/>
    <p:sldId id="1435" r:id="rId56"/>
    <p:sldId id="1314" r:id="rId57"/>
    <p:sldId id="1315" r:id="rId58"/>
    <p:sldId id="1436" r:id="rId59"/>
    <p:sldId id="1038" r:id="rId60"/>
    <p:sldId id="1116" r:id="rId61"/>
    <p:sldId id="1272" r:id="rId62"/>
    <p:sldId id="1273" r:id="rId63"/>
    <p:sldId id="1274" r:id="rId64"/>
    <p:sldId id="1275" r:id="rId65"/>
  </p:sldIdLst>
  <p:sldSz cx="9144000" cy="6858000" type="screen4x3"/>
  <p:notesSz cx="6669088" cy="98726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630C2251-355C-4528-B55E-8407F803CF49}">
          <p14:sldIdLst>
            <p14:sldId id="1270"/>
            <p14:sldId id="1142"/>
            <p14:sldId id="1438"/>
            <p14:sldId id="1437"/>
            <p14:sldId id="1233"/>
            <p14:sldId id="1297"/>
            <p14:sldId id="1249"/>
            <p14:sldId id="1429"/>
            <p14:sldId id="1434"/>
            <p14:sldId id="1317"/>
            <p14:sldId id="944"/>
            <p14:sldId id="1140"/>
            <p14:sldId id="1171"/>
            <p14:sldId id="1139"/>
            <p14:sldId id="1292"/>
            <p14:sldId id="1301"/>
            <p14:sldId id="1298"/>
            <p14:sldId id="1299"/>
            <p14:sldId id="1295"/>
            <p14:sldId id="1150"/>
            <p14:sldId id="1208"/>
            <p14:sldId id="986"/>
            <p14:sldId id="1129"/>
            <p14:sldId id="1130"/>
            <p14:sldId id="1137"/>
            <p14:sldId id="1206"/>
            <p14:sldId id="1277"/>
            <p14:sldId id="998"/>
            <p14:sldId id="1093"/>
            <p14:sldId id="1151"/>
            <p14:sldId id="866"/>
            <p14:sldId id="867"/>
            <p14:sldId id="1303"/>
            <p14:sldId id="1132"/>
            <p14:sldId id="1131"/>
            <p14:sldId id="1268"/>
            <p14:sldId id="993"/>
            <p14:sldId id="1095"/>
            <p14:sldId id="1202"/>
            <p14:sldId id="1203"/>
            <p14:sldId id="1246"/>
            <p14:sldId id="1096"/>
            <p14:sldId id="1133"/>
            <p14:sldId id="1256"/>
            <p14:sldId id="1257"/>
            <p14:sldId id="1312"/>
            <p14:sldId id="1134"/>
            <p14:sldId id="1135"/>
            <p14:sldId id="1099"/>
            <p14:sldId id="811"/>
            <p14:sldId id="783"/>
            <p14:sldId id="1305"/>
            <p14:sldId id="1306"/>
            <p14:sldId id="1320"/>
            <p14:sldId id="1435"/>
            <p14:sldId id="1314"/>
            <p14:sldId id="1315"/>
            <p14:sldId id="1436"/>
            <p14:sldId id="1038"/>
            <p14:sldId id="1116"/>
            <p14:sldId id="1272"/>
            <p14:sldId id="1273"/>
            <p14:sldId id="1274"/>
            <p14:sldId id="127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E1E452"/>
    <a:srgbClr val="5A9BD5"/>
    <a:srgbClr val="254061"/>
    <a:srgbClr val="FF6600"/>
    <a:srgbClr val="FF9966"/>
    <a:srgbClr val="245E76"/>
    <a:srgbClr val="FAC090"/>
    <a:srgbClr val="00B050"/>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270" autoAdjust="0"/>
    <p:restoredTop sz="94509" autoAdjust="0"/>
  </p:normalViewPr>
  <p:slideViewPr>
    <p:cSldViewPr>
      <p:cViewPr varScale="1">
        <p:scale>
          <a:sx n="80" d="100"/>
          <a:sy n="80" d="100"/>
        </p:scale>
        <p:origin x="542" y="48"/>
      </p:cViewPr>
      <p:guideLst>
        <p:guide orient="horz" pos="2160"/>
        <p:guide pos="2880"/>
      </p:guideLst>
    </p:cSldViewPr>
  </p:slideViewPr>
  <p:outlineViewPr>
    <p:cViewPr>
      <p:scale>
        <a:sx n="33" d="100"/>
        <a:sy n="33" d="100"/>
      </p:scale>
      <p:origin x="0" y="-91344"/>
    </p:cViewPr>
    <p:sldLst>
      <p:sld r:id="rId1" collapse="1"/>
    </p:sldLst>
  </p:outlin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_rels/viewProps.xml.rels><?xml version="1.0" encoding="UTF-8" standalone="yes"?>
<Relationships xmlns="http://schemas.openxmlformats.org/package/2006/relationships"><Relationship Id="rId1" Type="http://schemas.openxmlformats.org/officeDocument/2006/relationships/slide" Target="slides/slide6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 y="1"/>
            <a:ext cx="2890665" cy="494186"/>
          </a:xfrm>
          <a:prstGeom prst="rect">
            <a:avLst/>
          </a:prstGeom>
        </p:spPr>
        <p:txBody>
          <a:bodyPr vert="horz" lIns="91111" tIns="45554" rIns="91111" bIns="45554" rtlCol="0"/>
          <a:lstStyle>
            <a:lvl1pPr algn="l">
              <a:defRPr sz="1200"/>
            </a:lvl1pPr>
          </a:lstStyle>
          <a:p>
            <a:endParaRPr lang="en-GB"/>
          </a:p>
        </p:txBody>
      </p:sp>
      <p:sp>
        <p:nvSpPr>
          <p:cNvPr id="3" name="Date Placeholder 2"/>
          <p:cNvSpPr>
            <a:spLocks noGrp="1"/>
          </p:cNvSpPr>
          <p:nvPr>
            <p:ph type="dt" sz="quarter" idx="1"/>
          </p:nvPr>
        </p:nvSpPr>
        <p:spPr>
          <a:xfrm>
            <a:off x="3776871" y="1"/>
            <a:ext cx="2890665" cy="494186"/>
          </a:xfrm>
          <a:prstGeom prst="rect">
            <a:avLst/>
          </a:prstGeom>
        </p:spPr>
        <p:txBody>
          <a:bodyPr vert="horz" lIns="91111" tIns="45554" rIns="91111" bIns="45554" rtlCol="0"/>
          <a:lstStyle>
            <a:lvl1pPr algn="r">
              <a:defRPr sz="1200"/>
            </a:lvl1pPr>
          </a:lstStyle>
          <a:p>
            <a:fld id="{0CCB9ADB-0C08-49E0-8C87-5312C6091897}" type="datetimeFigureOut">
              <a:rPr lang="en-GB" smtClean="0"/>
              <a:pPr/>
              <a:t>20/11/2018</a:t>
            </a:fld>
            <a:endParaRPr lang="en-GB"/>
          </a:p>
        </p:txBody>
      </p:sp>
      <p:sp>
        <p:nvSpPr>
          <p:cNvPr id="4" name="Footer Placeholder 3"/>
          <p:cNvSpPr>
            <a:spLocks noGrp="1"/>
          </p:cNvSpPr>
          <p:nvPr>
            <p:ph type="ftr" sz="quarter" idx="2"/>
          </p:nvPr>
        </p:nvSpPr>
        <p:spPr>
          <a:xfrm>
            <a:off x="6" y="9376906"/>
            <a:ext cx="2890665" cy="494185"/>
          </a:xfrm>
          <a:prstGeom prst="rect">
            <a:avLst/>
          </a:prstGeom>
        </p:spPr>
        <p:txBody>
          <a:bodyPr vert="horz" lIns="91111" tIns="45554" rIns="91111" bIns="45554" rtlCol="0" anchor="b"/>
          <a:lstStyle>
            <a:lvl1pPr algn="l">
              <a:defRPr sz="1200"/>
            </a:lvl1pPr>
          </a:lstStyle>
          <a:p>
            <a:endParaRPr lang="en-GB"/>
          </a:p>
        </p:txBody>
      </p:sp>
      <p:sp>
        <p:nvSpPr>
          <p:cNvPr id="5" name="Slide Number Placeholder 4"/>
          <p:cNvSpPr>
            <a:spLocks noGrp="1"/>
          </p:cNvSpPr>
          <p:nvPr>
            <p:ph type="sldNum" sz="quarter" idx="3"/>
          </p:nvPr>
        </p:nvSpPr>
        <p:spPr>
          <a:xfrm>
            <a:off x="3776871" y="9376906"/>
            <a:ext cx="2890665" cy="494185"/>
          </a:xfrm>
          <a:prstGeom prst="rect">
            <a:avLst/>
          </a:prstGeom>
        </p:spPr>
        <p:txBody>
          <a:bodyPr vert="horz" lIns="91111" tIns="45554" rIns="91111" bIns="45554" rtlCol="0" anchor="b"/>
          <a:lstStyle>
            <a:lvl1pPr algn="r">
              <a:defRPr sz="1200"/>
            </a:lvl1pPr>
          </a:lstStyle>
          <a:p>
            <a:fld id="{19B6B217-4C80-4AE0-A41B-B36EA8DE32FE}" type="slidenum">
              <a:rPr lang="en-GB" smtClean="0"/>
              <a:pPr/>
              <a:t>‹#›</a:t>
            </a:fld>
            <a:endParaRPr lang="en-GB"/>
          </a:p>
        </p:txBody>
      </p:sp>
    </p:spTree>
    <p:extLst>
      <p:ext uri="{BB962C8B-B14F-4D97-AF65-F5344CB8AC3E}">
        <p14:creationId xmlns:p14="http://schemas.microsoft.com/office/powerpoint/2010/main" val="29489719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 y="1"/>
            <a:ext cx="2890665" cy="494186"/>
          </a:xfrm>
          <a:prstGeom prst="rect">
            <a:avLst/>
          </a:prstGeom>
        </p:spPr>
        <p:txBody>
          <a:bodyPr vert="horz" lIns="91111" tIns="45554" rIns="91111" bIns="45554" rtlCol="0"/>
          <a:lstStyle>
            <a:lvl1pPr algn="l">
              <a:defRPr sz="1200"/>
            </a:lvl1pPr>
          </a:lstStyle>
          <a:p>
            <a:endParaRPr lang="en-GB"/>
          </a:p>
        </p:txBody>
      </p:sp>
      <p:sp>
        <p:nvSpPr>
          <p:cNvPr id="3" name="Date Placeholder 2"/>
          <p:cNvSpPr>
            <a:spLocks noGrp="1"/>
          </p:cNvSpPr>
          <p:nvPr>
            <p:ph type="dt" idx="1"/>
          </p:nvPr>
        </p:nvSpPr>
        <p:spPr>
          <a:xfrm>
            <a:off x="3776871" y="1"/>
            <a:ext cx="2890665" cy="494186"/>
          </a:xfrm>
          <a:prstGeom prst="rect">
            <a:avLst/>
          </a:prstGeom>
        </p:spPr>
        <p:txBody>
          <a:bodyPr vert="horz" lIns="91111" tIns="45554" rIns="91111" bIns="45554" rtlCol="0"/>
          <a:lstStyle>
            <a:lvl1pPr algn="r">
              <a:defRPr sz="1200"/>
            </a:lvl1pPr>
          </a:lstStyle>
          <a:p>
            <a:fld id="{12BCC7C1-15AF-44C8-9096-7148817543E9}" type="datetimeFigureOut">
              <a:rPr lang="en-GB" smtClean="0"/>
              <a:pPr/>
              <a:t>20/11/2018</a:t>
            </a:fld>
            <a:endParaRPr lang="en-GB"/>
          </a:p>
        </p:txBody>
      </p:sp>
      <p:sp>
        <p:nvSpPr>
          <p:cNvPr id="4" name="Slide Image Placeholder 3"/>
          <p:cNvSpPr>
            <a:spLocks noGrp="1" noRot="1" noChangeAspect="1"/>
          </p:cNvSpPr>
          <p:nvPr>
            <p:ph type="sldImg" idx="2"/>
          </p:nvPr>
        </p:nvSpPr>
        <p:spPr>
          <a:xfrm>
            <a:off x="866775" y="739775"/>
            <a:ext cx="4935538" cy="3702050"/>
          </a:xfrm>
          <a:prstGeom prst="rect">
            <a:avLst/>
          </a:prstGeom>
          <a:noFill/>
          <a:ln w="12700">
            <a:solidFill>
              <a:prstClr val="black"/>
            </a:solidFill>
          </a:ln>
        </p:spPr>
        <p:txBody>
          <a:bodyPr vert="horz" lIns="91111" tIns="45554" rIns="91111" bIns="45554" rtlCol="0" anchor="ctr"/>
          <a:lstStyle/>
          <a:p>
            <a:endParaRPr lang="en-GB"/>
          </a:p>
        </p:txBody>
      </p:sp>
      <p:sp>
        <p:nvSpPr>
          <p:cNvPr id="5" name="Notes Placeholder 4"/>
          <p:cNvSpPr>
            <a:spLocks noGrp="1"/>
          </p:cNvSpPr>
          <p:nvPr>
            <p:ph type="body" sz="quarter" idx="3"/>
          </p:nvPr>
        </p:nvSpPr>
        <p:spPr>
          <a:xfrm>
            <a:off x="666604" y="4689248"/>
            <a:ext cx="5335894" cy="4442935"/>
          </a:xfrm>
          <a:prstGeom prst="rect">
            <a:avLst/>
          </a:prstGeom>
        </p:spPr>
        <p:txBody>
          <a:bodyPr vert="horz" lIns="91111" tIns="45554" rIns="91111" bIns="4555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6" y="9376906"/>
            <a:ext cx="2890665" cy="494185"/>
          </a:xfrm>
          <a:prstGeom prst="rect">
            <a:avLst/>
          </a:prstGeom>
        </p:spPr>
        <p:txBody>
          <a:bodyPr vert="horz" lIns="91111" tIns="45554" rIns="91111" bIns="45554" rtlCol="0" anchor="b"/>
          <a:lstStyle>
            <a:lvl1pPr algn="l">
              <a:defRPr sz="1200"/>
            </a:lvl1pPr>
          </a:lstStyle>
          <a:p>
            <a:endParaRPr lang="en-GB"/>
          </a:p>
        </p:txBody>
      </p:sp>
      <p:sp>
        <p:nvSpPr>
          <p:cNvPr id="7" name="Slide Number Placeholder 6"/>
          <p:cNvSpPr>
            <a:spLocks noGrp="1"/>
          </p:cNvSpPr>
          <p:nvPr>
            <p:ph type="sldNum" sz="quarter" idx="5"/>
          </p:nvPr>
        </p:nvSpPr>
        <p:spPr>
          <a:xfrm>
            <a:off x="3776871" y="9376906"/>
            <a:ext cx="2890665" cy="494185"/>
          </a:xfrm>
          <a:prstGeom prst="rect">
            <a:avLst/>
          </a:prstGeom>
        </p:spPr>
        <p:txBody>
          <a:bodyPr vert="horz" lIns="91111" tIns="45554" rIns="91111" bIns="45554" rtlCol="0" anchor="b"/>
          <a:lstStyle>
            <a:lvl1pPr algn="r">
              <a:defRPr sz="1200"/>
            </a:lvl1pPr>
          </a:lstStyle>
          <a:p>
            <a:fld id="{1BD0E84C-75B7-4C22-A139-55D1DE75A3C4}" type="slidenum">
              <a:rPr lang="en-GB" smtClean="0"/>
              <a:pPr/>
              <a:t>‹#›</a:t>
            </a:fld>
            <a:endParaRPr lang="en-GB"/>
          </a:p>
        </p:txBody>
      </p:sp>
    </p:spTree>
    <p:extLst>
      <p:ext uri="{BB962C8B-B14F-4D97-AF65-F5344CB8AC3E}">
        <p14:creationId xmlns:p14="http://schemas.microsoft.com/office/powerpoint/2010/main" val="1426969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9524">
              <a:defRPr sz="3100" b="1">
                <a:solidFill>
                  <a:schemeClr val="bg2"/>
                </a:solidFill>
                <a:latin typeface="Times New Roman" pitchFamily="18" charset="0"/>
              </a:defRPr>
            </a:lvl1pPr>
            <a:lvl2pPr marL="740273" indent="-284721" defTabSz="909524">
              <a:defRPr sz="3100" b="1">
                <a:solidFill>
                  <a:schemeClr val="bg2"/>
                </a:solidFill>
                <a:latin typeface="Times New Roman" pitchFamily="18" charset="0"/>
              </a:defRPr>
            </a:lvl2pPr>
            <a:lvl3pPr marL="1138882" indent="-227777" defTabSz="909524">
              <a:defRPr sz="3100" b="1">
                <a:solidFill>
                  <a:schemeClr val="bg2"/>
                </a:solidFill>
                <a:latin typeface="Times New Roman" pitchFamily="18" charset="0"/>
              </a:defRPr>
            </a:lvl3pPr>
            <a:lvl4pPr marL="1594435" indent="-227777" defTabSz="909524">
              <a:defRPr sz="3100" b="1">
                <a:solidFill>
                  <a:schemeClr val="bg2"/>
                </a:solidFill>
                <a:latin typeface="Times New Roman" pitchFamily="18" charset="0"/>
              </a:defRPr>
            </a:lvl4pPr>
            <a:lvl5pPr marL="2049988" indent="-227777" defTabSz="909524">
              <a:defRPr sz="3100" b="1">
                <a:solidFill>
                  <a:schemeClr val="bg2"/>
                </a:solidFill>
                <a:latin typeface="Times New Roman" pitchFamily="18" charset="0"/>
              </a:defRPr>
            </a:lvl5pPr>
            <a:lvl6pPr marL="2505541" indent="-227777" algn="ctr" defTabSz="909524" eaLnBrk="0" fontAlgn="base" hangingPunct="0">
              <a:spcBef>
                <a:spcPct val="0"/>
              </a:spcBef>
              <a:spcAft>
                <a:spcPct val="0"/>
              </a:spcAft>
              <a:defRPr sz="3100" b="1">
                <a:solidFill>
                  <a:schemeClr val="bg2"/>
                </a:solidFill>
                <a:latin typeface="Times New Roman" pitchFamily="18" charset="0"/>
              </a:defRPr>
            </a:lvl6pPr>
            <a:lvl7pPr marL="2961093" indent="-227777" algn="ctr" defTabSz="909524" eaLnBrk="0" fontAlgn="base" hangingPunct="0">
              <a:spcBef>
                <a:spcPct val="0"/>
              </a:spcBef>
              <a:spcAft>
                <a:spcPct val="0"/>
              </a:spcAft>
              <a:defRPr sz="3100" b="1">
                <a:solidFill>
                  <a:schemeClr val="bg2"/>
                </a:solidFill>
                <a:latin typeface="Times New Roman" pitchFamily="18" charset="0"/>
              </a:defRPr>
            </a:lvl7pPr>
            <a:lvl8pPr marL="3416646" indent="-227777" algn="ctr" defTabSz="909524" eaLnBrk="0" fontAlgn="base" hangingPunct="0">
              <a:spcBef>
                <a:spcPct val="0"/>
              </a:spcBef>
              <a:spcAft>
                <a:spcPct val="0"/>
              </a:spcAft>
              <a:defRPr sz="3100" b="1">
                <a:solidFill>
                  <a:schemeClr val="bg2"/>
                </a:solidFill>
                <a:latin typeface="Times New Roman" pitchFamily="18" charset="0"/>
              </a:defRPr>
            </a:lvl8pPr>
            <a:lvl9pPr marL="3872200" indent="-227777" algn="ctr" defTabSz="909524" eaLnBrk="0" fontAlgn="base" hangingPunct="0">
              <a:spcBef>
                <a:spcPct val="0"/>
              </a:spcBef>
              <a:spcAft>
                <a:spcPct val="0"/>
              </a:spcAft>
              <a:defRPr sz="3100" b="1">
                <a:solidFill>
                  <a:schemeClr val="bg2"/>
                </a:solidFill>
                <a:latin typeface="Times New Roman" pitchFamily="18" charset="0"/>
              </a:defRPr>
            </a:lvl9pPr>
          </a:lstStyle>
          <a:p>
            <a:fld id="{332E4C65-5061-4385-B8AF-72A6D2249C4D}" type="slidenum">
              <a:rPr lang="en-GB" sz="1000" b="0"/>
              <a:pPr/>
              <a:t>1</a:t>
            </a:fld>
            <a:endParaRPr lang="en-GB" sz="1000" b="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Times New Roman" pitchFamily="18" charset="0"/>
            </a:endParaRPr>
          </a:p>
        </p:txBody>
      </p:sp>
    </p:spTree>
    <p:extLst>
      <p:ext uri="{BB962C8B-B14F-4D97-AF65-F5344CB8AC3E}">
        <p14:creationId xmlns:p14="http://schemas.microsoft.com/office/powerpoint/2010/main" val="18520793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0" name="Shape 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5651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09" name="Shape 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55581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24B34612-3243-4D93-868E-D256432C24F7}" type="slidenum">
              <a:rPr lang="en-US" altLang="en-US" sz="1200"/>
              <a:pPr eaLnBrk="1" hangingPunct="1"/>
              <a:t>62</a:t>
            </a:fld>
            <a:endParaRPr lang="en-US" altLang="en-US" sz="120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975110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0" name="Shape 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6707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3" name="Shape 10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Calibri"/>
              <a:ea typeface="Calibri"/>
              <a:cs typeface="Calibri"/>
              <a:sym typeface="Calibri"/>
            </a:endParaRPr>
          </a:p>
        </p:txBody>
      </p:sp>
      <p:sp>
        <p:nvSpPr>
          <p:cNvPr id="104" name="Shape 10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US"/>
              <a:t> </a:t>
            </a:r>
          </a:p>
        </p:txBody>
      </p:sp>
    </p:spTree>
    <p:extLst>
      <p:ext uri="{BB962C8B-B14F-4D97-AF65-F5344CB8AC3E}">
        <p14:creationId xmlns:p14="http://schemas.microsoft.com/office/powerpoint/2010/main" val="648369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D0E84C-75B7-4C22-A139-55D1DE75A3C4}" type="slidenum">
              <a:rPr lang="en-GB" smtClean="0"/>
              <a:pPr/>
              <a:t>19</a:t>
            </a:fld>
            <a:endParaRPr lang="en-GB"/>
          </a:p>
        </p:txBody>
      </p:sp>
    </p:spTree>
    <p:extLst>
      <p:ext uri="{BB962C8B-B14F-4D97-AF65-F5344CB8AC3E}">
        <p14:creationId xmlns:p14="http://schemas.microsoft.com/office/powerpoint/2010/main" val="62409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D0E84C-75B7-4C22-A139-55D1DE75A3C4}" type="slidenum">
              <a:rPr lang="en-GB" smtClean="0"/>
              <a:pPr/>
              <a:t>23</a:t>
            </a:fld>
            <a:endParaRPr lang="en-GB"/>
          </a:p>
        </p:txBody>
      </p:sp>
    </p:spTree>
    <p:extLst>
      <p:ext uri="{BB962C8B-B14F-4D97-AF65-F5344CB8AC3E}">
        <p14:creationId xmlns:p14="http://schemas.microsoft.com/office/powerpoint/2010/main" val="4059315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D0E84C-75B7-4C22-A139-55D1DE75A3C4}" type="slidenum">
              <a:rPr lang="en-GB" smtClean="0"/>
              <a:pPr/>
              <a:t>24</a:t>
            </a:fld>
            <a:endParaRPr lang="en-GB"/>
          </a:p>
        </p:txBody>
      </p:sp>
    </p:spTree>
    <p:extLst>
      <p:ext uri="{BB962C8B-B14F-4D97-AF65-F5344CB8AC3E}">
        <p14:creationId xmlns:p14="http://schemas.microsoft.com/office/powerpoint/2010/main" val="1386816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D0E84C-75B7-4C22-A139-55D1DE75A3C4}" type="slidenum">
              <a:rPr lang="en-GB" smtClean="0"/>
              <a:pPr/>
              <a:t>31</a:t>
            </a:fld>
            <a:endParaRPr lang="en-GB"/>
          </a:p>
        </p:txBody>
      </p:sp>
    </p:spTree>
    <p:extLst>
      <p:ext uri="{BB962C8B-B14F-4D97-AF65-F5344CB8AC3E}">
        <p14:creationId xmlns:p14="http://schemas.microsoft.com/office/powerpoint/2010/main" val="3509577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D0E84C-75B7-4C22-A139-55D1DE75A3C4}" type="slidenum">
              <a:rPr lang="en-GB" smtClean="0"/>
              <a:pPr/>
              <a:t>37</a:t>
            </a:fld>
            <a:endParaRPr lang="en-GB"/>
          </a:p>
        </p:txBody>
      </p:sp>
    </p:spTree>
    <p:extLst>
      <p:ext uri="{BB962C8B-B14F-4D97-AF65-F5344CB8AC3E}">
        <p14:creationId xmlns:p14="http://schemas.microsoft.com/office/powerpoint/2010/main" val="19176147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D0E84C-75B7-4C22-A139-55D1DE75A3C4}" type="slidenum">
              <a:rPr lang="en-GB" smtClean="0"/>
              <a:pPr/>
              <a:t>47</a:t>
            </a:fld>
            <a:endParaRPr lang="en-GB"/>
          </a:p>
        </p:txBody>
      </p:sp>
    </p:spTree>
    <p:extLst>
      <p:ext uri="{BB962C8B-B14F-4D97-AF65-F5344CB8AC3E}">
        <p14:creationId xmlns:p14="http://schemas.microsoft.com/office/powerpoint/2010/main" val="2813025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D0E84C-75B7-4C22-A139-55D1DE75A3C4}" type="slidenum">
              <a:rPr lang="en-GB" smtClean="0"/>
              <a:pPr/>
              <a:t>49</a:t>
            </a:fld>
            <a:endParaRPr lang="en-GB"/>
          </a:p>
        </p:txBody>
      </p:sp>
    </p:spTree>
    <p:extLst>
      <p:ext uri="{BB962C8B-B14F-4D97-AF65-F5344CB8AC3E}">
        <p14:creationId xmlns:p14="http://schemas.microsoft.com/office/powerpoint/2010/main" val="672285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FD8B9EB3-42A7-41FB-9B4D-79A48F2AF949}" type="slidenum">
              <a:rPr lang="en-US" altLang="en-US" sz="1200"/>
              <a:pPr eaLnBrk="1" hangingPunct="1"/>
              <a:t>54</a:t>
            </a:fld>
            <a:endParaRPr lang="en-US" altLang="en-US" sz="120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161376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r>
              <a:rPr lang="en-US"/>
              <a:t>NUST 2018, Namibia</a:t>
            </a:r>
            <a:endParaRPr lang="en-GB"/>
          </a:p>
        </p:txBody>
      </p:sp>
      <p:sp>
        <p:nvSpPr>
          <p:cNvPr id="5" name="Footer Placeholder 4"/>
          <p:cNvSpPr>
            <a:spLocks noGrp="1"/>
          </p:cNvSpPr>
          <p:nvPr>
            <p:ph type="ftr" sz="quarter" idx="11"/>
          </p:nvPr>
        </p:nvSpPr>
        <p:spPr/>
        <p:txBody>
          <a:bodyPr/>
          <a:lstStyle/>
          <a:p>
            <a:r>
              <a:rPr lang="en-US"/>
              <a:t>Data Science Profession and Education</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a:t>
            </a:fld>
            <a:endParaRPr lang="en-GB"/>
          </a:p>
        </p:txBody>
      </p:sp>
    </p:spTree>
    <p:extLst>
      <p:ext uri="{BB962C8B-B14F-4D97-AF65-F5344CB8AC3E}">
        <p14:creationId xmlns:p14="http://schemas.microsoft.com/office/powerpoint/2010/main" val="122225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r>
              <a:rPr lang="en-US"/>
              <a:t>NUST 2018, Namibia</a:t>
            </a:r>
            <a:endParaRPr lang="en-GB"/>
          </a:p>
        </p:txBody>
      </p:sp>
      <p:sp>
        <p:nvSpPr>
          <p:cNvPr id="5" name="Footer Placeholder 4"/>
          <p:cNvSpPr>
            <a:spLocks noGrp="1"/>
          </p:cNvSpPr>
          <p:nvPr>
            <p:ph type="ftr" sz="quarter" idx="11"/>
          </p:nvPr>
        </p:nvSpPr>
        <p:spPr/>
        <p:txBody>
          <a:bodyPr/>
          <a:lstStyle/>
          <a:p>
            <a:r>
              <a:rPr lang="en-US"/>
              <a:t>Data Science Profession and Education</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a:t>
            </a:fld>
            <a:endParaRPr lang="en-GB"/>
          </a:p>
        </p:txBody>
      </p:sp>
    </p:spTree>
    <p:extLst>
      <p:ext uri="{BB962C8B-B14F-4D97-AF65-F5344CB8AC3E}">
        <p14:creationId xmlns:p14="http://schemas.microsoft.com/office/powerpoint/2010/main" val="1544263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r>
              <a:rPr lang="en-US"/>
              <a:t>NUST 2018, Namibia</a:t>
            </a:r>
            <a:endParaRPr lang="en-GB"/>
          </a:p>
        </p:txBody>
      </p:sp>
      <p:sp>
        <p:nvSpPr>
          <p:cNvPr id="5" name="Footer Placeholder 4"/>
          <p:cNvSpPr>
            <a:spLocks noGrp="1"/>
          </p:cNvSpPr>
          <p:nvPr>
            <p:ph type="ftr" sz="quarter" idx="11"/>
          </p:nvPr>
        </p:nvSpPr>
        <p:spPr/>
        <p:txBody>
          <a:bodyPr/>
          <a:lstStyle/>
          <a:p>
            <a:r>
              <a:rPr lang="en-US"/>
              <a:t>Data Science Profession and Education</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a:t>
            </a:fld>
            <a:endParaRPr lang="en-GB"/>
          </a:p>
        </p:txBody>
      </p:sp>
    </p:spTree>
    <p:extLst>
      <p:ext uri="{BB962C8B-B14F-4D97-AF65-F5344CB8AC3E}">
        <p14:creationId xmlns:p14="http://schemas.microsoft.com/office/powerpoint/2010/main" val="1097341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r>
              <a:rPr lang="en-US"/>
              <a:t>NUST 2018, Namibia</a:t>
            </a:r>
            <a:endParaRPr lang="en-GB"/>
          </a:p>
        </p:txBody>
      </p:sp>
      <p:sp>
        <p:nvSpPr>
          <p:cNvPr id="5" name="Footer Placeholder 4"/>
          <p:cNvSpPr>
            <a:spLocks noGrp="1"/>
          </p:cNvSpPr>
          <p:nvPr>
            <p:ph type="ftr" sz="quarter" idx="11"/>
          </p:nvPr>
        </p:nvSpPr>
        <p:spPr/>
        <p:txBody>
          <a:bodyPr/>
          <a:lstStyle/>
          <a:p>
            <a:r>
              <a:rPr lang="en-US"/>
              <a:t>Data Science Profession and Education</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a:t>
            </a:fld>
            <a:endParaRPr lang="en-GB"/>
          </a:p>
        </p:txBody>
      </p:sp>
    </p:spTree>
    <p:extLst>
      <p:ext uri="{BB962C8B-B14F-4D97-AF65-F5344CB8AC3E}">
        <p14:creationId xmlns:p14="http://schemas.microsoft.com/office/powerpoint/2010/main" val="3050688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NUST 2018, Namibia</a:t>
            </a:r>
            <a:endParaRPr lang="en-GB"/>
          </a:p>
        </p:txBody>
      </p:sp>
      <p:sp>
        <p:nvSpPr>
          <p:cNvPr id="5" name="Footer Placeholder 4"/>
          <p:cNvSpPr>
            <a:spLocks noGrp="1"/>
          </p:cNvSpPr>
          <p:nvPr>
            <p:ph type="ftr" sz="quarter" idx="11"/>
          </p:nvPr>
        </p:nvSpPr>
        <p:spPr/>
        <p:txBody>
          <a:bodyPr/>
          <a:lstStyle/>
          <a:p>
            <a:r>
              <a:rPr lang="en-US"/>
              <a:t>Data Science Profession and Education</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a:t>
            </a:fld>
            <a:endParaRPr lang="en-GB"/>
          </a:p>
        </p:txBody>
      </p:sp>
    </p:spTree>
    <p:extLst>
      <p:ext uri="{BB962C8B-B14F-4D97-AF65-F5344CB8AC3E}">
        <p14:creationId xmlns:p14="http://schemas.microsoft.com/office/powerpoint/2010/main" val="34491813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r>
              <a:rPr lang="en-US"/>
              <a:t>NUST 2018, Namibia</a:t>
            </a:r>
            <a:endParaRPr lang="en-GB"/>
          </a:p>
        </p:txBody>
      </p:sp>
      <p:sp>
        <p:nvSpPr>
          <p:cNvPr id="6" name="Footer Placeholder 5"/>
          <p:cNvSpPr>
            <a:spLocks noGrp="1"/>
          </p:cNvSpPr>
          <p:nvPr>
            <p:ph type="ftr" sz="quarter" idx="11"/>
          </p:nvPr>
        </p:nvSpPr>
        <p:spPr/>
        <p:txBody>
          <a:bodyPr/>
          <a:lstStyle/>
          <a:p>
            <a:r>
              <a:rPr lang="en-US"/>
              <a:t>Data Science Profession and Education</a:t>
            </a:r>
            <a:endParaRPr lang="en-GB"/>
          </a:p>
        </p:txBody>
      </p:sp>
      <p:sp>
        <p:nvSpPr>
          <p:cNvPr id="7" name="Slide Number Placeholder 6"/>
          <p:cNvSpPr>
            <a:spLocks noGrp="1"/>
          </p:cNvSpPr>
          <p:nvPr>
            <p:ph type="sldNum" sz="quarter" idx="12"/>
          </p:nvPr>
        </p:nvSpPr>
        <p:spPr/>
        <p:txBody>
          <a:bodyPr/>
          <a:lstStyle/>
          <a:p>
            <a:fld id="{5444D61A-D5EF-4AD7-8CFF-82B00AE13C42}" type="slidenum">
              <a:rPr lang="en-GB" smtClean="0"/>
              <a:pPr/>
              <a:t>‹#›</a:t>
            </a:fld>
            <a:endParaRPr lang="en-GB"/>
          </a:p>
        </p:txBody>
      </p:sp>
    </p:spTree>
    <p:extLst>
      <p:ext uri="{BB962C8B-B14F-4D97-AF65-F5344CB8AC3E}">
        <p14:creationId xmlns:p14="http://schemas.microsoft.com/office/powerpoint/2010/main" val="847949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r>
              <a:rPr lang="en-US"/>
              <a:t>NUST 2018, Namibia</a:t>
            </a:r>
            <a:endParaRPr lang="en-GB"/>
          </a:p>
        </p:txBody>
      </p:sp>
      <p:sp>
        <p:nvSpPr>
          <p:cNvPr id="8" name="Footer Placeholder 7"/>
          <p:cNvSpPr>
            <a:spLocks noGrp="1"/>
          </p:cNvSpPr>
          <p:nvPr>
            <p:ph type="ftr" sz="quarter" idx="11"/>
          </p:nvPr>
        </p:nvSpPr>
        <p:spPr/>
        <p:txBody>
          <a:bodyPr/>
          <a:lstStyle/>
          <a:p>
            <a:r>
              <a:rPr lang="en-US"/>
              <a:t>Data Science Profession and Education</a:t>
            </a:r>
            <a:endParaRPr lang="en-GB"/>
          </a:p>
        </p:txBody>
      </p:sp>
      <p:sp>
        <p:nvSpPr>
          <p:cNvPr id="9" name="Slide Number Placeholder 8"/>
          <p:cNvSpPr>
            <a:spLocks noGrp="1"/>
          </p:cNvSpPr>
          <p:nvPr>
            <p:ph type="sldNum" sz="quarter" idx="12"/>
          </p:nvPr>
        </p:nvSpPr>
        <p:spPr/>
        <p:txBody>
          <a:bodyPr/>
          <a:lstStyle/>
          <a:p>
            <a:fld id="{5444D61A-D5EF-4AD7-8CFF-82B00AE13C42}" type="slidenum">
              <a:rPr lang="en-GB" smtClean="0"/>
              <a:pPr/>
              <a:t>‹#›</a:t>
            </a:fld>
            <a:endParaRPr lang="en-GB"/>
          </a:p>
        </p:txBody>
      </p:sp>
    </p:spTree>
    <p:extLst>
      <p:ext uri="{BB962C8B-B14F-4D97-AF65-F5344CB8AC3E}">
        <p14:creationId xmlns:p14="http://schemas.microsoft.com/office/powerpoint/2010/main" val="4208595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r>
              <a:rPr lang="en-US"/>
              <a:t>NUST 2018, Namibia</a:t>
            </a:r>
            <a:endParaRPr lang="en-GB"/>
          </a:p>
        </p:txBody>
      </p:sp>
      <p:sp>
        <p:nvSpPr>
          <p:cNvPr id="4" name="Footer Placeholder 3"/>
          <p:cNvSpPr>
            <a:spLocks noGrp="1"/>
          </p:cNvSpPr>
          <p:nvPr>
            <p:ph type="ftr" sz="quarter" idx="11"/>
          </p:nvPr>
        </p:nvSpPr>
        <p:spPr/>
        <p:txBody>
          <a:bodyPr/>
          <a:lstStyle/>
          <a:p>
            <a:r>
              <a:rPr lang="en-US"/>
              <a:t>Data Science Profession and Education</a:t>
            </a:r>
            <a:endParaRPr lang="en-GB"/>
          </a:p>
        </p:txBody>
      </p:sp>
      <p:sp>
        <p:nvSpPr>
          <p:cNvPr id="5" name="Slide Number Placeholder 4"/>
          <p:cNvSpPr>
            <a:spLocks noGrp="1"/>
          </p:cNvSpPr>
          <p:nvPr>
            <p:ph type="sldNum" sz="quarter" idx="12"/>
          </p:nvPr>
        </p:nvSpPr>
        <p:spPr/>
        <p:txBody>
          <a:bodyPr/>
          <a:lstStyle/>
          <a:p>
            <a:fld id="{5444D61A-D5EF-4AD7-8CFF-82B00AE13C42}" type="slidenum">
              <a:rPr lang="en-GB" smtClean="0"/>
              <a:pPr/>
              <a:t>‹#›</a:t>
            </a:fld>
            <a:endParaRPr lang="en-GB"/>
          </a:p>
        </p:txBody>
      </p:sp>
    </p:spTree>
    <p:extLst>
      <p:ext uri="{BB962C8B-B14F-4D97-AF65-F5344CB8AC3E}">
        <p14:creationId xmlns:p14="http://schemas.microsoft.com/office/powerpoint/2010/main" val="2531625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NUST 2018, Namibia</a:t>
            </a:r>
            <a:endParaRPr lang="en-GB"/>
          </a:p>
        </p:txBody>
      </p:sp>
      <p:sp>
        <p:nvSpPr>
          <p:cNvPr id="3" name="Footer Placeholder 2"/>
          <p:cNvSpPr>
            <a:spLocks noGrp="1"/>
          </p:cNvSpPr>
          <p:nvPr>
            <p:ph type="ftr" sz="quarter" idx="11"/>
          </p:nvPr>
        </p:nvSpPr>
        <p:spPr/>
        <p:txBody>
          <a:bodyPr/>
          <a:lstStyle/>
          <a:p>
            <a:r>
              <a:rPr lang="en-US"/>
              <a:t>Data Science Profession and Education</a:t>
            </a:r>
            <a:endParaRPr lang="en-GB"/>
          </a:p>
        </p:txBody>
      </p:sp>
      <p:sp>
        <p:nvSpPr>
          <p:cNvPr id="4" name="Slide Number Placeholder 3"/>
          <p:cNvSpPr>
            <a:spLocks noGrp="1"/>
          </p:cNvSpPr>
          <p:nvPr>
            <p:ph type="sldNum" sz="quarter" idx="12"/>
          </p:nvPr>
        </p:nvSpPr>
        <p:spPr/>
        <p:txBody>
          <a:bodyPr/>
          <a:lstStyle/>
          <a:p>
            <a:fld id="{5444D61A-D5EF-4AD7-8CFF-82B00AE13C42}" type="slidenum">
              <a:rPr lang="en-GB" smtClean="0"/>
              <a:pPr/>
              <a:t>‹#›</a:t>
            </a:fld>
            <a:endParaRPr lang="en-GB"/>
          </a:p>
        </p:txBody>
      </p:sp>
    </p:spTree>
    <p:extLst>
      <p:ext uri="{BB962C8B-B14F-4D97-AF65-F5344CB8AC3E}">
        <p14:creationId xmlns:p14="http://schemas.microsoft.com/office/powerpoint/2010/main" val="437348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NUST 2018, Namibia</a:t>
            </a:r>
            <a:endParaRPr lang="en-GB"/>
          </a:p>
        </p:txBody>
      </p:sp>
      <p:sp>
        <p:nvSpPr>
          <p:cNvPr id="6" name="Footer Placeholder 5"/>
          <p:cNvSpPr>
            <a:spLocks noGrp="1"/>
          </p:cNvSpPr>
          <p:nvPr>
            <p:ph type="ftr" sz="quarter" idx="11"/>
          </p:nvPr>
        </p:nvSpPr>
        <p:spPr/>
        <p:txBody>
          <a:bodyPr/>
          <a:lstStyle/>
          <a:p>
            <a:r>
              <a:rPr lang="en-US"/>
              <a:t>Data Science Profession and Education</a:t>
            </a:r>
            <a:endParaRPr lang="en-GB"/>
          </a:p>
        </p:txBody>
      </p:sp>
      <p:sp>
        <p:nvSpPr>
          <p:cNvPr id="7" name="Slide Number Placeholder 6"/>
          <p:cNvSpPr>
            <a:spLocks noGrp="1"/>
          </p:cNvSpPr>
          <p:nvPr>
            <p:ph type="sldNum" sz="quarter" idx="12"/>
          </p:nvPr>
        </p:nvSpPr>
        <p:spPr/>
        <p:txBody>
          <a:bodyPr/>
          <a:lstStyle/>
          <a:p>
            <a:fld id="{5444D61A-D5EF-4AD7-8CFF-82B00AE13C42}" type="slidenum">
              <a:rPr lang="en-GB" smtClean="0"/>
              <a:pPr/>
              <a:t>‹#›</a:t>
            </a:fld>
            <a:endParaRPr lang="en-GB"/>
          </a:p>
        </p:txBody>
      </p:sp>
    </p:spTree>
    <p:extLst>
      <p:ext uri="{BB962C8B-B14F-4D97-AF65-F5344CB8AC3E}">
        <p14:creationId xmlns:p14="http://schemas.microsoft.com/office/powerpoint/2010/main" val="3355039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NUST 2018, Namibia</a:t>
            </a:r>
            <a:endParaRPr lang="en-GB"/>
          </a:p>
        </p:txBody>
      </p:sp>
      <p:sp>
        <p:nvSpPr>
          <p:cNvPr id="6" name="Footer Placeholder 5"/>
          <p:cNvSpPr>
            <a:spLocks noGrp="1"/>
          </p:cNvSpPr>
          <p:nvPr>
            <p:ph type="ftr" sz="quarter" idx="11"/>
          </p:nvPr>
        </p:nvSpPr>
        <p:spPr/>
        <p:txBody>
          <a:bodyPr/>
          <a:lstStyle/>
          <a:p>
            <a:r>
              <a:rPr lang="en-US"/>
              <a:t>Data Science Profession and Education</a:t>
            </a:r>
            <a:endParaRPr lang="en-GB"/>
          </a:p>
        </p:txBody>
      </p:sp>
      <p:sp>
        <p:nvSpPr>
          <p:cNvPr id="7" name="Slide Number Placeholder 6"/>
          <p:cNvSpPr>
            <a:spLocks noGrp="1"/>
          </p:cNvSpPr>
          <p:nvPr>
            <p:ph type="sldNum" sz="quarter" idx="12"/>
          </p:nvPr>
        </p:nvSpPr>
        <p:spPr/>
        <p:txBody>
          <a:bodyPr/>
          <a:lstStyle/>
          <a:p>
            <a:fld id="{5444D61A-D5EF-4AD7-8CFF-82B00AE13C42}" type="slidenum">
              <a:rPr lang="en-GB" smtClean="0"/>
              <a:pPr/>
              <a:t>‹#›</a:t>
            </a:fld>
            <a:endParaRPr lang="en-GB"/>
          </a:p>
        </p:txBody>
      </p:sp>
    </p:spTree>
    <p:extLst>
      <p:ext uri="{BB962C8B-B14F-4D97-AF65-F5344CB8AC3E}">
        <p14:creationId xmlns:p14="http://schemas.microsoft.com/office/powerpoint/2010/main" val="3629265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Rectangle 2"/>
          <p:cNvSpPr>
            <a:spLocks noChangeArrowheads="1"/>
          </p:cNvSpPr>
          <p:nvPr/>
        </p:nvSpPr>
        <p:spPr bwMode="hidden">
          <a:xfrm>
            <a:off x="4688" y="6593250"/>
            <a:ext cx="9144000" cy="292100"/>
          </a:xfrm>
          <a:prstGeom prst="rect">
            <a:avLst/>
          </a:prstGeom>
          <a:gradFill rotWithShape="0">
            <a:gsLst>
              <a:gs pos="0">
                <a:schemeClr val="bg1"/>
              </a:gs>
              <a:gs pos="100000">
                <a:schemeClr val="hlink"/>
              </a:gs>
            </a:gsLst>
            <a:lin ang="5400000" scaled="1"/>
          </a:gradFill>
          <a:ln w="9525">
            <a:noFill/>
            <a:miter lim="800000"/>
            <a:headEnd/>
            <a:tailEnd/>
          </a:ln>
          <a:effectLst/>
        </p:spPr>
        <p:txBody>
          <a:bodyPr wrap="none" lIns="91438" tIns="45719" rIns="91438" bIns="45719" anchor="ctr"/>
          <a:lstStyle/>
          <a:p>
            <a:pPr>
              <a:defRPr/>
            </a:pPr>
            <a:endParaRPr lang="en-US">
              <a:latin typeface="Times New Roman" pitchFamily="-65" charset="0"/>
            </a:endParaRPr>
          </a:p>
        </p:txBody>
      </p:sp>
      <p:sp>
        <p:nvSpPr>
          <p:cNvPr id="2" name="Title Placeholder 1"/>
          <p:cNvSpPr>
            <a:spLocks noGrp="1"/>
          </p:cNvSpPr>
          <p:nvPr>
            <p:ph type="title"/>
          </p:nvPr>
        </p:nvSpPr>
        <p:spPr>
          <a:xfrm>
            <a:off x="899591" y="148168"/>
            <a:ext cx="7787209" cy="672100"/>
          </a:xfrm>
          <a:prstGeom prst="rect">
            <a:avLst/>
          </a:prstGeom>
        </p:spPr>
        <p:txBody>
          <a:bodyPr vert="horz" lIns="72000" tIns="45720" rIns="7200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179512" y="1268760"/>
            <a:ext cx="8784976" cy="504056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2"/>
          </p:nvPr>
        </p:nvSpPr>
        <p:spPr>
          <a:xfrm>
            <a:off x="111019" y="6480807"/>
            <a:ext cx="2133600" cy="258493"/>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NUST 2018, Namibia</a:t>
            </a:r>
            <a:endParaRPr lang="en-GB" dirty="0"/>
          </a:p>
        </p:txBody>
      </p:sp>
      <p:sp>
        <p:nvSpPr>
          <p:cNvPr id="5" name="Footer Placeholder 4"/>
          <p:cNvSpPr>
            <a:spLocks noGrp="1"/>
          </p:cNvSpPr>
          <p:nvPr>
            <p:ph type="ftr" sz="quarter" idx="3"/>
          </p:nvPr>
        </p:nvSpPr>
        <p:spPr>
          <a:xfrm>
            <a:off x="3128888" y="6480807"/>
            <a:ext cx="2895600" cy="258493"/>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Data Science Profession and Education</a:t>
            </a:r>
            <a:endParaRPr lang="en-GB" dirty="0"/>
          </a:p>
        </p:txBody>
      </p:sp>
      <p:sp>
        <p:nvSpPr>
          <p:cNvPr id="6" name="Slide Number Placeholder 5"/>
          <p:cNvSpPr>
            <a:spLocks noGrp="1"/>
          </p:cNvSpPr>
          <p:nvPr>
            <p:ph type="sldNum" sz="quarter" idx="4"/>
          </p:nvPr>
        </p:nvSpPr>
        <p:spPr>
          <a:xfrm>
            <a:off x="6876256" y="6486619"/>
            <a:ext cx="2133600" cy="252682"/>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GB" dirty="0"/>
              <a:t>Slide_</a:t>
            </a:r>
            <a:fld id="{5444D61A-D5EF-4AD7-8CFF-82B00AE13C42}" type="slidenum">
              <a:rPr lang="en-GB" smtClean="0"/>
              <a:pPr/>
              <a:t>‹#›</a:t>
            </a:fld>
            <a:endParaRPr lang="en-GB" dirty="0"/>
          </a:p>
        </p:txBody>
      </p:sp>
      <p:grpSp>
        <p:nvGrpSpPr>
          <p:cNvPr id="7" name="Group 36"/>
          <p:cNvGrpSpPr>
            <a:grpSpLocks/>
          </p:cNvGrpSpPr>
          <p:nvPr/>
        </p:nvGrpSpPr>
        <p:grpSpPr bwMode="auto">
          <a:xfrm>
            <a:off x="0" y="1012825"/>
            <a:ext cx="9144001" cy="144463"/>
            <a:chOff x="49" y="504"/>
            <a:chExt cx="6203" cy="97"/>
          </a:xfrm>
        </p:grpSpPr>
        <p:sp>
          <p:nvSpPr>
            <p:cNvPr id="8" name="Rectangle 34"/>
            <p:cNvSpPr>
              <a:spLocks noChangeArrowheads="1"/>
            </p:cNvSpPr>
            <p:nvPr/>
          </p:nvSpPr>
          <p:spPr bwMode="ltGray">
            <a:xfrm>
              <a:off x="49" y="504"/>
              <a:ext cx="6203" cy="44"/>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defRPr/>
              </a:pPr>
              <a:endParaRPr lang="en-US">
                <a:latin typeface="Times New Roman" pitchFamily="-65" charset="0"/>
              </a:endParaRPr>
            </a:p>
          </p:txBody>
        </p:sp>
        <p:sp>
          <p:nvSpPr>
            <p:cNvPr id="9" name="Rectangle 35"/>
            <p:cNvSpPr>
              <a:spLocks noChangeArrowheads="1"/>
            </p:cNvSpPr>
            <p:nvPr/>
          </p:nvSpPr>
          <p:spPr bwMode="ltGray">
            <a:xfrm>
              <a:off x="49" y="585"/>
              <a:ext cx="6203" cy="16"/>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defRPr/>
              </a:pPr>
              <a:endParaRPr lang="en-US">
                <a:latin typeface="Times New Roman" pitchFamily="-65" charset="0"/>
              </a:endParaRPr>
            </a:p>
          </p:txBody>
        </p:sp>
      </p:grpSp>
      <p:grpSp>
        <p:nvGrpSpPr>
          <p:cNvPr id="10" name="Group 41"/>
          <p:cNvGrpSpPr>
            <a:grpSpLocks/>
          </p:cNvGrpSpPr>
          <p:nvPr/>
        </p:nvGrpSpPr>
        <p:grpSpPr bwMode="auto">
          <a:xfrm>
            <a:off x="0" y="0"/>
            <a:ext cx="793750" cy="969963"/>
            <a:chOff x="0" y="17"/>
            <a:chExt cx="508" cy="635"/>
          </a:xfrm>
        </p:grpSpPr>
        <p:sp>
          <p:nvSpPr>
            <p:cNvPr id="11" name="Freeform 37"/>
            <p:cNvSpPr>
              <a:spLocks/>
            </p:cNvSpPr>
            <p:nvPr/>
          </p:nvSpPr>
          <p:spPr bwMode="ltGray">
            <a:xfrm>
              <a:off x="0" y="17"/>
              <a:ext cx="508" cy="635"/>
            </a:xfrm>
            <a:custGeom>
              <a:avLst/>
              <a:gdLst/>
              <a:ahLst/>
              <a:cxnLst>
                <a:cxn ang="0">
                  <a:pos x="173" y="287"/>
                </a:cxn>
                <a:cxn ang="0">
                  <a:pos x="70" y="0"/>
                </a:cxn>
                <a:cxn ang="0">
                  <a:pos x="215" y="255"/>
                </a:cxn>
                <a:cxn ang="0">
                  <a:pos x="360" y="0"/>
                </a:cxn>
                <a:cxn ang="0">
                  <a:pos x="255" y="287"/>
                </a:cxn>
                <a:cxn ang="0">
                  <a:pos x="507" y="317"/>
                </a:cxn>
                <a:cxn ang="0">
                  <a:pos x="254" y="346"/>
                </a:cxn>
                <a:cxn ang="0">
                  <a:pos x="360" y="634"/>
                </a:cxn>
                <a:cxn ang="0">
                  <a:pos x="215" y="378"/>
                </a:cxn>
                <a:cxn ang="0">
                  <a:pos x="70" y="634"/>
                </a:cxn>
                <a:cxn ang="0">
                  <a:pos x="171" y="348"/>
                </a:cxn>
                <a:cxn ang="0">
                  <a:pos x="0" y="326"/>
                </a:cxn>
                <a:cxn ang="0">
                  <a:pos x="0" y="307"/>
                </a:cxn>
                <a:cxn ang="0">
                  <a:pos x="173" y="287"/>
                </a:cxn>
              </a:cxnLst>
              <a:rect l="0" t="0" r="r" b="b"/>
              <a:pathLst>
                <a:path w="508" h="635">
                  <a:moveTo>
                    <a:pt x="173" y="287"/>
                  </a:moveTo>
                  <a:lnTo>
                    <a:pt x="70" y="0"/>
                  </a:lnTo>
                  <a:lnTo>
                    <a:pt x="215" y="255"/>
                  </a:lnTo>
                  <a:lnTo>
                    <a:pt x="360" y="0"/>
                  </a:lnTo>
                  <a:lnTo>
                    <a:pt x="255" y="287"/>
                  </a:lnTo>
                  <a:lnTo>
                    <a:pt x="507" y="317"/>
                  </a:lnTo>
                  <a:lnTo>
                    <a:pt x="254" y="346"/>
                  </a:lnTo>
                  <a:lnTo>
                    <a:pt x="360" y="634"/>
                  </a:lnTo>
                  <a:lnTo>
                    <a:pt x="215" y="378"/>
                  </a:lnTo>
                  <a:lnTo>
                    <a:pt x="70" y="634"/>
                  </a:lnTo>
                  <a:lnTo>
                    <a:pt x="171" y="348"/>
                  </a:lnTo>
                  <a:lnTo>
                    <a:pt x="0" y="326"/>
                  </a:lnTo>
                  <a:lnTo>
                    <a:pt x="0" y="307"/>
                  </a:lnTo>
                  <a:lnTo>
                    <a:pt x="173" y="287"/>
                  </a:lnTo>
                </a:path>
              </a:pathLst>
            </a:custGeom>
            <a:gradFill rotWithShape="0">
              <a:gsLst>
                <a:gs pos="0">
                  <a:srgbClr val="FFFFFF"/>
                </a:gs>
                <a:gs pos="100000">
                  <a:schemeClr val="accent1"/>
                </a:gs>
              </a:gsLst>
              <a:path path="rect">
                <a:fillToRect l="50000" t="50000" r="50000" b="50000"/>
              </a:path>
            </a:gradFill>
            <a:ln w="9525" cap="rnd">
              <a:noFill/>
              <a:round/>
              <a:headEnd/>
              <a:tailEnd/>
            </a:ln>
            <a:effectLst/>
          </p:spPr>
          <p:txBody>
            <a:bodyPr/>
            <a:lstStyle/>
            <a:p>
              <a:pPr>
                <a:defRPr/>
              </a:pPr>
              <a:endParaRPr lang="en-US">
                <a:latin typeface="Times New Roman" pitchFamily="-65" charset="0"/>
              </a:endParaRPr>
            </a:p>
          </p:txBody>
        </p:sp>
        <p:sp>
          <p:nvSpPr>
            <p:cNvPr id="12" name="Freeform 38"/>
            <p:cNvSpPr>
              <a:spLocks/>
            </p:cNvSpPr>
            <p:nvPr/>
          </p:nvSpPr>
          <p:spPr bwMode="ltGray">
            <a:xfrm>
              <a:off x="3" y="103"/>
              <a:ext cx="426" cy="461"/>
            </a:xfrm>
            <a:custGeom>
              <a:avLst/>
              <a:gdLst/>
              <a:ahLst/>
              <a:cxnLst>
                <a:cxn ang="0">
                  <a:pos x="170" y="202"/>
                </a:cxn>
                <a:cxn ang="0">
                  <a:pos x="105" y="0"/>
                </a:cxn>
                <a:cxn ang="0">
                  <a:pos x="213" y="169"/>
                </a:cxn>
                <a:cxn ang="0">
                  <a:pos x="316" y="0"/>
                </a:cxn>
                <a:cxn ang="0">
                  <a:pos x="253" y="202"/>
                </a:cxn>
                <a:cxn ang="0">
                  <a:pos x="425" y="231"/>
                </a:cxn>
                <a:cxn ang="0">
                  <a:pos x="252" y="258"/>
                </a:cxn>
                <a:cxn ang="0">
                  <a:pos x="316" y="461"/>
                </a:cxn>
                <a:cxn ang="0">
                  <a:pos x="213" y="291"/>
                </a:cxn>
                <a:cxn ang="0">
                  <a:pos x="105" y="461"/>
                </a:cxn>
                <a:cxn ang="0">
                  <a:pos x="169" y="261"/>
                </a:cxn>
                <a:cxn ang="0">
                  <a:pos x="0" y="231"/>
                </a:cxn>
                <a:cxn ang="0">
                  <a:pos x="170" y="202"/>
                </a:cxn>
              </a:cxnLst>
              <a:rect l="0" t="0" r="r" b="b"/>
              <a:pathLst>
                <a:path w="426" h="462">
                  <a:moveTo>
                    <a:pt x="170" y="202"/>
                  </a:moveTo>
                  <a:lnTo>
                    <a:pt x="105" y="0"/>
                  </a:lnTo>
                  <a:lnTo>
                    <a:pt x="213" y="169"/>
                  </a:lnTo>
                  <a:lnTo>
                    <a:pt x="316" y="0"/>
                  </a:lnTo>
                  <a:lnTo>
                    <a:pt x="253" y="202"/>
                  </a:lnTo>
                  <a:lnTo>
                    <a:pt x="425" y="231"/>
                  </a:lnTo>
                  <a:lnTo>
                    <a:pt x="252" y="258"/>
                  </a:lnTo>
                  <a:lnTo>
                    <a:pt x="316" y="461"/>
                  </a:lnTo>
                  <a:lnTo>
                    <a:pt x="213" y="291"/>
                  </a:lnTo>
                  <a:lnTo>
                    <a:pt x="105" y="461"/>
                  </a:lnTo>
                  <a:lnTo>
                    <a:pt x="169" y="261"/>
                  </a:lnTo>
                  <a:lnTo>
                    <a:pt x="0" y="231"/>
                  </a:lnTo>
                  <a:lnTo>
                    <a:pt x="170" y="202"/>
                  </a:lnTo>
                </a:path>
              </a:pathLst>
            </a:custGeom>
            <a:gradFill rotWithShape="0">
              <a:gsLst>
                <a:gs pos="0">
                  <a:srgbClr val="FFFFFF"/>
                </a:gs>
                <a:gs pos="100000">
                  <a:schemeClr val="folHlink"/>
                </a:gs>
              </a:gsLst>
              <a:path path="rect">
                <a:fillToRect l="50000" t="50000" r="50000" b="50000"/>
              </a:path>
            </a:gradFill>
            <a:ln w="9525" cap="rnd">
              <a:noFill/>
              <a:round/>
              <a:headEnd/>
              <a:tailEnd/>
            </a:ln>
            <a:effectLst/>
          </p:spPr>
          <p:txBody>
            <a:bodyPr/>
            <a:lstStyle/>
            <a:p>
              <a:pPr>
                <a:defRPr/>
              </a:pPr>
              <a:endParaRPr lang="en-US">
                <a:latin typeface="Times New Roman" pitchFamily="-65" charset="0"/>
              </a:endParaRPr>
            </a:p>
          </p:txBody>
        </p:sp>
        <p:sp>
          <p:nvSpPr>
            <p:cNvPr id="13" name="Freeform 39"/>
            <p:cNvSpPr>
              <a:spLocks/>
            </p:cNvSpPr>
            <p:nvPr/>
          </p:nvSpPr>
          <p:spPr bwMode="ltGray">
            <a:xfrm>
              <a:off x="65" y="114"/>
              <a:ext cx="301" cy="440"/>
            </a:xfrm>
            <a:custGeom>
              <a:avLst/>
              <a:gdLst/>
              <a:ahLst/>
              <a:cxnLst>
                <a:cxn ang="0">
                  <a:pos x="0" y="111"/>
                </a:cxn>
                <a:cxn ang="0">
                  <a:pos x="136" y="189"/>
                </a:cxn>
                <a:cxn ang="0">
                  <a:pos x="150" y="0"/>
                </a:cxn>
                <a:cxn ang="0">
                  <a:pos x="163" y="189"/>
                </a:cxn>
                <a:cxn ang="0">
                  <a:pos x="298" y="108"/>
                </a:cxn>
                <a:cxn ang="0">
                  <a:pos x="177" y="220"/>
                </a:cxn>
                <a:cxn ang="0">
                  <a:pos x="300" y="330"/>
                </a:cxn>
                <a:cxn ang="0">
                  <a:pos x="163" y="250"/>
                </a:cxn>
                <a:cxn ang="0">
                  <a:pos x="150" y="439"/>
                </a:cxn>
                <a:cxn ang="0">
                  <a:pos x="136" y="250"/>
                </a:cxn>
                <a:cxn ang="0">
                  <a:pos x="0" y="330"/>
                </a:cxn>
                <a:cxn ang="0">
                  <a:pos x="122" y="220"/>
                </a:cxn>
                <a:cxn ang="0">
                  <a:pos x="0" y="111"/>
                </a:cxn>
              </a:cxnLst>
              <a:rect l="0" t="0" r="r" b="b"/>
              <a:pathLst>
                <a:path w="301" h="440">
                  <a:moveTo>
                    <a:pt x="0" y="111"/>
                  </a:moveTo>
                  <a:lnTo>
                    <a:pt x="136" y="189"/>
                  </a:lnTo>
                  <a:lnTo>
                    <a:pt x="150" y="0"/>
                  </a:lnTo>
                  <a:lnTo>
                    <a:pt x="163" y="189"/>
                  </a:lnTo>
                  <a:lnTo>
                    <a:pt x="298" y="108"/>
                  </a:lnTo>
                  <a:lnTo>
                    <a:pt x="177" y="220"/>
                  </a:lnTo>
                  <a:lnTo>
                    <a:pt x="300" y="330"/>
                  </a:lnTo>
                  <a:lnTo>
                    <a:pt x="163" y="250"/>
                  </a:lnTo>
                  <a:lnTo>
                    <a:pt x="150" y="439"/>
                  </a:lnTo>
                  <a:lnTo>
                    <a:pt x="136" y="250"/>
                  </a:lnTo>
                  <a:lnTo>
                    <a:pt x="0" y="330"/>
                  </a:lnTo>
                  <a:lnTo>
                    <a:pt x="122" y="220"/>
                  </a:lnTo>
                  <a:lnTo>
                    <a:pt x="0" y="111"/>
                  </a:lnTo>
                </a:path>
              </a:pathLst>
            </a:custGeom>
            <a:gradFill rotWithShape="0">
              <a:gsLst>
                <a:gs pos="0">
                  <a:srgbClr val="FFFFFF"/>
                </a:gs>
                <a:gs pos="100000">
                  <a:schemeClr val="accent1"/>
                </a:gs>
              </a:gsLst>
              <a:path path="rect">
                <a:fillToRect l="50000" t="50000" r="50000" b="50000"/>
              </a:path>
            </a:gradFill>
            <a:ln w="9525" cap="rnd">
              <a:noFill/>
              <a:round/>
              <a:headEnd/>
              <a:tailEnd/>
            </a:ln>
            <a:effectLst/>
          </p:spPr>
          <p:txBody>
            <a:bodyPr/>
            <a:lstStyle/>
            <a:p>
              <a:pPr>
                <a:defRPr/>
              </a:pPr>
              <a:endParaRPr lang="en-US">
                <a:latin typeface="Times New Roman" pitchFamily="-65" charset="0"/>
              </a:endParaRPr>
            </a:p>
          </p:txBody>
        </p:sp>
        <p:sp>
          <p:nvSpPr>
            <p:cNvPr id="14" name="Freeform 40"/>
            <p:cNvSpPr>
              <a:spLocks/>
            </p:cNvSpPr>
            <p:nvPr/>
          </p:nvSpPr>
          <p:spPr bwMode="ltGray">
            <a:xfrm>
              <a:off x="179" y="277"/>
              <a:ext cx="75" cy="111"/>
            </a:xfrm>
            <a:custGeom>
              <a:avLst/>
              <a:gdLst/>
              <a:ahLst/>
              <a:cxnLst>
                <a:cxn ang="0">
                  <a:pos x="0" y="26"/>
                </a:cxn>
                <a:cxn ang="0">
                  <a:pos x="30" y="40"/>
                </a:cxn>
                <a:cxn ang="0">
                  <a:pos x="37" y="0"/>
                </a:cxn>
                <a:cxn ang="0">
                  <a:pos x="43" y="40"/>
                </a:cxn>
                <a:cxn ang="0">
                  <a:pos x="74" y="26"/>
                </a:cxn>
                <a:cxn ang="0">
                  <a:pos x="50" y="55"/>
                </a:cxn>
                <a:cxn ang="0">
                  <a:pos x="74" y="81"/>
                </a:cxn>
                <a:cxn ang="0">
                  <a:pos x="43" y="69"/>
                </a:cxn>
                <a:cxn ang="0">
                  <a:pos x="37" y="110"/>
                </a:cxn>
                <a:cxn ang="0">
                  <a:pos x="30" y="69"/>
                </a:cxn>
                <a:cxn ang="0">
                  <a:pos x="0" y="81"/>
                </a:cxn>
                <a:cxn ang="0">
                  <a:pos x="23" y="55"/>
                </a:cxn>
                <a:cxn ang="0">
                  <a:pos x="0" y="26"/>
                </a:cxn>
              </a:cxnLst>
              <a:rect l="0" t="0" r="r" b="b"/>
              <a:pathLst>
                <a:path w="75" h="111">
                  <a:moveTo>
                    <a:pt x="0" y="26"/>
                  </a:moveTo>
                  <a:lnTo>
                    <a:pt x="30" y="40"/>
                  </a:lnTo>
                  <a:lnTo>
                    <a:pt x="37" y="0"/>
                  </a:lnTo>
                  <a:lnTo>
                    <a:pt x="43" y="40"/>
                  </a:lnTo>
                  <a:lnTo>
                    <a:pt x="74" y="26"/>
                  </a:lnTo>
                  <a:lnTo>
                    <a:pt x="50" y="55"/>
                  </a:lnTo>
                  <a:lnTo>
                    <a:pt x="74" y="81"/>
                  </a:lnTo>
                  <a:lnTo>
                    <a:pt x="43" y="69"/>
                  </a:lnTo>
                  <a:lnTo>
                    <a:pt x="37" y="110"/>
                  </a:lnTo>
                  <a:lnTo>
                    <a:pt x="30" y="69"/>
                  </a:lnTo>
                  <a:lnTo>
                    <a:pt x="0" y="81"/>
                  </a:lnTo>
                  <a:lnTo>
                    <a:pt x="23" y="55"/>
                  </a:lnTo>
                  <a:lnTo>
                    <a:pt x="0" y="26"/>
                  </a:lnTo>
                </a:path>
              </a:pathLst>
            </a:custGeom>
            <a:solidFill>
              <a:srgbClr val="F9F9F9"/>
            </a:solidFill>
            <a:ln w="9525" cap="rnd">
              <a:noFill/>
              <a:round/>
              <a:headEnd/>
              <a:tailEnd/>
            </a:ln>
            <a:effectLst/>
          </p:spPr>
          <p:txBody>
            <a:bodyPr/>
            <a:lstStyle/>
            <a:p>
              <a:pPr>
                <a:defRPr/>
              </a:pPr>
              <a:endParaRPr lang="en-US">
                <a:latin typeface="Times New Roman" pitchFamily="-65" charset="0"/>
              </a:endParaRPr>
            </a:p>
          </p:txBody>
        </p:sp>
      </p:grpSp>
    </p:spTree>
    <p:extLst>
      <p:ext uri="{BB962C8B-B14F-4D97-AF65-F5344CB8AC3E}">
        <p14:creationId xmlns:p14="http://schemas.microsoft.com/office/powerpoint/2010/main" val="9290427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spcBef>
          <a:spcPct val="0"/>
        </a:spcBef>
        <a:buNone/>
        <a:defRPr sz="30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notesSlide" Target="../notesSlides/notesSlide1.xml"/><Relationship Id="rId7" Type="http://schemas.openxmlformats.org/officeDocument/2006/relationships/package" Target="../embeddings/Microsoft_Word_Document.docx"/><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github.com/EDISONcommunity/EDSF"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public.dhe.ibm.com/common/ssi/ecm/im/en/iml14576usen/IML14576USEN.PDF" TargetMode="External"/><Relationship Id="rId7" Type="http://schemas.openxmlformats.org/officeDocument/2006/relationships/image" Target="../media/image14.png"/><Relationship Id="rId2" Type="http://schemas.openxmlformats.org/officeDocument/2006/relationships/hyperlink" Target="http://www.bhef.com/publications/investing-americas-data-science-and-analytics-talent" TargetMode="External"/><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1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undatarevolution.org/report/" TargetMode="External"/><Relationship Id="rId2" Type="http://schemas.openxmlformats.org/officeDocument/2006/relationships/hyperlink" Target="http://www.oecd.org/officialdocuments/publicdisplaydocumentpdf/?cote=DSTI/ICCP/IIS(2015)10/FINAL&amp;docLanguage=En" TargetMode="Externa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nirvacana.com/thoughts/becoming-a-data-scientist/"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png"/><Relationship Id="rId4" Type="http://schemas.openxmlformats.org/officeDocument/2006/relationships/image" Target="../media/image25.png"/><Relationship Id="rId9"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3" Type="http://schemas.openxmlformats.org/officeDocument/2006/relationships/image" Target="../media/image46.png"/><Relationship Id="rId18" Type="http://schemas.openxmlformats.org/officeDocument/2006/relationships/image" Target="../media/image51.png"/><Relationship Id="rId26" Type="http://schemas.openxmlformats.org/officeDocument/2006/relationships/image" Target="../media/image59.png"/><Relationship Id="rId39" Type="http://schemas.openxmlformats.org/officeDocument/2006/relationships/image" Target="../media/image72.png"/><Relationship Id="rId21" Type="http://schemas.openxmlformats.org/officeDocument/2006/relationships/image" Target="../media/image54.png"/><Relationship Id="rId34" Type="http://schemas.openxmlformats.org/officeDocument/2006/relationships/image" Target="../media/image67.png"/><Relationship Id="rId42" Type="http://schemas.openxmlformats.org/officeDocument/2006/relationships/image" Target="../media/image75.png"/><Relationship Id="rId47" Type="http://schemas.openxmlformats.org/officeDocument/2006/relationships/image" Target="../media/image80.png"/><Relationship Id="rId50" Type="http://schemas.openxmlformats.org/officeDocument/2006/relationships/image" Target="../media/image83.png"/><Relationship Id="rId55" Type="http://schemas.openxmlformats.org/officeDocument/2006/relationships/image" Target="../media/image88.png"/><Relationship Id="rId63" Type="http://schemas.openxmlformats.org/officeDocument/2006/relationships/image" Target="../media/image96.jpeg"/><Relationship Id="rId7" Type="http://schemas.openxmlformats.org/officeDocument/2006/relationships/image" Target="../media/image40.png"/><Relationship Id="rId2" Type="http://schemas.openxmlformats.org/officeDocument/2006/relationships/image" Target="../media/image35.png"/><Relationship Id="rId16" Type="http://schemas.openxmlformats.org/officeDocument/2006/relationships/image" Target="../media/image49.png"/><Relationship Id="rId20" Type="http://schemas.openxmlformats.org/officeDocument/2006/relationships/image" Target="../media/image53.png"/><Relationship Id="rId29" Type="http://schemas.openxmlformats.org/officeDocument/2006/relationships/image" Target="../media/image62.png"/><Relationship Id="rId41" Type="http://schemas.openxmlformats.org/officeDocument/2006/relationships/image" Target="../media/image74.png"/><Relationship Id="rId54" Type="http://schemas.openxmlformats.org/officeDocument/2006/relationships/image" Target="../media/image87.png"/><Relationship Id="rId6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24" Type="http://schemas.openxmlformats.org/officeDocument/2006/relationships/image" Target="../media/image57.png"/><Relationship Id="rId32" Type="http://schemas.openxmlformats.org/officeDocument/2006/relationships/image" Target="../media/image65.png"/><Relationship Id="rId37" Type="http://schemas.openxmlformats.org/officeDocument/2006/relationships/image" Target="../media/image70.png"/><Relationship Id="rId40" Type="http://schemas.openxmlformats.org/officeDocument/2006/relationships/image" Target="../media/image73.png"/><Relationship Id="rId45" Type="http://schemas.openxmlformats.org/officeDocument/2006/relationships/image" Target="../media/image78.png"/><Relationship Id="rId53" Type="http://schemas.openxmlformats.org/officeDocument/2006/relationships/image" Target="../media/image86.png"/><Relationship Id="rId58" Type="http://schemas.openxmlformats.org/officeDocument/2006/relationships/image" Target="../media/image91.png"/><Relationship Id="rId5" Type="http://schemas.openxmlformats.org/officeDocument/2006/relationships/image" Target="../media/image38.png"/><Relationship Id="rId15" Type="http://schemas.openxmlformats.org/officeDocument/2006/relationships/image" Target="../media/image48.png"/><Relationship Id="rId23" Type="http://schemas.openxmlformats.org/officeDocument/2006/relationships/image" Target="../media/image56.png"/><Relationship Id="rId28" Type="http://schemas.openxmlformats.org/officeDocument/2006/relationships/image" Target="../media/image61.png"/><Relationship Id="rId36" Type="http://schemas.openxmlformats.org/officeDocument/2006/relationships/image" Target="../media/image69.png"/><Relationship Id="rId49" Type="http://schemas.openxmlformats.org/officeDocument/2006/relationships/image" Target="../media/image82.png"/><Relationship Id="rId57" Type="http://schemas.openxmlformats.org/officeDocument/2006/relationships/image" Target="../media/image90.png"/><Relationship Id="rId61" Type="http://schemas.openxmlformats.org/officeDocument/2006/relationships/image" Target="../media/image94.png"/><Relationship Id="rId10" Type="http://schemas.openxmlformats.org/officeDocument/2006/relationships/image" Target="../media/image43.png"/><Relationship Id="rId19" Type="http://schemas.openxmlformats.org/officeDocument/2006/relationships/image" Target="../media/image52.png"/><Relationship Id="rId31" Type="http://schemas.openxmlformats.org/officeDocument/2006/relationships/image" Target="../media/image64.png"/><Relationship Id="rId44" Type="http://schemas.openxmlformats.org/officeDocument/2006/relationships/image" Target="../media/image77.png"/><Relationship Id="rId52" Type="http://schemas.openxmlformats.org/officeDocument/2006/relationships/image" Target="../media/image85.png"/><Relationship Id="rId60" Type="http://schemas.openxmlformats.org/officeDocument/2006/relationships/image" Target="../media/image9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 Id="rId22" Type="http://schemas.openxmlformats.org/officeDocument/2006/relationships/image" Target="../media/image55.png"/><Relationship Id="rId27" Type="http://schemas.openxmlformats.org/officeDocument/2006/relationships/image" Target="../media/image60.png"/><Relationship Id="rId30" Type="http://schemas.openxmlformats.org/officeDocument/2006/relationships/image" Target="../media/image63.png"/><Relationship Id="rId35" Type="http://schemas.openxmlformats.org/officeDocument/2006/relationships/image" Target="../media/image68.png"/><Relationship Id="rId43" Type="http://schemas.openxmlformats.org/officeDocument/2006/relationships/image" Target="../media/image76.png"/><Relationship Id="rId48" Type="http://schemas.openxmlformats.org/officeDocument/2006/relationships/image" Target="../media/image81.png"/><Relationship Id="rId56" Type="http://schemas.openxmlformats.org/officeDocument/2006/relationships/image" Target="../media/image89.png"/><Relationship Id="rId8" Type="http://schemas.openxmlformats.org/officeDocument/2006/relationships/image" Target="../media/image41.png"/><Relationship Id="rId51" Type="http://schemas.openxmlformats.org/officeDocument/2006/relationships/image" Target="../media/image84.png"/><Relationship Id="rId3" Type="http://schemas.openxmlformats.org/officeDocument/2006/relationships/image" Target="../media/image36.png"/><Relationship Id="rId12" Type="http://schemas.openxmlformats.org/officeDocument/2006/relationships/image" Target="../media/image45.png"/><Relationship Id="rId17" Type="http://schemas.openxmlformats.org/officeDocument/2006/relationships/image" Target="../media/image50.png"/><Relationship Id="rId25" Type="http://schemas.openxmlformats.org/officeDocument/2006/relationships/image" Target="../media/image58.png"/><Relationship Id="rId33" Type="http://schemas.openxmlformats.org/officeDocument/2006/relationships/image" Target="../media/image66.png"/><Relationship Id="rId38" Type="http://schemas.openxmlformats.org/officeDocument/2006/relationships/image" Target="../media/image71.png"/><Relationship Id="rId46" Type="http://schemas.openxmlformats.org/officeDocument/2006/relationships/image" Target="../media/image79.png"/><Relationship Id="rId59" Type="http://schemas.openxmlformats.org/officeDocument/2006/relationships/image" Target="../media/image9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nirvacana.com/thoughts/becoming-a-data-scientist/"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edison-project.eu/university-programs-list"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www.rd-alliance.org/" TargetMode="External"/><Relationship Id="rId3" Type="http://schemas.openxmlformats.org/officeDocument/2006/relationships/image" Target="../media/image5.jpeg"/><Relationship Id="rId7" Type="http://schemas.openxmlformats.org/officeDocument/2006/relationships/image" Target="../media/image7.png"/><Relationship Id="rId2" Type="http://schemas.openxmlformats.org/officeDocument/2006/relationships/hyperlink" Target="http://research.microsoft.com/en-us/collaboration/fourthparadigm/" TargetMode="External"/><Relationship Id="rId1" Type="http://schemas.openxmlformats.org/officeDocument/2006/relationships/slideLayout" Target="../slideLayouts/slideLayout2.xml"/><Relationship Id="rId6" Type="http://schemas.openxmlformats.org/officeDocument/2006/relationships/hyperlink" Target="https://rd-alliance.org/data-harvest-report-sharing-data-knowledge-jobs-and-growth.html" TargetMode="External"/><Relationship Id="rId11" Type="http://schemas.openxmlformats.org/officeDocument/2006/relationships/image" Target="../media/image9.jpeg"/><Relationship Id="rId5" Type="http://schemas.openxmlformats.org/officeDocument/2006/relationships/hyperlink" Target="http://cordis.europa.eu/fp7/ict/e-infrastructure/docs/hlg-sdi-report.pdf" TargetMode="External"/><Relationship Id="rId10" Type="http://schemas.openxmlformats.org/officeDocument/2006/relationships/image" Target="../media/image8.emf"/><Relationship Id="rId4" Type="http://schemas.openxmlformats.org/officeDocument/2006/relationships/image" Target="../media/image6.png"/><Relationship Id="rId9" Type="http://schemas.openxmlformats.org/officeDocument/2006/relationships/hyperlink" Target="https://ec.europa.eu/research/openscience/pdf/realising_the_european_open_science_cloud_2016.pdf"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hyperlink" Target="https://public.dhe.ibm.com/common/ssi/ecm/im/en/iml14576usen/IML14576USEN.PDF" TargetMode="External"/><Relationship Id="rId3" Type="http://schemas.openxmlformats.org/officeDocument/2006/relationships/hyperlink" Target="https://www.schoolofdatascience.amsterdam/education/" TargetMode="External"/><Relationship Id="rId7" Type="http://schemas.openxmlformats.org/officeDocument/2006/relationships/hyperlink" Target="http://www.bhef.com/publications/quant-crunch-how-demand-data-science-skills-disrupting-job-market" TargetMode="External"/><Relationship Id="rId2" Type="http://schemas.openxmlformats.org/officeDocument/2006/relationships/hyperlink" Target="https://www.schoolofdatascience.amsterdam/" TargetMode="External"/><Relationship Id="rId1" Type="http://schemas.openxmlformats.org/officeDocument/2006/relationships/slideLayout" Target="../slideLayouts/slideLayout2.xml"/><Relationship Id="rId6" Type="http://schemas.openxmlformats.org/officeDocument/2006/relationships/hyperlink" Target="http://www.bhef.com/publications/investing-americas-data-science-and-analytics-talent" TargetMode="External"/><Relationship Id="rId5" Type="http://schemas.openxmlformats.org/officeDocument/2006/relationships/hyperlink" Target="https://ec.europa.eu/digital-single-market/en/news/final-results-european-data-market-study-measuring-size-and-trends-eu-data-economy" TargetMode="External"/><Relationship Id="rId10" Type="http://schemas.openxmlformats.org/officeDocument/2006/relationships/image" Target="../media/image3.png"/><Relationship Id="rId4" Type="http://schemas.openxmlformats.org/officeDocument/2006/relationships/hyperlink" Target="https://www.rd-alliance.org/groups/education-and-training-handling-research-data.html" TargetMode="External"/><Relationship Id="rId9" Type="http://schemas.openxmlformats.org/officeDocument/2006/relationships/hyperlink" Target="https://www.pwc.com/m1/en/services/consulting/documents/millennials-at-work.pdf"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s://ec.europa.eu/research/openscience/pdf/realising_the_european_open_science_cloud_2016.pdf"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gartner.com/smarterwithgartner/top-trends-in-the-gartner-hype-cycle-for-emerging-technologies-2017/" TargetMode="External"/><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gartner.com/smarterwithgartner/top-trends-in-the-gartner-hype-cycle-for-emerging-technologies-2017/" TargetMode="External"/><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a:xfrm>
            <a:off x="791580" y="1412776"/>
            <a:ext cx="7776864" cy="2340260"/>
          </a:xfrm>
          <a:noFill/>
        </p:spPr>
        <p:txBody>
          <a:bodyPr lIns="91905" rIns="91905">
            <a:noAutofit/>
          </a:bodyPr>
          <a:lstStyle/>
          <a:p>
            <a:pPr algn="ctr"/>
            <a:r>
              <a:rPr lang="en-US" sz="3200" b="1" dirty="0"/>
              <a:t>Teaching Data Scientists</a:t>
            </a:r>
            <a:br>
              <a:rPr lang="en-US" sz="2400" b="1" dirty="0"/>
            </a:br>
            <a:br>
              <a:rPr lang="en-US" sz="2400" b="1" dirty="0"/>
            </a:br>
            <a:r>
              <a:rPr lang="en-US" sz="2800" dirty="0"/>
              <a:t>How to develop the consistent Data Science curriculum to address key professional competences and skills</a:t>
            </a:r>
            <a:endParaRPr lang="en-GB" sz="2800" i="1" dirty="0">
              <a:solidFill>
                <a:srgbClr val="245E76"/>
              </a:solidFill>
            </a:endParaRPr>
          </a:p>
        </p:txBody>
      </p:sp>
      <p:sp>
        <p:nvSpPr>
          <p:cNvPr id="18435" name="Rectangle 3"/>
          <p:cNvSpPr>
            <a:spLocks noGrp="1" noChangeArrowheads="1"/>
          </p:cNvSpPr>
          <p:nvPr>
            <p:ph type="subTitle" idx="1"/>
          </p:nvPr>
        </p:nvSpPr>
        <p:spPr>
          <a:xfrm>
            <a:off x="3649084" y="4257092"/>
            <a:ext cx="5392947" cy="1738142"/>
          </a:xfrm>
          <a:noFill/>
        </p:spPr>
        <p:txBody>
          <a:bodyPr lIns="91905" rIns="91905">
            <a:normAutofit fontScale="70000" lnSpcReduction="20000"/>
          </a:bodyPr>
          <a:lstStyle/>
          <a:p>
            <a:r>
              <a:rPr lang="en-US" sz="3200" dirty="0"/>
              <a:t>Yuri Demchenko, University of Amsterdam</a:t>
            </a:r>
          </a:p>
          <a:p>
            <a:r>
              <a:rPr lang="en-US" sz="2400" dirty="0"/>
              <a:t>EDISON Project and Initiative</a:t>
            </a:r>
          </a:p>
          <a:p>
            <a:endParaRPr lang="en-US" sz="2400" dirty="0"/>
          </a:p>
          <a:p>
            <a:r>
              <a:rPr lang="en-US" sz="2400" dirty="0"/>
              <a:t>Workshop 16 November 2018</a:t>
            </a:r>
          </a:p>
          <a:p>
            <a:r>
              <a:rPr lang="en-US" sz="2400" dirty="0"/>
              <a:t>Univ of Science and Technology, Windhoek, Namibia </a:t>
            </a:r>
          </a:p>
        </p:txBody>
      </p:sp>
      <p:grpSp>
        <p:nvGrpSpPr>
          <p:cNvPr id="3" name="Group 2">
            <a:extLst>
              <a:ext uri="{FF2B5EF4-FFF2-40B4-BE49-F238E27FC236}">
                <a16:creationId xmlns:a16="http://schemas.microsoft.com/office/drawing/2014/main" id="{1A8CC247-1AEE-4468-989E-A9490CF017F4}"/>
              </a:ext>
            </a:extLst>
          </p:cNvPr>
          <p:cNvGrpSpPr/>
          <p:nvPr/>
        </p:nvGrpSpPr>
        <p:grpSpPr>
          <a:xfrm>
            <a:off x="0" y="5337507"/>
            <a:ext cx="3564396" cy="1315453"/>
            <a:chOff x="19114" y="5243714"/>
            <a:chExt cx="3564396" cy="1315453"/>
          </a:xfrm>
        </p:grpSpPr>
        <p:sp>
          <p:nvSpPr>
            <p:cNvPr id="5" name="Rectangle 4"/>
            <p:cNvSpPr/>
            <p:nvPr/>
          </p:nvSpPr>
          <p:spPr>
            <a:xfrm>
              <a:off x="19114" y="6161791"/>
              <a:ext cx="3564396" cy="397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F2D69"/>
                  </a:solidFill>
                  <a:latin typeface="+mj-lt"/>
                  <a:hlinkClick r:id="rId4"/>
                </a:rPr>
                <a:t>https://github.com/</a:t>
              </a:r>
              <a:r>
                <a:rPr lang="en-US" sz="1200" dirty="0">
                  <a:solidFill>
                    <a:srgbClr val="0F2D69"/>
                  </a:solidFill>
                  <a:latin typeface="+mj-lt"/>
                  <a:hlinkClick r:id="rId4"/>
                </a:rPr>
                <a:t>EDISONcommunity</a:t>
              </a:r>
              <a:r>
                <a:rPr lang="en-US" sz="1400" dirty="0">
                  <a:solidFill>
                    <a:srgbClr val="0F2D69"/>
                  </a:solidFill>
                  <a:latin typeface="+mj-lt"/>
                  <a:hlinkClick r:id="rId4"/>
                </a:rPr>
                <a:t>/EDSF</a:t>
              </a:r>
              <a:endParaRPr lang="en-US" sz="1050" dirty="0">
                <a:solidFill>
                  <a:schemeClr val="tx1">
                    <a:lumMod val="65000"/>
                    <a:lumOff val="35000"/>
                  </a:schemeClr>
                </a:solidFill>
                <a:latin typeface="+mj-lt"/>
              </a:endParaRP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260" y="5243714"/>
              <a:ext cx="3125836" cy="946877"/>
            </a:xfrm>
            <a:prstGeom prst="rect">
              <a:avLst/>
            </a:prstGeom>
          </p:spPr>
        </p:pic>
      </p:grpSp>
      <p:pic>
        <p:nvPicPr>
          <p:cNvPr id="7" name="Picture 6">
            <a:extLst>
              <a:ext uri="{FF2B5EF4-FFF2-40B4-BE49-F238E27FC236}">
                <a16:creationId xmlns:a16="http://schemas.microsoft.com/office/drawing/2014/main" id="{06070987-1125-4E62-8F57-223EAA378D48}"/>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7452320" y="6190591"/>
            <a:ext cx="1226820" cy="429260"/>
          </a:xfrm>
          <a:prstGeom prst="rect">
            <a:avLst/>
          </a:prstGeom>
        </p:spPr>
      </p:pic>
      <p:graphicFrame>
        <p:nvGraphicFramePr>
          <p:cNvPr id="2" name="Object 1">
            <a:extLst>
              <a:ext uri="{FF2B5EF4-FFF2-40B4-BE49-F238E27FC236}">
                <a16:creationId xmlns:a16="http://schemas.microsoft.com/office/drawing/2014/main" id="{0BC6CF2E-37B2-4E0D-BA99-A51D89E775C1}"/>
              </a:ext>
            </a:extLst>
          </p:cNvPr>
          <p:cNvGraphicFramePr>
            <a:graphicFrameLocks noChangeAspect="1"/>
          </p:cNvGraphicFramePr>
          <p:nvPr>
            <p:extLst>
              <p:ext uri="{D42A27DB-BD31-4B8C-83A1-F6EECF244321}">
                <p14:modId xmlns:p14="http://schemas.microsoft.com/office/powerpoint/2010/main" val="2922093097"/>
              </p:ext>
            </p:extLst>
          </p:nvPr>
        </p:nvGraphicFramePr>
        <p:xfrm>
          <a:off x="9410700" y="2066925"/>
          <a:ext cx="2538413" cy="4064000"/>
        </p:xfrm>
        <a:graphic>
          <a:graphicData uri="http://schemas.openxmlformats.org/presentationml/2006/ole">
            <mc:AlternateContent xmlns:mc="http://schemas.openxmlformats.org/markup-compatibility/2006">
              <mc:Choice xmlns:v="urn:schemas-microsoft-com:vml" Requires="v">
                <p:oleObj spid="_x0000_s1038" name="Document" r:id="rId7" imgW="5285401" imgH="8462238" progId="Word.Document.12">
                  <p:embed/>
                </p:oleObj>
              </mc:Choice>
              <mc:Fallback>
                <p:oleObj name="Document" r:id="rId7" imgW="5285401" imgH="8462238" progId="Word.Document.12">
                  <p:embed/>
                  <p:pic>
                    <p:nvPicPr>
                      <p:cNvPr id="0" name=""/>
                      <p:cNvPicPr/>
                      <p:nvPr/>
                    </p:nvPicPr>
                    <p:blipFill>
                      <a:blip r:embed="rId8"/>
                      <a:stretch>
                        <a:fillRect/>
                      </a:stretch>
                    </p:blipFill>
                    <p:spPr>
                      <a:xfrm>
                        <a:off x="9410700" y="2066925"/>
                        <a:ext cx="2538413" cy="4064000"/>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1760ECD8-26B1-4A2F-ACF1-0F69A58DA4E8}"/>
              </a:ext>
            </a:extLst>
          </p:cNvPr>
          <p:cNvSpPr/>
          <p:nvPr/>
        </p:nvSpPr>
        <p:spPr>
          <a:xfrm>
            <a:off x="191175" y="5663693"/>
            <a:ext cx="4154146" cy="429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lumMod val="65000"/>
                  <a:lumOff val="35000"/>
                </a:schemeClr>
              </a:solidFill>
              <a:latin typeface="+mj-lt"/>
            </a:endParaRPr>
          </a:p>
        </p:txBody>
      </p:sp>
    </p:spTree>
    <p:extLst>
      <p:ext uri="{BB962C8B-B14F-4D97-AF65-F5344CB8AC3E}">
        <p14:creationId xmlns:p14="http://schemas.microsoft.com/office/powerpoint/2010/main" val="3113096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D834E-87D9-4AFE-975C-BBB3353CC743}"/>
              </a:ext>
            </a:extLst>
          </p:cNvPr>
          <p:cNvSpPr>
            <a:spLocks noGrp="1"/>
          </p:cNvSpPr>
          <p:nvPr>
            <p:ph type="title"/>
          </p:nvPr>
        </p:nvSpPr>
        <p:spPr/>
        <p:txBody>
          <a:bodyPr>
            <a:normAutofit fontScale="90000"/>
          </a:bodyPr>
          <a:lstStyle/>
          <a:p>
            <a:r>
              <a:rPr lang="en-US" dirty="0"/>
              <a:t>International and EU studies on data-driven skills</a:t>
            </a:r>
          </a:p>
        </p:txBody>
      </p:sp>
      <p:sp>
        <p:nvSpPr>
          <p:cNvPr id="3" name="Content Placeholder 2">
            <a:extLst>
              <a:ext uri="{FF2B5EF4-FFF2-40B4-BE49-F238E27FC236}">
                <a16:creationId xmlns:a16="http://schemas.microsoft.com/office/drawing/2014/main" id="{C82B342F-2B0C-414F-A4F6-2C143130F3E7}"/>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646D0B9A-0071-4FE0-B50A-2E2478B4D38D}"/>
              </a:ext>
            </a:extLst>
          </p:cNvPr>
          <p:cNvSpPr>
            <a:spLocks noGrp="1"/>
          </p:cNvSpPr>
          <p:nvPr>
            <p:ph type="dt" sz="half" idx="10"/>
          </p:nvPr>
        </p:nvSpPr>
        <p:spPr/>
        <p:txBody>
          <a:bodyPr/>
          <a:lstStyle/>
          <a:p>
            <a:r>
              <a:rPr lang="en-US"/>
              <a:t>NUST 2018, Namibia</a:t>
            </a:r>
            <a:endParaRPr lang="en-GB"/>
          </a:p>
        </p:txBody>
      </p:sp>
      <p:sp>
        <p:nvSpPr>
          <p:cNvPr id="5" name="Footer Placeholder 4">
            <a:extLst>
              <a:ext uri="{FF2B5EF4-FFF2-40B4-BE49-F238E27FC236}">
                <a16:creationId xmlns:a16="http://schemas.microsoft.com/office/drawing/2014/main" id="{0EEE2348-C34B-454C-BDE5-4A1180136616}"/>
              </a:ext>
            </a:extLst>
          </p:cNvPr>
          <p:cNvSpPr>
            <a:spLocks noGrp="1"/>
          </p:cNvSpPr>
          <p:nvPr>
            <p:ph type="ftr" sz="quarter" idx="11"/>
          </p:nvPr>
        </p:nvSpPr>
        <p:spPr/>
        <p:txBody>
          <a:bodyPr/>
          <a:lstStyle/>
          <a:p>
            <a:r>
              <a:rPr lang="en-US"/>
              <a:t>Data Science Profession and Education</a:t>
            </a:r>
            <a:endParaRPr lang="en-GB"/>
          </a:p>
        </p:txBody>
      </p:sp>
      <p:sp>
        <p:nvSpPr>
          <p:cNvPr id="6" name="Slide Number Placeholder 5">
            <a:extLst>
              <a:ext uri="{FF2B5EF4-FFF2-40B4-BE49-F238E27FC236}">
                <a16:creationId xmlns:a16="http://schemas.microsoft.com/office/drawing/2014/main" id="{4A827807-FD70-415E-ADF9-6D23E42959A0}"/>
              </a:ext>
            </a:extLst>
          </p:cNvPr>
          <p:cNvSpPr>
            <a:spLocks noGrp="1"/>
          </p:cNvSpPr>
          <p:nvPr>
            <p:ph type="sldNum" sz="quarter" idx="12"/>
          </p:nvPr>
        </p:nvSpPr>
        <p:spPr/>
        <p:txBody>
          <a:bodyPr/>
          <a:lstStyle/>
          <a:p>
            <a:fld id="{5444D61A-D5EF-4AD7-8CFF-82B00AE13C42}" type="slidenum">
              <a:rPr lang="en-GB" smtClean="0"/>
              <a:pPr/>
              <a:t>10</a:t>
            </a:fld>
            <a:endParaRPr lang="en-GB"/>
          </a:p>
        </p:txBody>
      </p:sp>
    </p:spTree>
    <p:extLst>
      <p:ext uri="{BB962C8B-B14F-4D97-AF65-F5344CB8AC3E}">
        <p14:creationId xmlns:p14="http://schemas.microsoft.com/office/powerpoint/2010/main" val="1590066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Industry reports on Data Science Analytics and Data enabled skills demand</a:t>
            </a:r>
            <a:endParaRPr lang="en-GB" sz="2000" dirty="0"/>
          </a:p>
        </p:txBody>
      </p:sp>
      <p:sp>
        <p:nvSpPr>
          <p:cNvPr id="3" name="Content Placeholder 2"/>
          <p:cNvSpPr>
            <a:spLocks noGrp="1"/>
          </p:cNvSpPr>
          <p:nvPr>
            <p:ph idx="1"/>
          </p:nvPr>
        </p:nvSpPr>
        <p:spPr>
          <a:xfrm>
            <a:off x="120637" y="1268760"/>
            <a:ext cx="6935639" cy="5079544"/>
          </a:xfrm>
        </p:spPr>
        <p:txBody>
          <a:bodyPr>
            <a:normAutofit fontScale="85000" lnSpcReduction="20000"/>
          </a:bodyPr>
          <a:lstStyle/>
          <a:p>
            <a:r>
              <a:rPr lang="en-US" sz="2000" dirty="0"/>
              <a:t>Final Report on European Data Market Study by IDC (Feb 2017)</a:t>
            </a:r>
          </a:p>
          <a:p>
            <a:pPr lvl="1"/>
            <a:r>
              <a:rPr lang="en-US" sz="1800" dirty="0"/>
              <a:t>The EU data market in 2016 estimated EUR 60 </a:t>
            </a:r>
            <a:r>
              <a:rPr lang="en-US" sz="1800" dirty="0" err="1"/>
              <a:t>Bln</a:t>
            </a:r>
            <a:r>
              <a:rPr lang="en-US" sz="1800" dirty="0"/>
              <a:t> (growth 9.5% from  EUR 54.3 </a:t>
            </a:r>
            <a:r>
              <a:rPr lang="en-US" sz="1800" dirty="0" err="1"/>
              <a:t>Bln</a:t>
            </a:r>
            <a:r>
              <a:rPr lang="en-US" sz="1800" dirty="0"/>
              <a:t> in 2015)</a:t>
            </a:r>
          </a:p>
          <a:p>
            <a:pPr lvl="2"/>
            <a:r>
              <a:rPr lang="en-US" sz="1800" dirty="0">
                <a:solidFill>
                  <a:srgbClr val="C00000"/>
                </a:solidFill>
              </a:rPr>
              <a:t>Estimated EUR 106 </a:t>
            </a:r>
            <a:r>
              <a:rPr lang="en-US" sz="1800" dirty="0" err="1">
                <a:solidFill>
                  <a:srgbClr val="C00000"/>
                </a:solidFill>
              </a:rPr>
              <a:t>Bln</a:t>
            </a:r>
            <a:r>
              <a:rPr lang="en-US" sz="1800" dirty="0">
                <a:solidFill>
                  <a:srgbClr val="C00000"/>
                </a:solidFill>
              </a:rPr>
              <a:t> in 2020</a:t>
            </a:r>
          </a:p>
          <a:p>
            <a:pPr lvl="1"/>
            <a:r>
              <a:rPr lang="en-US" sz="1800" dirty="0"/>
              <a:t>Number of data workers 6.1 </a:t>
            </a:r>
            <a:r>
              <a:rPr lang="en-US" sz="1800" dirty="0" err="1"/>
              <a:t>mln</a:t>
            </a:r>
            <a:r>
              <a:rPr lang="en-US" sz="1800" dirty="0"/>
              <a:t> (2016) - increase 2.6% from 2015</a:t>
            </a:r>
          </a:p>
          <a:p>
            <a:pPr lvl="2"/>
            <a:r>
              <a:rPr lang="en-US" sz="1800" dirty="0">
                <a:solidFill>
                  <a:srgbClr val="C00000"/>
                </a:solidFill>
              </a:rPr>
              <a:t>Estimated EUR 10.4 million in 2020</a:t>
            </a:r>
          </a:p>
          <a:p>
            <a:pPr lvl="1"/>
            <a:r>
              <a:rPr lang="en-US" sz="1800" dirty="0"/>
              <a:t>Average number of data workers per company 9.5 - increase 4.4%</a:t>
            </a:r>
          </a:p>
          <a:p>
            <a:pPr lvl="1"/>
            <a:r>
              <a:rPr lang="en-US" sz="1800" dirty="0">
                <a:solidFill>
                  <a:srgbClr val="C00000"/>
                </a:solidFill>
              </a:rPr>
              <a:t>Gap between demand and supply estimated 769,000 (2020) or 9.8%</a:t>
            </a:r>
          </a:p>
          <a:p>
            <a:pPr lvl="1"/>
            <a:endParaRPr lang="en-US" sz="1800" dirty="0"/>
          </a:p>
          <a:p>
            <a:r>
              <a:rPr lang="en-GB" sz="2000" dirty="0"/>
              <a:t>PwC and BHEF report “</a:t>
            </a:r>
            <a:r>
              <a:rPr lang="en-US" sz="2000" dirty="0"/>
              <a:t>Investing in America’s data science and analytics talent: The case for action” (April 2017)</a:t>
            </a:r>
            <a:endParaRPr lang="en-GB" sz="2000" dirty="0"/>
          </a:p>
          <a:p>
            <a:pPr lvl="1"/>
            <a:r>
              <a:rPr lang="en-GB" sz="1600" dirty="0">
                <a:hlinkClick r:id="rId2"/>
              </a:rPr>
              <a:t>http://www.bhef.com/publications/investing-americas-data-science-and-analytics-talent</a:t>
            </a:r>
            <a:r>
              <a:rPr lang="en-GB" sz="1600" dirty="0"/>
              <a:t> </a:t>
            </a:r>
          </a:p>
          <a:p>
            <a:pPr lvl="1"/>
            <a:r>
              <a:rPr lang="en-GB" sz="1600" dirty="0"/>
              <a:t>2.35 </a:t>
            </a:r>
            <a:r>
              <a:rPr lang="en-GB" sz="1600" dirty="0" err="1"/>
              <a:t>mln</a:t>
            </a:r>
            <a:r>
              <a:rPr lang="en-GB" sz="1600" dirty="0"/>
              <a:t> postings, 23% Data Scientist, </a:t>
            </a:r>
            <a:r>
              <a:rPr lang="en-GB" sz="1600" dirty="0">
                <a:solidFill>
                  <a:srgbClr val="C00000"/>
                </a:solidFill>
              </a:rPr>
              <a:t>67% DSA enabled jobs</a:t>
            </a:r>
          </a:p>
          <a:p>
            <a:pPr lvl="1"/>
            <a:r>
              <a:rPr lang="en-US" sz="1600" dirty="0">
                <a:solidFill>
                  <a:srgbClr val="C00000"/>
                </a:solidFill>
              </a:rPr>
              <a:t>DSA enabled jobs growing at higher rate than main Data Science jobs </a:t>
            </a:r>
          </a:p>
          <a:p>
            <a:pPr lvl="1"/>
            <a:endParaRPr lang="en-US" sz="1600" dirty="0">
              <a:solidFill>
                <a:srgbClr val="C00000"/>
              </a:solidFill>
            </a:endParaRPr>
          </a:p>
          <a:p>
            <a:r>
              <a:rPr lang="en-GB" sz="2000" dirty="0"/>
              <a:t>Burning Glass Technology, IBM, and BHEF report “</a:t>
            </a:r>
            <a:r>
              <a:rPr lang="en-US" sz="2000" dirty="0"/>
              <a:t>The Quant Crunch: How the demand for Data Science Skills is disrupting the job Market” (April 2017)</a:t>
            </a:r>
          </a:p>
          <a:p>
            <a:pPr lvl="1"/>
            <a:r>
              <a:rPr lang="en-US" sz="1600" dirty="0">
                <a:hlinkClick r:id="rId3"/>
              </a:rPr>
              <a:t>https://public.dhe.ibm.com/common/ssi/ecm/im/en/iml14576usen/IML14576USEN.PDF</a:t>
            </a:r>
            <a:endParaRPr lang="en-US" sz="1600" dirty="0"/>
          </a:p>
          <a:p>
            <a:pPr lvl="1"/>
            <a:r>
              <a:rPr lang="en-US" sz="1600" dirty="0">
                <a:solidFill>
                  <a:srgbClr val="C00000"/>
                </a:solidFill>
              </a:rPr>
              <a:t>DSA enabled jobs takes 45-58 days to fill: 5 days longer than average</a:t>
            </a:r>
          </a:p>
          <a:p>
            <a:pPr lvl="1"/>
            <a:r>
              <a:rPr lang="en-US" sz="1600" dirty="0">
                <a:solidFill>
                  <a:srgbClr val="C00000"/>
                </a:solidFill>
              </a:rPr>
              <a:t>Commonly required work experience 3-5 </a:t>
            </a:r>
            <a:r>
              <a:rPr lang="en-US" sz="1600" dirty="0" err="1">
                <a:solidFill>
                  <a:srgbClr val="C00000"/>
                </a:solidFill>
              </a:rPr>
              <a:t>yrs</a:t>
            </a:r>
            <a:endParaRPr lang="en-GB" sz="2000" dirty="0"/>
          </a:p>
          <a:p>
            <a:endParaRPr lang="en-GB" sz="2000" dirty="0"/>
          </a:p>
        </p:txBody>
      </p:sp>
      <p:sp>
        <p:nvSpPr>
          <p:cNvPr id="4" name="Date Placeholder 3"/>
          <p:cNvSpPr>
            <a:spLocks noGrp="1"/>
          </p:cNvSpPr>
          <p:nvPr>
            <p:ph type="dt" sz="half" idx="10"/>
          </p:nvPr>
        </p:nvSpPr>
        <p:spPr/>
        <p:txBody>
          <a:bodyPr/>
          <a:lstStyle/>
          <a:p>
            <a:r>
              <a:rPr lang="en-US"/>
              <a:t>NUST 2018, Namibia</a:t>
            </a:r>
            <a:endParaRPr lang="en-GB"/>
          </a:p>
        </p:txBody>
      </p:sp>
      <p:sp>
        <p:nvSpPr>
          <p:cNvPr id="5" name="Footer Placeholder 4"/>
          <p:cNvSpPr>
            <a:spLocks noGrp="1"/>
          </p:cNvSpPr>
          <p:nvPr>
            <p:ph type="ftr" sz="quarter" idx="11"/>
          </p:nvPr>
        </p:nvSpPr>
        <p:spPr/>
        <p:txBody>
          <a:bodyPr/>
          <a:lstStyle/>
          <a:p>
            <a:r>
              <a:rPr lang="en-US" dirty="0"/>
              <a:t>Data Science Profession and Education</a:t>
            </a:r>
            <a:endParaRPr lang="en-GB" dirty="0"/>
          </a:p>
        </p:txBody>
      </p:sp>
      <p:sp>
        <p:nvSpPr>
          <p:cNvPr id="6" name="Slide Number Placeholder 5"/>
          <p:cNvSpPr>
            <a:spLocks noGrp="1"/>
          </p:cNvSpPr>
          <p:nvPr>
            <p:ph type="sldNum" sz="quarter" idx="12"/>
          </p:nvPr>
        </p:nvSpPr>
        <p:spPr/>
        <p:txBody>
          <a:bodyPr/>
          <a:lstStyle/>
          <a:p>
            <a:fld id="{5444D61A-D5EF-4AD7-8CFF-82B00AE13C42}" type="slidenum">
              <a:rPr lang="en-GB" smtClean="0"/>
              <a:pPr/>
              <a:t>11</a:t>
            </a:fld>
            <a:endParaRPr lang="en-GB"/>
          </a:p>
        </p:txBody>
      </p:sp>
      <p:pic>
        <p:nvPicPr>
          <p:cNvPr id="7" name="Picture 6"/>
          <p:cNvPicPr>
            <a:picLocks noChangeAspect="1"/>
          </p:cNvPicPr>
          <p:nvPr/>
        </p:nvPicPr>
        <p:blipFill>
          <a:blip r:embed="rId4"/>
          <a:stretch>
            <a:fillRect/>
          </a:stretch>
        </p:blipFill>
        <p:spPr>
          <a:xfrm>
            <a:off x="7560332" y="2459459"/>
            <a:ext cx="1438206" cy="1674802"/>
          </a:xfrm>
          <a:prstGeom prst="rect">
            <a:avLst/>
          </a:prstGeom>
          <a:ln w="12700">
            <a:solidFill>
              <a:schemeClr val="accent1"/>
            </a:solidFill>
          </a:ln>
        </p:spPr>
      </p:pic>
      <p:pic>
        <p:nvPicPr>
          <p:cNvPr id="8" name="Picture 7"/>
          <p:cNvPicPr>
            <a:picLocks noChangeAspect="1"/>
          </p:cNvPicPr>
          <p:nvPr/>
        </p:nvPicPr>
        <p:blipFill>
          <a:blip r:embed="rId5"/>
          <a:stretch>
            <a:fillRect/>
          </a:stretch>
        </p:blipFill>
        <p:spPr>
          <a:xfrm>
            <a:off x="7560332" y="4447356"/>
            <a:ext cx="1457985" cy="1864484"/>
          </a:xfrm>
          <a:prstGeom prst="rect">
            <a:avLst/>
          </a:prstGeom>
          <a:ln w="12700">
            <a:solidFill>
              <a:schemeClr val="accent1"/>
            </a:solidFill>
          </a:ln>
        </p:spPr>
      </p:pic>
      <p:pic>
        <p:nvPicPr>
          <p:cNvPr id="9" name="Picture 8"/>
          <p:cNvPicPr>
            <a:picLocks noChangeAspect="1"/>
          </p:cNvPicPr>
          <p:nvPr/>
        </p:nvPicPr>
        <p:blipFill>
          <a:blip r:embed="rId6"/>
          <a:stretch>
            <a:fillRect/>
          </a:stretch>
        </p:blipFill>
        <p:spPr>
          <a:xfrm>
            <a:off x="7549492" y="619813"/>
            <a:ext cx="1438206" cy="1662347"/>
          </a:xfrm>
          <a:prstGeom prst="rect">
            <a:avLst/>
          </a:prstGeom>
          <a:ln w="12700">
            <a:solidFill>
              <a:schemeClr val="accent1"/>
            </a:solidFill>
          </a:ln>
        </p:spPr>
      </p:pic>
      <p:sp>
        <p:nvSpPr>
          <p:cNvPr id="10" name="TextBox 9"/>
          <p:cNvSpPr txBox="1"/>
          <p:nvPr/>
        </p:nvSpPr>
        <p:spPr>
          <a:xfrm>
            <a:off x="7549492" y="4149466"/>
            <a:ext cx="1569660" cy="246221"/>
          </a:xfrm>
          <a:prstGeom prst="rect">
            <a:avLst/>
          </a:prstGeom>
          <a:noFill/>
        </p:spPr>
        <p:txBody>
          <a:bodyPr wrap="none" rtlCol="0">
            <a:spAutoFit/>
          </a:bodyPr>
          <a:lstStyle/>
          <a:p>
            <a:r>
              <a:rPr lang="en-US" sz="1000" dirty="0">
                <a:solidFill>
                  <a:srgbClr val="245E76"/>
                </a:solidFill>
              </a:rPr>
              <a:t>Citing EDISON and EDSF</a:t>
            </a:r>
          </a:p>
        </p:txBody>
      </p:sp>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44308" y="4167484"/>
            <a:ext cx="260376" cy="243408"/>
          </a:xfrm>
          <a:prstGeom prst="rect">
            <a:avLst/>
          </a:prstGeom>
        </p:spPr>
      </p:pic>
      <p:sp>
        <p:nvSpPr>
          <p:cNvPr id="12" name="TextBox 11"/>
          <p:cNvSpPr txBox="1"/>
          <p:nvPr/>
        </p:nvSpPr>
        <p:spPr>
          <a:xfrm>
            <a:off x="7632292" y="6327044"/>
            <a:ext cx="1399742" cy="246221"/>
          </a:xfrm>
          <a:prstGeom prst="rect">
            <a:avLst/>
          </a:prstGeom>
          <a:noFill/>
        </p:spPr>
        <p:txBody>
          <a:bodyPr wrap="none" rtlCol="0">
            <a:spAutoFit/>
          </a:bodyPr>
          <a:lstStyle/>
          <a:p>
            <a:r>
              <a:rPr lang="en-US" sz="1000" dirty="0">
                <a:solidFill>
                  <a:srgbClr val="245E76"/>
                </a:solidFill>
              </a:rPr>
              <a:t>Influenced by EDISON</a:t>
            </a:r>
          </a:p>
        </p:txBody>
      </p:sp>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44308" y="6348304"/>
            <a:ext cx="260376" cy="243408"/>
          </a:xfrm>
          <a:prstGeom prst="rect">
            <a:avLst/>
          </a:prstGeom>
        </p:spPr>
      </p:pic>
    </p:spTree>
    <p:extLst>
      <p:ext uri="{BB962C8B-B14F-4D97-AF65-F5344CB8AC3E}">
        <p14:creationId xmlns:p14="http://schemas.microsoft.com/office/powerpoint/2010/main" val="250811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E3DFA-7EF8-4101-A4C1-31E179B0314E}"/>
              </a:ext>
            </a:extLst>
          </p:cNvPr>
          <p:cNvSpPr>
            <a:spLocks noGrp="1"/>
          </p:cNvSpPr>
          <p:nvPr>
            <p:ph type="title"/>
          </p:nvPr>
        </p:nvSpPr>
        <p:spPr/>
        <p:txBody>
          <a:bodyPr/>
          <a:lstStyle/>
          <a:p>
            <a:r>
              <a:rPr lang="en-US" dirty="0" err="1"/>
              <a:t>PwC&amp;BHEF</a:t>
            </a:r>
            <a:r>
              <a:rPr lang="en-US" dirty="0"/>
              <a:t>: Demand for DSA enabled jobs</a:t>
            </a:r>
          </a:p>
        </p:txBody>
      </p:sp>
      <p:sp>
        <p:nvSpPr>
          <p:cNvPr id="3" name="Content Placeholder 2">
            <a:extLst>
              <a:ext uri="{FF2B5EF4-FFF2-40B4-BE49-F238E27FC236}">
                <a16:creationId xmlns:a16="http://schemas.microsoft.com/office/drawing/2014/main" id="{3D61CCB7-509C-444A-897E-0E4E65920654}"/>
              </a:ext>
            </a:extLst>
          </p:cNvPr>
          <p:cNvSpPr>
            <a:spLocks noGrp="1"/>
          </p:cNvSpPr>
          <p:nvPr>
            <p:ph idx="1"/>
          </p:nvPr>
        </p:nvSpPr>
        <p:spPr>
          <a:xfrm>
            <a:off x="4968044" y="1340768"/>
            <a:ext cx="3996444" cy="4968552"/>
          </a:xfrm>
        </p:spPr>
        <p:txBody>
          <a:bodyPr>
            <a:normAutofit/>
          </a:bodyPr>
          <a:lstStyle/>
          <a:p>
            <a:pPr marL="0" indent="0">
              <a:buNone/>
            </a:pPr>
            <a:r>
              <a:rPr lang="en-US" sz="2000" dirty="0"/>
              <a:t>Demand for business people with analytics skills, not just data scientists</a:t>
            </a:r>
          </a:p>
          <a:p>
            <a:r>
              <a:rPr lang="en-US" sz="2000" dirty="0"/>
              <a:t>Of 2.35 million job postings in the US</a:t>
            </a:r>
          </a:p>
          <a:p>
            <a:pPr lvl="1"/>
            <a:r>
              <a:rPr lang="en-GB" sz="1800" dirty="0"/>
              <a:t>23% Data Scientist</a:t>
            </a:r>
          </a:p>
          <a:p>
            <a:pPr lvl="1"/>
            <a:r>
              <a:rPr lang="en-GB" sz="1800" dirty="0">
                <a:solidFill>
                  <a:srgbClr val="C00000"/>
                </a:solidFill>
              </a:rPr>
              <a:t>67% DSA enabled jobs</a:t>
            </a:r>
            <a:r>
              <a:rPr lang="en-US" sz="1800" dirty="0"/>
              <a:t> </a:t>
            </a:r>
          </a:p>
          <a:p>
            <a:r>
              <a:rPr lang="en-US" sz="2000" dirty="0"/>
              <a:t>Strong demand for managers and decision makers with Data Science (data analytics) skills/understanding</a:t>
            </a:r>
          </a:p>
          <a:p>
            <a:pPr lvl="1"/>
            <a:r>
              <a:rPr lang="en-US" sz="1600" dirty="0"/>
              <a:t>Challenge to deliver actionable knowledge and competences to CEO level managers</a:t>
            </a:r>
          </a:p>
        </p:txBody>
      </p:sp>
      <p:sp>
        <p:nvSpPr>
          <p:cNvPr id="4" name="Date Placeholder 3">
            <a:extLst>
              <a:ext uri="{FF2B5EF4-FFF2-40B4-BE49-F238E27FC236}">
                <a16:creationId xmlns:a16="http://schemas.microsoft.com/office/drawing/2014/main" id="{644CADA8-3366-4B51-B669-E8717FF2A892}"/>
              </a:ext>
            </a:extLst>
          </p:cNvPr>
          <p:cNvSpPr>
            <a:spLocks noGrp="1"/>
          </p:cNvSpPr>
          <p:nvPr>
            <p:ph type="dt" sz="half" idx="10"/>
          </p:nvPr>
        </p:nvSpPr>
        <p:spPr/>
        <p:txBody>
          <a:bodyPr/>
          <a:lstStyle/>
          <a:p>
            <a:r>
              <a:rPr lang="en-US"/>
              <a:t>NUST 2018, Namibia</a:t>
            </a:r>
            <a:endParaRPr lang="en-GB"/>
          </a:p>
        </p:txBody>
      </p:sp>
      <p:sp>
        <p:nvSpPr>
          <p:cNvPr id="5" name="Footer Placeholder 4">
            <a:extLst>
              <a:ext uri="{FF2B5EF4-FFF2-40B4-BE49-F238E27FC236}">
                <a16:creationId xmlns:a16="http://schemas.microsoft.com/office/drawing/2014/main" id="{DFCCC62A-1471-4293-B0A1-F679340C0CE9}"/>
              </a:ext>
            </a:extLst>
          </p:cNvPr>
          <p:cNvSpPr>
            <a:spLocks noGrp="1"/>
          </p:cNvSpPr>
          <p:nvPr>
            <p:ph type="ftr" sz="quarter" idx="11"/>
          </p:nvPr>
        </p:nvSpPr>
        <p:spPr/>
        <p:txBody>
          <a:bodyPr/>
          <a:lstStyle/>
          <a:p>
            <a:r>
              <a:rPr lang="en-US"/>
              <a:t>Data Science Profession and Education</a:t>
            </a:r>
            <a:endParaRPr lang="en-GB"/>
          </a:p>
        </p:txBody>
      </p:sp>
      <p:sp>
        <p:nvSpPr>
          <p:cNvPr id="6" name="Slide Number Placeholder 5">
            <a:extLst>
              <a:ext uri="{FF2B5EF4-FFF2-40B4-BE49-F238E27FC236}">
                <a16:creationId xmlns:a16="http://schemas.microsoft.com/office/drawing/2014/main" id="{73498898-EADF-4820-89EB-ED5809C17EB6}"/>
              </a:ext>
            </a:extLst>
          </p:cNvPr>
          <p:cNvSpPr>
            <a:spLocks noGrp="1"/>
          </p:cNvSpPr>
          <p:nvPr>
            <p:ph type="sldNum" sz="quarter" idx="12"/>
          </p:nvPr>
        </p:nvSpPr>
        <p:spPr/>
        <p:txBody>
          <a:bodyPr/>
          <a:lstStyle/>
          <a:p>
            <a:fld id="{5444D61A-D5EF-4AD7-8CFF-82B00AE13C42}" type="slidenum">
              <a:rPr lang="en-GB" smtClean="0"/>
              <a:pPr/>
              <a:t>12</a:t>
            </a:fld>
            <a:endParaRPr lang="en-GB"/>
          </a:p>
        </p:txBody>
      </p:sp>
      <p:pic>
        <p:nvPicPr>
          <p:cNvPr id="8" name="Picture 7">
            <a:extLst>
              <a:ext uri="{FF2B5EF4-FFF2-40B4-BE49-F238E27FC236}">
                <a16:creationId xmlns:a16="http://schemas.microsoft.com/office/drawing/2014/main" id="{A2017A49-063D-436D-95B5-9D1FA68E3874}"/>
              </a:ext>
            </a:extLst>
          </p:cNvPr>
          <p:cNvPicPr>
            <a:picLocks noChangeAspect="1"/>
          </p:cNvPicPr>
          <p:nvPr/>
        </p:nvPicPr>
        <p:blipFill>
          <a:blip r:embed="rId2"/>
          <a:stretch>
            <a:fillRect/>
          </a:stretch>
        </p:blipFill>
        <p:spPr>
          <a:xfrm>
            <a:off x="10057" y="1095554"/>
            <a:ext cx="4561944" cy="5762446"/>
          </a:xfrm>
          <a:prstGeom prst="rect">
            <a:avLst/>
          </a:prstGeom>
        </p:spPr>
      </p:pic>
      <p:sp>
        <p:nvSpPr>
          <p:cNvPr id="7" name="Rectangle 6">
            <a:extLst>
              <a:ext uri="{FF2B5EF4-FFF2-40B4-BE49-F238E27FC236}">
                <a16:creationId xmlns:a16="http://schemas.microsoft.com/office/drawing/2014/main" id="{70E78EC3-1015-499F-8CD4-85CF03FB1C1E}"/>
              </a:ext>
            </a:extLst>
          </p:cNvPr>
          <p:cNvSpPr/>
          <p:nvPr/>
        </p:nvSpPr>
        <p:spPr>
          <a:xfrm>
            <a:off x="0" y="5157192"/>
            <a:ext cx="899591" cy="64807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6280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706F3-5ADA-493E-9286-16B4FFA6F4E3}"/>
              </a:ext>
            </a:extLst>
          </p:cNvPr>
          <p:cNvSpPr>
            <a:spLocks noGrp="1"/>
          </p:cNvSpPr>
          <p:nvPr>
            <p:ph type="title"/>
          </p:nvPr>
        </p:nvSpPr>
        <p:spPr/>
        <p:txBody>
          <a:bodyPr>
            <a:normAutofit fontScale="90000"/>
          </a:bodyPr>
          <a:lstStyle/>
          <a:p>
            <a:r>
              <a:rPr lang="en-US" dirty="0" err="1"/>
              <a:t>PwC&amp;BHEF</a:t>
            </a:r>
            <a:r>
              <a:rPr lang="en-US" dirty="0"/>
              <a:t>: Data Science and Data Analytics Competences for Managers and Decision Makers</a:t>
            </a:r>
          </a:p>
        </p:txBody>
      </p:sp>
      <p:sp>
        <p:nvSpPr>
          <p:cNvPr id="3" name="Content Placeholder 2">
            <a:extLst>
              <a:ext uri="{FF2B5EF4-FFF2-40B4-BE49-F238E27FC236}">
                <a16:creationId xmlns:a16="http://schemas.microsoft.com/office/drawing/2014/main" id="{3BFAD987-7076-46FF-BFE0-B249275C0409}"/>
              </a:ext>
            </a:extLst>
          </p:cNvPr>
          <p:cNvSpPr>
            <a:spLocks noGrp="1"/>
          </p:cNvSpPr>
          <p:nvPr>
            <p:ph idx="1"/>
          </p:nvPr>
        </p:nvSpPr>
        <p:spPr>
          <a:xfrm>
            <a:off x="292212" y="5805264"/>
            <a:ext cx="8568952" cy="504056"/>
          </a:xfrm>
        </p:spPr>
        <p:txBody>
          <a:bodyPr>
            <a:normAutofit fontScale="47500" lnSpcReduction="20000"/>
          </a:bodyPr>
          <a:lstStyle/>
          <a:p>
            <a:pPr marL="0" indent="0">
              <a:buNone/>
            </a:pPr>
            <a:r>
              <a:rPr lang="en-US" dirty="0"/>
              <a:t>Percent of employers who say data science and analytics skills will be ‘required of all managers’ by 2020</a:t>
            </a:r>
          </a:p>
          <a:p>
            <a:r>
              <a:rPr lang="en-US" dirty="0"/>
              <a:t>Source: BHEF and Gallup, </a:t>
            </a:r>
            <a:r>
              <a:rPr lang="en-US" i="1" dirty="0"/>
              <a:t>Data Science and Analytics Business Survey </a:t>
            </a:r>
            <a:r>
              <a:rPr lang="en-US" dirty="0"/>
              <a:t>(December 2016). </a:t>
            </a:r>
          </a:p>
        </p:txBody>
      </p:sp>
      <p:sp>
        <p:nvSpPr>
          <p:cNvPr id="4" name="Date Placeholder 3">
            <a:extLst>
              <a:ext uri="{FF2B5EF4-FFF2-40B4-BE49-F238E27FC236}">
                <a16:creationId xmlns:a16="http://schemas.microsoft.com/office/drawing/2014/main" id="{070215EC-78ED-4897-82A4-BFF93858EAA0}"/>
              </a:ext>
            </a:extLst>
          </p:cNvPr>
          <p:cNvSpPr>
            <a:spLocks noGrp="1"/>
          </p:cNvSpPr>
          <p:nvPr>
            <p:ph type="dt" sz="half" idx="10"/>
          </p:nvPr>
        </p:nvSpPr>
        <p:spPr/>
        <p:txBody>
          <a:bodyPr/>
          <a:lstStyle/>
          <a:p>
            <a:r>
              <a:rPr lang="en-US"/>
              <a:t>NUST 2018, Namibia</a:t>
            </a:r>
            <a:endParaRPr lang="en-GB"/>
          </a:p>
        </p:txBody>
      </p:sp>
      <p:sp>
        <p:nvSpPr>
          <p:cNvPr id="5" name="Footer Placeholder 4">
            <a:extLst>
              <a:ext uri="{FF2B5EF4-FFF2-40B4-BE49-F238E27FC236}">
                <a16:creationId xmlns:a16="http://schemas.microsoft.com/office/drawing/2014/main" id="{1558E70F-7000-449B-9549-7705E44D052F}"/>
              </a:ext>
            </a:extLst>
          </p:cNvPr>
          <p:cNvSpPr>
            <a:spLocks noGrp="1"/>
          </p:cNvSpPr>
          <p:nvPr>
            <p:ph type="ftr" sz="quarter" idx="11"/>
          </p:nvPr>
        </p:nvSpPr>
        <p:spPr/>
        <p:txBody>
          <a:bodyPr/>
          <a:lstStyle/>
          <a:p>
            <a:r>
              <a:rPr lang="en-US"/>
              <a:t>Data Science Profession and Education</a:t>
            </a:r>
            <a:endParaRPr lang="en-GB"/>
          </a:p>
        </p:txBody>
      </p:sp>
      <p:sp>
        <p:nvSpPr>
          <p:cNvPr id="6" name="Slide Number Placeholder 5">
            <a:extLst>
              <a:ext uri="{FF2B5EF4-FFF2-40B4-BE49-F238E27FC236}">
                <a16:creationId xmlns:a16="http://schemas.microsoft.com/office/drawing/2014/main" id="{06C5A9E7-2E04-4B1F-8AE8-180DC26A3E59}"/>
              </a:ext>
            </a:extLst>
          </p:cNvPr>
          <p:cNvSpPr>
            <a:spLocks noGrp="1"/>
          </p:cNvSpPr>
          <p:nvPr>
            <p:ph type="sldNum" sz="quarter" idx="12"/>
          </p:nvPr>
        </p:nvSpPr>
        <p:spPr/>
        <p:txBody>
          <a:bodyPr/>
          <a:lstStyle/>
          <a:p>
            <a:fld id="{5444D61A-D5EF-4AD7-8CFF-82B00AE13C42}" type="slidenum">
              <a:rPr lang="en-GB" smtClean="0"/>
              <a:pPr/>
              <a:t>13</a:t>
            </a:fld>
            <a:endParaRPr lang="en-GB"/>
          </a:p>
        </p:txBody>
      </p:sp>
      <p:pic>
        <p:nvPicPr>
          <p:cNvPr id="7" name="Picture 6">
            <a:extLst>
              <a:ext uri="{FF2B5EF4-FFF2-40B4-BE49-F238E27FC236}">
                <a16:creationId xmlns:a16="http://schemas.microsoft.com/office/drawing/2014/main" id="{404D1BDD-303C-4A75-B4B7-FC76784CC664}"/>
              </a:ext>
            </a:extLst>
          </p:cNvPr>
          <p:cNvPicPr>
            <a:picLocks noChangeAspect="1"/>
          </p:cNvPicPr>
          <p:nvPr/>
        </p:nvPicPr>
        <p:blipFill>
          <a:blip r:embed="rId2"/>
          <a:stretch>
            <a:fillRect/>
          </a:stretch>
        </p:blipFill>
        <p:spPr>
          <a:xfrm>
            <a:off x="467544" y="1340768"/>
            <a:ext cx="8029575" cy="4094534"/>
          </a:xfrm>
          <a:prstGeom prst="rect">
            <a:avLst/>
          </a:prstGeom>
        </p:spPr>
      </p:pic>
    </p:spTree>
    <p:extLst>
      <p:ext uri="{BB962C8B-B14F-4D97-AF65-F5344CB8AC3E}">
        <p14:creationId xmlns:p14="http://schemas.microsoft.com/office/powerpoint/2010/main" val="1921572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E3DFA-7EF8-4101-A4C1-31E179B0314E}"/>
              </a:ext>
            </a:extLst>
          </p:cNvPr>
          <p:cNvSpPr>
            <a:spLocks noGrp="1"/>
          </p:cNvSpPr>
          <p:nvPr>
            <p:ph type="title"/>
          </p:nvPr>
        </p:nvSpPr>
        <p:spPr/>
        <p:txBody>
          <a:bodyPr/>
          <a:lstStyle/>
          <a:p>
            <a:r>
              <a:rPr lang="en-US" dirty="0" err="1"/>
              <a:t>PwC&amp;BHEF</a:t>
            </a:r>
            <a:r>
              <a:rPr lang="en-US" dirty="0"/>
              <a:t>: Skills that are tough to find</a:t>
            </a:r>
          </a:p>
        </p:txBody>
      </p:sp>
      <p:sp>
        <p:nvSpPr>
          <p:cNvPr id="3" name="Content Placeholder 2">
            <a:extLst>
              <a:ext uri="{FF2B5EF4-FFF2-40B4-BE49-F238E27FC236}">
                <a16:creationId xmlns:a16="http://schemas.microsoft.com/office/drawing/2014/main" id="{3D61CCB7-509C-444A-897E-0E4E65920654}"/>
              </a:ext>
            </a:extLst>
          </p:cNvPr>
          <p:cNvSpPr>
            <a:spLocks noGrp="1"/>
          </p:cNvSpPr>
          <p:nvPr>
            <p:ph idx="1"/>
          </p:nvPr>
        </p:nvSpPr>
        <p:spPr>
          <a:xfrm>
            <a:off x="5940152" y="1520788"/>
            <a:ext cx="3024336" cy="4788532"/>
          </a:xfrm>
        </p:spPr>
        <p:txBody>
          <a:bodyPr/>
          <a:lstStyle/>
          <a:p>
            <a:endParaRPr lang="en-US" dirty="0"/>
          </a:p>
        </p:txBody>
      </p:sp>
      <p:sp>
        <p:nvSpPr>
          <p:cNvPr id="4" name="Date Placeholder 3">
            <a:extLst>
              <a:ext uri="{FF2B5EF4-FFF2-40B4-BE49-F238E27FC236}">
                <a16:creationId xmlns:a16="http://schemas.microsoft.com/office/drawing/2014/main" id="{644CADA8-3366-4B51-B669-E8717FF2A892}"/>
              </a:ext>
            </a:extLst>
          </p:cNvPr>
          <p:cNvSpPr>
            <a:spLocks noGrp="1"/>
          </p:cNvSpPr>
          <p:nvPr>
            <p:ph type="dt" sz="half" idx="10"/>
          </p:nvPr>
        </p:nvSpPr>
        <p:spPr/>
        <p:txBody>
          <a:bodyPr/>
          <a:lstStyle/>
          <a:p>
            <a:r>
              <a:rPr lang="en-US"/>
              <a:t>NUST 2018, Namibia</a:t>
            </a:r>
            <a:endParaRPr lang="en-GB"/>
          </a:p>
        </p:txBody>
      </p:sp>
      <p:sp>
        <p:nvSpPr>
          <p:cNvPr id="5" name="Footer Placeholder 4">
            <a:extLst>
              <a:ext uri="{FF2B5EF4-FFF2-40B4-BE49-F238E27FC236}">
                <a16:creationId xmlns:a16="http://schemas.microsoft.com/office/drawing/2014/main" id="{DFCCC62A-1471-4293-B0A1-F679340C0CE9}"/>
              </a:ext>
            </a:extLst>
          </p:cNvPr>
          <p:cNvSpPr>
            <a:spLocks noGrp="1"/>
          </p:cNvSpPr>
          <p:nvPr>
            <p:ph type="ftr" sz="quarter" idx="11"/>
          </p:nvPr>
        </p:nvSpPr>
        <p:spPr/>
        <p:txBody>
          <a:bodyPr/>
          <a:lstStyle/>
          <a:p>
            <a:r>
              <a:rPr lang="en-US"/>
              <a:t>Data Science Profession and Education</a:t>
            </a:r>
            <a:endParaRPr lang="en-GB"/>
          </a:p>
        </p:txBody>
      </p:sp>
      <p:sp>
        <p:nvSpPr>
          <p:cNvPr id="6" name="Slide Number Placeholder 5">
            <a:extLst>
              <a:ext uri="{FF2B5EF4-FFF2-40B4-BE49-F238E27FC236}">
                <a16:creationId xmlns:a16="http://schemas.microsoft.com/office/drawing/2014/main" id="{73498898-EADF-4820-89EB-ED5809C17EB6}"/>
              </a:ext>
            </a:extLst>
          </p:cNvPr>
          <p:cNvSpPr>
            <a:spLocks noGrp="1"/>
          </p:cNvSpPr>
          <p:nvPr>
            <p:ph type="sldNum" sz="quarter" idx="12"/>
          </p:nvPr>
        </p:nvSpPr>
        <p:spPr/>
        <p:txBody>
          <a:bodyPr/>
          <a:lstStyle/>
          <a:p>
            <a:fld id="{5444D61A-D5EF-4AD7-8CFF-82B00AE13C42}" type="slidenum">
              <a:rPr lang="en-GB" smtClean="0"/>
              <a:pPr/>
              <a:t>14</a:t>
            </a:fld>
            <a:endParaRPr lang="en-GB"/>
          </a:p>
        </p:txBody>
      </p:sp>
      <p:pic>
        <p:nvPicPr>
          <p:cNvPr id="9" name="Picture 8">
            <a:extLst>
              <a:ext uri="{FF2B5EF4-FFF2-40B4-BE49-F238E27FC236}">
                <a16:creationId xmlns:a16="http://schemas.microsoft.com/office/drawing/2014/main" id="{A17D0F78-66F6-4A42-9F74-5B655A08AABD}"/>
              </a:ext>
            </a:extLst>
          </p:cNvPr>
          <p:cNvPicPr>
            <a:picLocks noChangeAspect="1"/>
          </p:cNvPicPr>
          <p:nvPr/>
        </p:nvPicPr>
        <p:blipFill>
          <a:blip r:embed="rId2"/>
          <a:stretch>
            <a:fillRect/>
          </a:stretch>
        </p:blipFill>
        <p:spPr>
          <a:xfrm>
            <a:off x="111019" y="1314953"/>
            <a:ext cx="8715376" cy="5200201"/>
          </a:xfrm>
          <a:prstGeom prst="rect">
            <a:avLst/>
          </a:prstGeom>
        </p:spPr>
      </p:pic>
      <p:sp>
        <p:nvSpPr>
          <p:cNvPr id="11" name="Content Placeholder 2">
            <a:extLst>
              <a:ext uri="{FF2B5EF4-FFF2-40B4-BE49-F238E27FC236}">
                <a16:creationId xmlns:a16="http://schemas.microsoft.com/office/drawing/2014/main" id="{3A65C050-8253-43CF-B3E8-56C349090240}"/>
              </a:ext>
            </a:extLst>
          </p:cNvPr>
          <p:cNvSpPr txBox="1">
            <a:spLocks/>
          </p:cNvSpPr>
          <p:nvPr/>
        </p:nvSpPr>
        <p:spPr>
          <a:xfrm>
            <a:off x="2752486" y="6076413"/>
            <a:ext cx="5934314" cy="301768"/>
          </a:xfrm>
          <a:prstGeom prst="rect">
            <a:avLst/>
          </a:prstGeom>
          <a:solidFill>
            <a:schemeClr val="tx2">
              <a:lumMod val="20000"/>
              <a:lumOff val="80000"/>
            </a:schemeClr>
          </a:solidFill>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400" dirty="0">
                <a:solidFill>
                  <a:srgbClr val="0070C0"/>
                </a:solidFill>
              </a:rPr>
              <a:t>To be mapped to Competences, Knowledge, Skills and Personal (soft) Skills</a:t>
            </a:r>
          </a:p>
        </p:txBody>
      </p:sp>
      <p:pic>
        <p:nvPicPr>
          <p:cNvPr id="7" name="Picture 6">
            <a:extLst>
              <a:ext uri="{FF2B5EF4-FFF2-40B4-BE49-F238E27FC236}">
                <a16:creationId xmlns:a16="http://schemas.microsoft.com/office/drawing/2014/main" id="{8D8DC727-55B9-47BA-B470-C9FA12972899}"/>
              </a:ext>
            </a:extLst>
          </p:cNvPr>
          <p:cNvPicPr>
            <a:picLocks noChangeAspect="1"/>
          </p:cNvPicPr>
          <p:nvPr/>
        </p:nvPicPr>
        <p:blipFill>
          <a:blip r:embed="rId3"/>
          <a:stretch>
            <a:fillRect/>
          </a:stretch>
        </p:blipFill>
        <p:spPr>
          <a:xfrm>
            <a:off x="5076055" y="1021806"/>
            <a:ext cx="3596551" cy="2299182"/>
          </a:xfrm>
          <a:prstGeom prst="rect">
            <a:avLst/>
          </a:prstGeom>
        </p:spPr>
      </p:pic>
      <p:sp>
        <p:nvSpPr>
          <p:cNvPr id="10" name="Content Placeholder 2">
            <a:extLst>
              <a:ext uri="{FF2B5EF4-FFF2-40B4-BE49-F238E27FC236}">
                <a16:creationId xmlns:a16="http://schemas.microsoft.com/office/drawing/2014/main" id="{183D556F-A0E7-49F3-8E2C-73D40BDF7A3F}"/>
              </a:ext>
            </a:extLst>
          </p:cNvPr>
          <p:cNvSpPr txBox="1">
            <a:spLocks/>
          </p:cNvSpPr>
          <p:nvPr/>
        </p:nvSpPr>
        <p:spPr>
          <a:xfrm>
            <a:off x="2996763" y="1343489"/>
            <a:ext cx="3159850" cy="432048"/>
          </a:xfrm>
          <a:prstGeom prst="rect">
            <a:avLst/>
          </a:prstGeom>
          <a:solidFill>
            <a:schemeClr val="accent6">
              <a:lumMod val="20000"/>
              <a:lumOff val="80000"/>
            </a:schemeClr>
          </a:solidFill>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solidFill>
                  <a:srgbClr val="FF6600"/>
                </a:solidFill>
              </a:rPr>
              <a:t>Faster growing jobs require both analytical and social skills</a:t>
            </a:r>
          </a:p>
        </p:txBody>
      </p:sp>
    </p:spTree>
    <p:extLst>
      <p:ext uri="{BB962C8B-B14F-4D97-AF65-F5344CB8AC3E}">
        <p14:creationId xmlns:p14="http://schemas.microsoft.com/office/powerpoint/2010/main" val="2465123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OECD and UN on Digital Economy and Data Literacy </a:t>
            </a:r>
          </a:p>
        </p:txBody>
      </p:sp>
      <p:sp>
        <p:nvSpPr>
          <p:cNvPr id="3" name="Content Placeholder 2"/>
          <p:cNvSpPr>
            <a:spLocks noGrp="1"/>
          </p:cNvSpPr>
          <p:nvPr>
            <p:ph idx="1"/>
          </p:nvPr>
        </p:nvSpPr>
        <p:spPr/>
        <p:txBody>
          <a:bodyPr>
            <a:normAutofit fontScale="92500" lnSpcReduction="20000"/>
          </a:bodyPr>
          <a:lstStyle/>
          <a:p>
            <a:pPr marL="0" indent="0">
              <a:buNone/>
            </a:pPr>
            <a:r>
              <a:rPr lang="en-US" sz="2400" dirty="0"/>
              <a:t>OECD (Organisation for Economic </a:t>
            </a:r>
            <a:r>
              <a:rPr lang="en-US" sz="2400" dirty="0" err="1"/>
              <a:t>Coopration</a:t>
            </a:r>
            <a:r>
              <a:rPr lang="en-US" sz="2400" dirty="0"/>
              <a:t> and Development)</a:t>
            </a:r>
          </a:p>
          <a:p>
            <a:r>
              <a:rPr lang="en-US" sz="2400" dirty="0"/>
              <a:t>Demand for new type of </a:t>
            </a:r>
            <a:r>
              <a:rPr lang="en-US" sz="2400" i="1" dirty="0">
                <a:solidFill>
                  <a:srgbClr val="C00000"/>
                </a:solidFill>
              </a:rPr>
              <a:t>“dynamic self-re-skilling workforce”</a:t>
            </a:r>
            <a:endParaRPr lang="en-US" sz="2400" dirty="0"/>
          </a:p>
          <a:p>
            <a:r>
              <a:rPr lang="en-US" sz="2400" dirty="0"/>
              <a:t>Continuous learning and professional development to become a shared responsibility of workers and organisations</a:t>
            </a:r>
          </a:p>
          <a:p>
            <a:pPr marL="0" indent="0">
              <a:buNone/>
            </a:pPr>
            <a:endParaRPr lang="en-US" sz="1200" dirty="0"/>
          </a:p>
          <a:p>
            <a:pPr marL="0" indent="0">
              <a:buNone/>
            </a:pPr>
            <a:r>
              <a:rPr lang="en-US" sz="1700" dirty="0"/>
              <a:t>[ref] Skills for a Digital World, OECD, 25-May-2016  </a:t>
            </a:r>
            <a:r>
              <a:rPr lang="en-US" sz="1700" dirty="0">
                <a:hlinkClick r:id="rId2"/>
              </a:rPr>
              <a:t>http://www.oecd.org/officialdocuments/publicdisplaydocumentpdf/?cote=DSTI/ICCP/IIS(2015)10/FINAL&amp;docLanguage=En</a:t>
            </a:r>
            <a:r>
              <a:rPr lang="en-US" sz="1700" dirty="0"/>
              <a:t> </a:t>
            </a:r>
          </a:p>
          <a:p>
            <a:pPr marL="0" indent="0">
              <a:buNone/>
            </a:pPr>
            <a:endParaRPr lang="en-US" sz="1700" dirty="0"/>
          </a:p>
          <a:p>
            <a:endParaRPr lang="en-US" sz="1700" dirty="0"/>
          </a:p>
          <a:p>
            <a:pPr marL="0" indent="0">
              <a:buNone/>
            </a:pPr>
            <a:r>
              <a:rPr lang="en-US" sz="2400" dirty="0"/>
              <a:t>UN </a:t>
            </a:r>
          </a:p>
          <a:p>
            <a:r>
              <a:rPr lang="en-US" sz="2400" dirty="0"/>
              <a:t>Data Revolution Report "A WORLD THAT COUNTS" </a:t>
            </a:r>
            <a:br>
              <a:rPr lang="en-US" sz="2400" dirty="0"/>
            </a:br>
            <a:r>
              <a:rPr lang="en-US" sz="2400" dirty="0"/>
              <a:t>Presented to Secretary-General (2014)</a:t>
            </a:r>
            <a:br>
              <a:rPr lang="en-US" sz="2400" dirty="0"/>
            </a:br>
            <a:r>
              <a:rPr lang="en-US" sz="2200" dirty="0">
                <a:hlinkClick r:id="rId3"/>
              </a:rPr>
              <a:t>http://www.undatarevolution.org/report/</a:t>
            </a:r>
            <a:r>
              <a:rPr lang="en-US" sz="2200" dirty="0"/>
              <a:t> </a:t>
            </a:r>
            <a:endParaRPr lang="en-US" sz="2400" dirty="0"/>
          </a:p>
          <a:p>
            <a:r>
              <a:rPr lang="en-US" sz="2400" dirty="0"/>
              <a:t>Data Literacy is defined as key for digital revolution </a:t>
            </a:r>
            <a:br>
              <a:rPr lang="en-US" sz="2400" dirty="0"/>
            </a:br>
            <a:r>
              <a:rPr lang="en-US" sz="2400" dirty="0"/>
              <a:t>and Industry 4.0</a:t>
            </a:r>
          </a:p>
          <a:p>
            <a:r>
              <a:rPr lang="en-US" sz="2400" b="1" dirty="0"/>
              <a:t>Data literacy </a:t>
            </a:r>
            <a:r>
              <a:rPr lang="en-US" sz="2400" dirty="0"/>
              <a:t>= critically </a:t>
            </a:r>
            <a:r>
              <a:rPr lang="en-US" sz="2400" dirty="0" err="1"/>
              <a:t>analyse</a:t>
            </a:r>
            <a:r>
              <a:rPr lang="en-US" sz="2400" dirty="0"/>
              <a:t> data collected and </a:t>
            </a:r>
            <a:br>
              <a:rPr lang="en-US" sz="2400" dirty="0"/>
            </a:br>
            <a:r>
              <a:rPr lang="en-US" sz="2400" dirty="0"/>
              <a:t>data </a:t>
            </a:r>
            <a:r>
              <a:rPr lang="en-US" sz="2400" dirty="0" err="1"/>
              <a:t>visualised</a:t>
            </a:r>
            <a:endParaRPr lang="en-US" sz="2400" dirty="0"/>
          </a:p>
          <a:p>
            <a:endParaRPr lang="en-US" sz="2400" dirty="0"/>
          </a:p>
        </p:txBody>
      </p:sp>
      <p:sp>
        <p:nvSpPr>
          <p:cNvPr id="4" name="Date Placeholder 3"/>
          <p:cNvSpPr>
            <a:spLocks noGrp="1"/>
          </p:cNvSpPr>
          <p:nvPr>
            <p:ph type="dt" sz="half" idx="10"/>
          </p:nvPr>
        </p:nvSpPr>
        <p:spPr/>
        <p:txBody>
          <a:bodyPr/>
          <a:lstStyle/>
          <a:p>
            <a:r>
              <a:rPr lang="en-US"/>
              <a:t>NUST 2018, Namibia</a:t>
            </a:r>
            <a:endParaRPr lang="en-GB"/>
          </a:p>
        </p:txBody>
      </p:sp>
      <p:sp>
        <p:nvSpPr>
          <p:cNvPr id="5" name="Footer Placeholder 4"/>
          <p:cNvSpPr>
            <a:spLocks noGrp="1"/>
          </p:cNvSpPr>
          <p:nvPr>
            <p:ph type="ftr" sz="quarter" idx="11"/>
          </p:nvPr>
        </p:nvSpPr>
        <p:spPr/>
        <p:txBody>
          <a:bodyPr/>
          <a:lstStyle/>
          <a:p>
            <a:r>
              <a:rPr lang="en-US"/>
              <a:t>Data Science Profession and Education</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15</a:t>
            </a:fld>
            <a:endParaRPr lang="en-GB"/>
          </a:p>
        </p:txBody>
      </p:sp>
      <p:pic>
        <p:nvPicPr>
          <p:cNvPr id="1026" name="Picture 2" descr="report cover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14737" y="3969060"/>
            <a:ext cx="1326097" cy="1656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2422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247" y="148168"/>
            <a:ext cx="7787209" cy="672100"/>
          </a:xfrm>
        </p:spPr>
        <p:txBody>
          <a:bodyPr>
            <a:normAutofit fontScale="90000"/>
          </a:bodyPr>
          <a:lstStyle/>
          <a:p>
            <a:r>
              <a:rPr lang="en-US" dirty="0"/>
              <a:t>Challenge for Education:</a:t>
            </a:r>
            <a:br>
              <a:rPr lang="en-US" dirty="0"/>
            </a:br>
            <a:r>
              <a:rPr lang="en-US" dirty="0"/>
              <a:t>Sustainable ICT and Data Skills Development</a:t>
            </a:r>
          </a:p>
        </p:txBody>
      </p:sp>
      <p:sp>
        <p:nvSpPr>
          <p:cNvPr id="3" name="Content Placeholder 2"/>
          <p:cNvSpPr>
            <a:spLocks noGrp="1"/>
          </p:cNvSpPr>
          <p:nvPr>
            <p:ph idx="1"/>
          </p:nvPr>
        </p:nvSpPr>
        <p:spPr/>
        <p:txBody>
          <a:bodyPr>
            <a:normAutofit fontScale="70000" lnSpcReduction="20000"/>
          </a:bodyPr>
          <a:lstStyle/>
          <a:p>
            <a:r>
              <a:rPr lang="en-US" sz="2400" dirty="0"/>
              <a:t>Educate vs Train</a:t>
            </a:r>
          </a:p>
          <a:p>
            <a:pPr lvl="1"/>
            <a:r>
              <a:rPr lang="en-US" sz="2000" dirty="0"/>
              <a:t>Training is a short term solution </a:t>
            </a:r>
          </a:p>
          <a:p>
            <a:pPr lvl="1"/>
            <a:r>
              <a:rPr lang="en-US" sz="2000" dirty="0"/>
              <a:t>Education is a basis for sustainable skills development</a:t>
            </a:r>
          </a:p>
          <a:p>
            <a:pPr lvl="1"/>
            <a:r>
              <a:rPr lang="en-US" sz="2000" i="1" dirty="0"/>
              <a:t>Importance of workplace or professional attitude skills (not covered in academic curricula)</a:t>
            </a:r>
          </a:p>
          <a:p>
            <a:pPr lvl="2"/>
            <a:endParaRPr lang="en-US" sz="1600" i="1" dirty="0"/>
          </a:p>
          <a:p>
            <a:r>
              <a:rPr lang="en-US" sz="2400" dirty="0"/>
              <a:t>Technology focus changes every 3-4 years</a:t>
            </a:r>
          </a:p>
          <a:p>
            <a:pPr lvl="1"/>
            <a:r>
              <a:rPr lang="en-US" sz="2000" dirty="0">
                <a:solidFill>
                  <a:srgbClr val="C00000"/>
                </a:solidFill>
              </a:rPr>
              <a:t>Study: 50% of academic curricula are outdated at the time of graduation</a:t>
            </a:r>
          </a:p>
          <a:p>
            <a:pPr lvl="2"/>
            <a:endParaRPr lang="en-US" sz="1600" dirty="0">
              <a:solidFill>
                <a:srgbClr val="C00000"/>
              </a:solidFill>
            </a:endParaRPr>
          </a:p>
          <a:p>
            <a:r>
              <a:rPr lang="en-US" sz="2400" i="1" dirty="0">
                <a:solidFill>
                  <a:srgbClr val="002060"/>
                </a:solidFill>
              </a:rPr>
              <a:t>Growing influence of Big5 technology companies: Amazon, Microsoft, Google, Facebook, Apple</a:t>
            </a:r>
          </a:p>
          <a:p>
            <a:endParaRPr lang="en-US" sz="2400" dirty="0">
              <a:solidFill>
                <a:srgbClr val="002060"/>
              </a:solidFill>
            </a:endParaRPr>
          </a:p>
          <a:p>
            <a:r>
              <a:rPr lang="en-US" sz="2400" dirty="0">
                <a:solidFill>
                  <a:srgbClr val="002060"/>
                </a:solidFill>
              </a:rPr>
              <a:t>Lack of necessary skills leads to </a:t>
            </a:r>
            <a:r>
              <a:rPr lang="en-US" sz="2400" i="1" dirty="0">
                <a:solidFill>
                  <a:srgbClr val="002060"/>
                </a:solidFill>
              </a:rPr>
              <a:t>underperforming projects </a:t>
            </a:r>
            <a:r>
              <a:rPr lang="en-US" sz="2400" dirty="0">
                <a:solidFill>
                  <a:srgbClr val="002060"/>
                </a:solidFill>
              </a:rPr>
              <a:t>and organisations and </a:t>
            </a:r>
            <a:r>
              <a:rPr lang="en-US" sz="2400" i="1" dirty="0">
                <a:solidFill>
                  <a:srgbClr val="002060"/>
                </a:solidFill>
              </a:rPr>
              <a:t>loose of competitiveness</a:t>
            </a:r>
          </a:p>
          <a:p>
            <a:pPr lvl="1"/>
            <a:r>
              <a:rPr lang="en-US" sz="2000" dirty="0">
                <a:solidFill>
                  <a:srgbClr val="002060"/>
                </a:solidFill>
              </a:rPr>
              <a:t>Challenge: Policy and decision makers still don’t include planning human factor (competences and skills) as a part of the technology strategy</a:t>
            </a:r>
          </a:p>
          <a:p>
            <a:pPr lvl="2"/>
            <a:endParaRPr lang="en-US" sz="1600" dirty="0">
              <a:solidFill>
                <a:srgbClr val="002060"/>
              </a:solidFill>
            </a:endParaRPr>
          </a:p>
          <a:p>
            <a:r>
              <a:rPr lang="en-US" sz="2400" dirty="0">
                <a:solidFill>
                  <a:schemeClr val="accent3">
                    <a:lumMod val="50000"/>
                  </a:schemeClr>
                </a:solidFill>
              </a:rPr>
              <a:t>Need to change the whole skills management paradigm</a:t>
            </a:r>
          </a:p>
          <a:p>
            <a:pPr lvl="1"/>
            <a:r>
              <a:rPr lang="en-US" sz="2000" b="1" dirty="0">
                <a:solidFill>
                  <a:srgbClr val="FF0000"/>
                </a:solidFill>
              </a:rPr>
              <a:t>Dynamic (self-) re-skilling:</a:t>
            </a:r>
            <a:r>
              <a:rPr lang="en-US" sz="2000" dirty="0">
                <a:solidFill>
                  <a:srgbClr val="FF0000"/>
                </a:solidFill>
              </a:rPr>
              <a:t> Continuous professional development and  </a:t>
            </a:r>
            <a:r>
              <a:rPr lang="en-US" sz="2000" b="1" dirty="0">
                <a:solidFill>
                  <a:srgbClr val="FF0000"/>
                </a:solidFill>
              </a:rPr>
              <a:t>shared responsibility between employer and employee</a:t>
            </a:r>
          </a:p>
          <a:p>
            <a:pPr lvl="1"/>
            <a:r>
              <a:rPr lang="en-US" sz="2000" dirty="0">
                <a:solidFill>
                  <a:schemeClr val="accent3">
                    <a:lumMod val="50000"/>
                  </a:schemeClr>
                </a:solidFill>
              </a:rPr>
              <a:t>Professional and workplace skills and career management as a part of professional orientation</a:t>
            </a:r>
          </a:p>
          <a:p>
            <a:pPr lvl="2"/>
            <a:endParaRPr lang="en-US" sz="1600" dirty="0">
              <a:solidFill>
                <a:schemeClr val="accent3">
                  <a:lumMod val="50000"/>
                </a:schemeClr>
              </a:solidFill>
            </a:endParaRPr>
          </a:p>
          <a:p>
            <a:r>
              <a:rPr lang="en-US" sz="2400" dirty="0">
                <a:solidFill>
                  <a:srgbClr val="002060"/>
                </a:solidFill>
              </a:rPr>
              <a:t>Millennials factor and changing nature of workforce</a:t>
            </a:r>
          </a:p>
        </p:txBody>
      </p:sp>
      <p:sp>
        <p:nvSpPr>
          <p:cNvPr id="4" name="Date Placeholder 3"/>
          <p:cNvSpPr>
            <a:spLocks noGrp="1"/>
          </p:cNvSpPr>
          <p:nvPr>
            <p:ph type="dt" sz="half" idx="10"/>
          </p:nvPr>
        </p:nvSpPr>
        <p:spPr/>
        <p:txBody>
          <a:bodyPr/>
          <a:lstStyle/>
          <a:p>
            <a:r>
              <a:rPr lang="en-US"/>
              <a:t>NUST 2018, Namibia</a:t>
            </a:r>
            <a:endParaRPr lang="en-GB"/>
          </a:p>
        </p:txBody>
      </p:sp>
      <p:sp>
        <p:nvSpPr>
          <p:cNvPr id="5" name="Footer Placeholder 4"/>
          <p:cNvSpPr>
            <a:spLocks noGrp="1"/>
          </p:cNvSpPr>
          <p:nvPr>
            <p:ph type="ftr" sz="quarter" idx="11"/>
          </p:nvPr>
        </p:nvSpPr>
        <p:spPr/>
        <p:txBody>
          <a:bodyPr/>
          <a:lstStyle/>
          <a:p>
            <a:r>
              <a:rPr lang="en-US"/>
              <a:t>Data Science Profession and Education</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16</a:t>
            </a:fld>
            <a:endParaRPr lang="en-GB"/>
          </a:p>
        </p:txBody>
      </p:sp>
    </p:spTree>
    <p:extLst>
      <p:ext uri="{BB962C8B-B14F-4D97-AF65-F5344CB8AC3E}">
        <p14:creationId xmlns:p14="http://schemas.microsoft.com/office/powerpoint/2010/main" val="1330502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 Scientist definitions: From Math to Hacking</a:t>
            </a:r>
            <a:br>
              <a:rPr lang="en-US" dirty="0"/>
            </a:br>
            <a:r>
              <a:rPr lang="en-US" dirty="0"/>
              <a:t>Early Data Science definitions  </a:t>
            </a:r>
          </a:p>
        </p:txBody>
      </p:sp>
      <p:sp>
        <p:nvSpPr>
          <p:cNvPr id="4" name="Date Placeholder 3"/>
          <p:cNvSpPr>
            <a:spLocks noGrp="1"/>
          </p:cNvSpPr>
          <p:nvPr>
            <p:ph type="dt" sz="half" idx="10"/>
          </p:nvPr>
        </p:nvSpPr>
        <p:spPr/>
        <p:txBody>
          <a:bodyPr/>
          <a:lstStyle/>
          <a:p>
            <a:r>
              <a:rPr lang="en-US"/>
              <a:t>NUST 2018, Namibia</a:t>
            </a:r>
            <a:endParaRPr lang="en-GB"/>
          </a:p>
        </p:txBody>
      </p:sp>
      <p:sp>
        <p:nvSpPr>
          <p:cNvPr id="5" name="Footer Placeholder 4"/>
          <p:cNvSpPr>
            <a:spLocks noGrp="1"/>
          </p:cNvSpPr>
          <p:nvPr>
            <p:ph type="ftr" sz="quarter" idx="11"/>
          </p:nvPr>
        </p:nvSpPr>
        <p:spPr/>
        <p:txBody>
          <a:bodyPr/>
          <a:lstStyle/>
          <a:p>
            <a:r>
              <a:rPr lang="en-US"/>
              <a:t>Data Science Profession and Education</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17</a:t>
            </a:fld>
            <a:endParaRPr lang="en-GB"/>
          </a:p>
        </p:txBody>
      </p:sp>
      <p:pic>
        <p:nvPicPr>
          <p:cNvPr id="1034" name="Picture 10" descr="Image result for data science competenc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1374" y="1229060"/>
            <a:ext cx="3223035" cy="3071956"/>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12" descr="Image result for data science competencies"/>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Content Placeholder 13"/>
          <p:cNvSpPr>
            <a:spLocks noGrp="1"/>
          </p:cNvSpPr>
          <p:nvPr>
            <p:ph idx="1"/>
          </p:nvPr>
        </p:nvSpPr>
        <p:spPr>
          <a:xfrm>
            <a:off x="6039102" y="1484784"/>
            <a:ext cx="2897645" cy="1296144"/>
          </a:xfrm>
        </p:spPr>
        <p:txBody>
          <a:bodyPr>
            <a:normAutofit fontScale="85000" lnSpcReduction="20000"/>
          </a:bodyPr>
          <a:lstStyle/>
          <a:p>
            <a:r>
              <a:rPr lang="en-US" sz="1600" dirty="0">
                <a:solidFill>
                  <a:srgbClr val="C00000"/>
                </a:solidFill>
              </a:rPr>
              <a:t>Strongly depend on the background of the Data Scientist</a:t>
            </a:r>
          </a:p>
          <a:p>
            <a:r>
              <a:rPr lang="en-US" sz="1600" dirty="0">
                <a:solidFill>
                  <a:srgbClr val="0070C0"/>
                </a:solidFill>
              </a:rPr>
              <a:t>Biased and made for case</a:t>
            </a:r>
          </a:p>
          <a:p>
            <a:r>
              <a:rPr lang="en-US" sz="1600" dirty="0">
                <a:solidFill>
                  <a:srgbClr val="00B050"/>
                </a:solidFill>
              </a:rPr>
              <a:t>Improved in the EDISON project</a:t>
            </a:r>
          </a:p>
          <a:p>
            <a:endParaRPr lang="en-US" sz="1600" dirty="0">
              <a:solidFill>
                <a:srgbClr val="C00000"/>
              </a:solidFill>
            </a:endParaRPr>
          </a:p>
        </p:txBody>
      </p:sp>
      <p:pic>
        <p:nvPicPr>
          <p:cNvPr id="9" name="Picture 8" descr="Image result for data science competencies">
            <a:extLst>
              <a:ext uri="{FF2B5EF4-FFF2-40B4-BE49-F238E27FC236}">
                <a16:creationId xmlns:a16="http://schemas.microsoft.com/office/drawing/2014/main" id="{13EB5AAF-7CDA-4A03-BA1F-9EBF217CB6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9638" y="3482581"/>
            <a:ext cx="2495221" cy="25779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data science competencies">
            <a:extLst>
              <a:ext uri="{FF2B5EF4-FFF2-40B4-BE49-F238E27FC236}">
                <a16:creationId xmlns:a16="http://schemas.microsoft.com/office/drawing/2014/main" id="{7AC69A8E-DE92-4710-8F7A-09FD7D9286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424" y="3581401"/>
            <a:ext cx="2644224" cy="25004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Related image">
            <a:extLst>
              <a:ext uri="{FF2B5EF4-FFF2-40B4-BE49-F238E27FC236}">
                <a16:creationId xmlns:a16="http://schemas.microsoft.com/office/drawing/2014/main" id="{ABF53165-7087-443D-B7D4-2C1BA4872FE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46515" y="4301016"/>
            <a:ext cx="2018255" cy="2182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7066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1" y="148168"/>
            <a:ext cx="7787209" cy="672100"/>
          </a:xfrm>
        </p:spPr>
        <p:txBody>
          <a:bodyPr>
            <a:noAutofit/>
          </a:bodyPr>
          <a:lstStyle/>
          <a:p>
            <a:r>
              <a:rPr lang="en-US" sz="2200" dirty="0"/>
              <a:t>Becoming a Data Scientist by Swami Chandrasekaran (2013) </a:t>
            </a:r>
            <a:r>
              <a:rPr lang="en-US" sz="2000" dirty="0">
                <a:hlinkClick r:id="rId2"/>
              </a:rPr>
              <a:t>http://nirvacana.com/thoughts/becoming-a-data-scientist/</a:t>
            </a:r>
            <a:r>
              <a:rPr lang="en-US" sz="2000" dirty="0"/>
              <a:t> </a:t>
            </a:r>
            <a:endParaRPr lang="en-US" sz="2400" dirty="0"/>
          </a:p>
        </p:txBody>
      </p:sp>
      <p:sp>
        <p:nvSpPr>
          <p:cNvPr id="3" name="Content Placeholder 2"/>
          <p:cNvSpPr>
            <a:spLocks noGrp="1"/>
          </p:cNvSpPr>
          <p:nvPr>
            <p:ph idx="1"/>
          </p:nvPr>
        </p:nvSpPr>
        <p:spPr>
          <a:xfrm>
            <a:off x="7128284" y="1268760"/>
            <a:ext cx="2015716" cy="5040560"/>
          </a:xfrm>
        </p:spPr>
        <p:txBody>
          <a:bodyPr>
            <a:normAutofit/>
          </a:bodyPr>
          <a:lstStyle/>
          <a:p>
            <a:pPr marL="182880" indent="-182880"/>
            <a:r>
              <a:rPr lang="en-US" sz="1800" dirty="0"/>
              <a:t>Good and practical advice how to learn Data Science, step by step</a:t>
            </a:r>
          </a:p>
          <a:p>
            <a:pPr marL="182880" indent="-182880"/>
            <a:endParaRPr lang="en-US" sz="1800" dirty="0"/>
          </a:p>
          <a:p>
            <a:pPr marL="182880" indent="-182880"/>
            <a:r>
              <a:rPr lang="en-US" sz="1800" dirty="0"/>
              <a:t>Follow the route</a:t>
            </a:r>
          </a:p>
        </p:txBody>
      </p:sp>
      <p:sp>
        <p:nvSpPr>
          <p:cNvPr id="4" name="Date Placeholder 3"/>
          <p:cNvSpPr>
            <a:spLocks noGrp="1"/>
          </p:cNvSpPr>
          <p:nvPr>
            <p:ph type="dt" sz="half" idx="10"/>
          </p:nvPr>
        </p:nvSpPr>
        <p:spPr/>
        <p:txBody>
          <a:bodyPr/>
          <a:lstStyle/>
          <a:p>
            <a:r>
              <a:rPr lang="en-US"/>
              <a:t>NUST 2018, Namibia</a:t>
            </a:r>
            <a:endParaRPr lang="en-GB"/>
          </a:p>
        </p:txBody>
      </p:sp>
      <p:sp>
        <p:nvSpPr>
          <p:cNvPr id="5" name="Footer Placeholder 4"/>
          <p:cNvSpPr>
            <a:spLocks noGrp="1"/>
          </p:cNvSpPr>
          <p:nvPr>
            <p:ph type="ftr" sz="quarter" idx="11"/>
          </p:nvPr>
        </p:nvSpPr>
        <p:spPr/>
        <p:txBody>
          <a:bodyPr/>
          <a:lstStyle/>
          <a:p>
            <a:r>
              <a:rPr lang="en-US"/>
              <a:t>Data Science Profession and Education</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18</a:t>
            </a:fld>
            <a:endParaRPr lang="en-GB"/>
          </a:p>
        </p:txBody>
      </p:sp>
      <p:pic>
        <p:nvPicPr>
          <p:cNvPr id="2050" name="Picture 2" descr="https://jessesw.com/images/Proj6_images/DSMa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7" y="1192272"/>
            <a:ext cx="6834915" cy="5547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952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1400" y="4767069"/>
            <a:ext cx="2610115" cy="1536058"/>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3260" y="4725990"/>
            <a:ext cx="2333703" cy="1543956"/>
          </a:xfrm>
          <a:prstGeom prst="rect">
            <a:avLst/>
          </a:prstGeom>
        </p:spPr>
      </p:pic>
      <p:sp>
        <p:nvSpPr>
          <p:cNvPr id="8" name="Content Placeholder 7"/>
          <p:cNvSpPr>
            <a:spLocks noGrp="1"/>
          </p:cNvSpPr>
          <p:nvPr>
            <p:ph idx="1"/>
          </p:nvPr>
        </p:nvSpPr>
        <p:spPr>
          <a:xfrm>
            <a:off x="107504" y="1268142"/>
            <a:ext cx="6078292" cy="3304600"/>
          </a:xfrm>
        </p:spPr>
        <p:txBody>
          <a:bodyPr>
            <a:noAutofit/>
          </a:bodyPr>
          <a:lstStyle/>
          <a:p>
            <a:r>
              <a:rPr lang="en-GB" sz="1600" dirty="0">
                <a:solidFill>
                  <a:srgbClr val="002060"/>
                </a:solidFill>
              </a:rPr>
              <a:t>EDISON Data Science Framework (EDSF) </a:t>
            </a:r>
          </a:p>
          <a:p>
            <a:pPr marL="548640" lvl="1" indent="-182880"/>
            <a:r>
              <a:rPr lang="en-GB" sz="1400" dirty="0">
                <a:solidFill>
                  <a:srgbClr val="002060"/>
                </a:solidFill>
              </a:rPr>
              <a:t>Compliant with EU standards on competences and professional occupations e-CFv3.0, ESCO</a:t>
            </a:r>
          </a:p>
          <a:p>
            <a:pPr marL="548640" lvl="1" indent="-182880"/>
            <a:r>
              <a:rPr lang="en-GB" sz="1400" dirty="0">
                <a:solidFill>
                  <a:srgbClr val="002060"/>
                </a:solidFill>
              </a:rPr>
              <a:t>Customisable courses design for targeted education and training</a:t>
            </a:r>
          </a:p>
          <a:p>
            <a:pPr>
              <a:spcAft>
                <a:spcPts val="600"/>
              </a:spcAft>
            </a:pPr>
            <a:r>
              <a:rPr lang="en-GB" sz="1600" dirty="0">
                <a:solidFill>
                  <a:schemeClr val="accent6">
                    <a:lumMod val="50000"/>
                  </a:schemeClr>
                </a:solidFill>
              </a:rPr>
              <a:t>Skills development and career management for Core Data Experts and related data handling professions</a:t>
            </a:r>
          </a:p>
          <a:p>
            <a:pPr>
              <a:spcAft>
                <a:spcPts val="600"/>
              </a:spcAft>
            </a:pPr>
            <a:r>
              <a:rPr lang="en-GB" sz="1600" dirty="0">
                <a:solidFill>
                  <a:srgbClr val="002060"/>
                </a:solidFill>
              </a:rPr>
              <a:t>Capacity building and Data Science team design</a:t>
            </a:r>
          </a:p>
          <a:p>
            <a:pPr>
              <a:spcAft>
                <a:spcPts val="600"/>
              </a:spcAft>
            </a:pPr>
            <a:r>
              <a:rPr lang="en-GB" sz="1600" dirty="0">
                <a:solidFill>
                  <a:schemeClr val="accent2">
                    <a:lumMod val="50000"/>
                  </a:schemeClr>
                </a:solidFill>
              </a:rPr>
              <a:t>Academic programmes and professional training courses (self) assessment and design </a:t>
            </a:r>
          </a:p>
          <a:p>
            <a:pPr>
              <a:spcAft>
                <a:spcPts val="600"/>
              </a:spcAft>
            </a:pPr>
            <a:r>
              <a:rPr lang="en-GB" sz="1600" dirty="0">
                <a:solidFill>
                  <a:schemeClr val="tx1">
                    <a:lumMod val="75000"/>
                    <a:lumOff val="25000"/>
                  </a:schemeClr>
                </a:solidFill>
              </a:rPr>
              <a:t>Cooperation with International professional organisations IEEE, ACM, BHEF, APEC (AP Economic Cooperation )</a:t>
            </a:r>
          </a:p>
        </p:txBody>
      </p:sp>
      <p:sp>
        <p:nvSpPr>
          <p:cNvPr id="15" name="Title 1"/>
          <p:cNvSpPr>
            <a:spLocks noGrp="1"/>
          </p:cNvSpPr>
          <p:nvPr>
            <p:ph type="title"/>
          </p:nvPr>
        </p:nvSpPr>
        <p:spPr>
          <a:xfrm>
            <a:off x="2375756" y="112724"/>
            <a:ext cx="6670104" cy="759991"/>
          </a:xfrm>
        </p:spPr>
        <p:txBody>
          <a:bodyPr>
            <a:noAutofit/>
          </a:bodyPr>
          <a:lstStyle/>
          <a:p>
            <a:r>
              <a:rPr lang="en-GB" sz="2400" b="1" dirty="0">
                <a:solidFill>
                  <a:srgbClr val="245E76"/>
                </a:solidFill>
              </a:rPr>
              <a:t>EDISON Products for Data Science Skills Management and Curriculum Design </a:t>
            </a:r>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85" y="102171"/>
            <a:ext cx="2155813" cy="653038"/>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85796" y="1208251"/>
            <a:ext cx="2860064" cy="1237351"/>
          </a:xfrm>
          <a:prstGeom prst="rect">
            <a:avLst/>
          </a:prstGeom>
        </p:spPr>
      </p:pic>
      <p:sp>
        <p:nvSpPr>
          <p:cNvPr id="2" name="Date Placeholder 1"/>
          <p:cNvSpPr>
            <a:spLocks noGrp="1"/>
          </p:cNvSpPr>
          <p:nvPr>
            <p:ph type="dt" sz="half" idx="10"/>
          </p:nvPr>
        </p:nvSpPr>
        <p:spPr/>
        <p:txBody>
          <a:bodyPr/>
          <a:lstStyle/>
          <a:p>
            <a:r>
              <a:rPr lang="en-US"/>
              <a:t>NUST 2018, Namibia</a:t>
            </a:r>
            <a:endParaRPr lang="en-GB"/>
          </a:p>
        </p:txBody>
      </p:sp>
      <p:sp>
        <p:nvSpPr>
          <p:cNvPr id="3" name="Footer Placeholder 2"/>
          <p:cNvSpPr>
            <a:spLocks noGrp="1"/>
          </p:cNvSpPr>
          <p:nvPr>
            <p:ph type="ftr" sz="quarter" idx="11"/>
          </p:nvPr>
        </p:nvSpPr>
        <p:spPr/>
        <p:txBody>
          <a:bodyPr/>
          <a:lstStyle/>
          <a:p>
            <a:r>
              <a:rPr lang="en-US"/>
              <a:t>Data Science Profession and Education</a:t>
            </a:r>
            <a:endParaRPr lang="en-GB"/>
          </a:p>
        </p:txBody>
      </p:sp>
      <p:sp>
        <p:nvSpPr>
          <p:cNvPr id="4" name="Slide Number Placeholder 3"/>
          <p:cNvSpPr>
            <a:spLocks noGrp="1"/>
          </p:cNvSpPr>
          <p:nvPr>
            <p:ph type="sldNum" sz="quarter" idx="12"/>
          </p:nvPr>
        </p:nvSpPr>
        <p:spPr/>
        <p:txBody>
          <a:bodyPr/>
          <a:lstStyle/>
          <a:p>
            <a:fld id="{5444D61A-D5EF-4AD7-8CFF-82B00AE13C42}" type="slidenum">
              <a:rPr lang="en-GB" smtClean="0"/>
              <a:pPr/>
              <a:t>19</a:t>
            </a:fld>
            <a:endParaRPr lang="en-GB"/>
          </a:p>
        </p:txBody>
      </p:sp>
      <p:pic>
        <p:nvPicPr>
          <p:cNvPr id="12" name="Picture 11">
            <a:extLst>
              <a:ext uri="{FF2B5EF4-FFF2-40B4-BE49-F238E27FC236}">
                <a16:creationId xmlns:a16="http://schemas.microsoft.com/office/drawing/2014/main" id="{5138D3BB-244A-48F9-8554-9F0EE4B30BE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49098" y="4572740"/>
            <a:ext cx="2177631" cy="1908065"/>
          </a:xfrm>
          <a:prstGeom prst="rect">
            <a:avLst/>
          </a:prstGeom>
        </p:spPr>
      </p:pic>
      <p:pic>
        <p:nvPicPr>
          <p:cNvPr id="13" name="Picture 12">
            <a:extLst>
              <a:ext uri="{FF2B5EF4-FFF2-40B4-BE49-F238E27FC236}">
                <a16:creationId xmlns:a16="http://schemas.microsoft.com/office/drawing/2014/main" id="{88BB5DC8-CE8D-42C6-985E-E14DF7F8F40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10100" y="2639929"/>
            <a:ext cx="2196244" cy="1738483"/>
          </a:xfrm>
          <a:prstGeom prst="rect">
            <a:avLst/>
          </a:prstGeom>
        </p:spPr>
      </p:pic>
      <p:pic>
        <p:nvPicPr>
          <p:cNvPr id="6" name="Picture 5">
            <a:extLst>
              <a:ext uri="{FF2B5EF4-FFF2-40B4-BE49-F238E27FC236}">
                <a16:creationId xmlns:a16="http://schemas.microsoft.com/office/drawing/2014/main" id="{3228358D-4764-44B1-8ABC-916DC698E82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30177" y="4833156"/>
            <a:ext cx="1761895" cy="1224610"/>
          </a:xfrm>
          <a:prstGeom prst="rect">
            <a:avLst/>
          </a:prstGeom>
        </p:spPr>
      </p:pic>
    </p:spTree>
    <p:extLst>
      <p:ext uri="{BB962C8B-B14F-4D97-AF65-F5344CB8AC3E}">
        <p14:creationId xmlns:p14="http://schemas.microsoft.com/office/powerpoint/2010/main" val="2995820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78BCE-D5DA-4BE3-BA43-0D8751A485E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0C82060-11F9-45C9-AD13-578E77C2AB30}"/>
              </a:ext>
            </a:extLst>
          </p:cNvPr>
          <p:cNvSpPr>
            <a:spLocks noGrp="1"/>
          </p:cNvSpPr>
          <p:nvPr>
            <p:ph idx="1"/>
          </p:nvPr>
        </p:nvSpPr>
        <p:spPr/>
        <p:txBody>
          <a:bodyPr>
            <a:normAutofit/>
          </a:bodyPr>
          <a:lstStyle/>
          <a:p>
            <a:pPr marL="0" indent="0">
              <a:buNone/>
            </a:pPr>
            <a:r>
              <a:rPr lang="en-US" sz="1800" b="1" dirty="0"/>
              <a:t>Part 1</a:t>
            </a:r>
          </a:p>
          <a:p>
            <a:r>
              <a:rPr lang="en-US" sz="1800" dirty="0"/>
              <a:t>Background: Data driven research and demand for new skills</a:t>
            </a:r>
          </a:p>
          <a:p>
            <a:pPr lvl="1"/>
            <a:r>
              <a:rPr lang="en-US" sz="1600" dirty="0"/>
              <a:t>Foundation, recent reports, studies and facts</a:t>
            </a:r>
          </a:p>
          <a:p>
            <a:pPr marL="0" indent="0">
              <a:buNone/>
            </a:pPr>
            <a:r>
              <a:rPr lang="en-GB" sz="1800" b="1" dirty="0"/>
              <a:t>Part 2</a:t>
            </a:r>
          </a:p>
          <a:p>
            <a:r>
              <a:rPr lang="en-GB" sz="1800" dirty="0"/>
              <a:t>EDISON Data Science Framework (EDSF)</a:t>
            </a:r>
          </a:p>
          <a:p>
            <a:pPr lvl="1"/>
            <a:r>
              <a:rPr lang="en-GB" sz="1600" dirty="0"/>
              <a:t>Data Science competences and skills</a:t>
            </a:r>
          </a:p>
          <a:p>
            <a:pPr lvl="1"/>
            <a:r>
              <a:rPr lang="en-GB" sz="1600" dirty="0"/>
              <a:t>Essential Data Scientist professional skills: Thinking and doing like Data Scientist</a:t>
            </a:r>
          </a:p>
          <a:p>
            <a:r>
              <a:rPr lang="en-GB" sz="1800" dirty="0"/>
              <a:t>Data Science Professional Profiles</a:t>
            </a:r>
          </a:p>
          <a:p>
            <a:r>
              <a:rPr lang="en-GB" sz="1800" dirty="0"/>
              <a:t>Data Science Body of Knowledge and Model Curriculum</a:t>
            </a:r>
          </a:p>
          <a:p>
            <a:pPr marL="0" indent="0">
              <a:buNone/>
            </a:pPr>
            <a:r>
              <a:rPr lang="en-US" sz="1800" b="1" dirty="0"/>
              <a:t>Pat 3</a:t>
            </a:r>
          </a:p>
          <a:p>
            <a:r>
              <a:rPr lang="en-US" sz="1800" dirty="0"/>
              <a:t>Use of EDSF and Example curricula</a:t>
            </a:r>
          </a:p>
          <a:p>
            <a:pPr lvl="1"/>
            <a:r>
              <a:rPr lang="en-US" sz="1600" dirty="0"/>
              <a:t>Curriculum design</a:t>
            </a:r>
          </a:p>
          <a:p>
            <a:pPr lvl="1"/>
            <a:r>
              <a:rPr lang="en-US" sz="1600" dirty="0"/>
              <a:t>Competences assessment </a:t>
            </a:r>
          </a:p>
          <a:p>
            <a:pPr lvl="1"/>
            <a:r>
              <a:rPr lang="en-US" sz="1600" dirty="0"/>
              <a:t>Building Data Science team</a:t>
            </a:r>
          </a:p>
          <a:p>
            <a:r>
              <a:rPr lang="en-US" sz="1800" b="1" dirty="0"/>
              <a:t>Discussion</a:t>
            </a:r>
          </a:p>
        </p:txBody>
      </p:sp>
      <p:sp>
        <p:nvSpPr>
          <p:cNvPr id="4" name="Date Placeholder 3">
            <a:extLst>
              <a:ext uri="{FF2B5EF4-FFF2-40B4-BE49-F238E27FC236}">
                <a16:creationId xmlns:a16="http://schemas.microsoft.com/office/drawing/2014/main" id="{B11C8331-8EBE-4640-9DF2-3C2998498CAA}"/>
              </a:ext>
            </a:extLst>
          </p:cNvPr>
          <p:cNvSpPr>
            <a:spLocks noGrp="1"/>
          </p:cNvSpPr>
          <p:nvPr>
            <p:ph type="dt" sz="half" idx="10"/>
          </p:nvPr>
        </p:nvSpPr>
        <p:spPr/>
        <p:txBody>
          <a:bodyPr/>
          <a:lstStyle/>
          <a:p>
            <a:r>
              <a:rPr lang="en-US"/>
              <a:t>NUST 2018, Namibia</a:t>
            </a:r>
            <a:endParaRPr lang="en-GB" dirty="0"/>
          </a:p>
        </p:txBody>
      </p:sp>
      <p:sp>
        <p:nvSpPr>
          <p:cNvPr id="5" name="Footer Placeholder 4">
            <a:extLst>
              <a:ext uri="{FF2B5EF4-FFF2-40B4-BE49-F238E27FC236}">
                <a16:creationId xmlns:a16="http://schemas.microsoft.com/office/drawing/2014/main" id="{7249FAAB-B32A-42A6-8C0B-26DC666924A3}"/>
              </a:ext>
            </a:extLst>
          </p:cNvPr>
          <p:cNvSpPr>
            <a:spLocks noGrp="1"/>
          </p:cNvSpPr>
          <p:nvPr>
            <p:ph type="ftr" sz="quarter" idx="11"/>
          </p:nvPr>
        </p:nvSpPr>
        <p:spPr/>
        <p:txBody>
          <a:bodyPr/>
          <a:lstStyle/>
          <a:p>
            <a:r>
              <a:rPr lang="en-US"/>
              <a:t>Data Science Profession and Education</a:t>
            </a:r>
            <a:endParaRPr lang="en-GB"/>
          </a:p>
        </p:txBody>
      </p:sp>
      <p:sp>
        <p:nvSpPr>
          <p:cNvPr id="6" name="Slide Number Placeholder 5">
            <a:extLst>
              <a:ext uri="{FF2B5EF4-FFF2-40B4-BE49-F238E27FC236}">
                <a16:creationId xmlns:a16="http://schemas.microsoft.com/office/drawing/2014/main" id="{B48E22DB-6BE6-437B-982C-2454C9276010}"/>
              </a:ext>
            </a:extLst>
          </p:cNvPr>
          <p:cNvSpPr>
            <a:spLocks noGrp="1"/>
          </p:cNvSpPr>
          <p:nvPr>
            <p:ph type="sldNum" sz="quarter" idx="12"/>
          </p:nvPr>
        </p:nvSpPr>
        <p:spPr/>
        <p:txBody>
          <a:bodyPr/>
          <a:lstStyle/>
          <a:p>
            <a:fld id="{5444D61A-D5EF-4AD7-8CFF-82B00AE13C42}" type="slidenum">
              <a:rPr lang="en-GB" smtClean="0"/>
              <a:pPr/>
              <a:t>2</a:t>
            </a:fld>
            <a:endParaRPr lang="en-GB"/>
          </a:p>
        </p:txBody>
      </p:sp>
    </p:spTree>
    <p:extLst>
      <p:ext uri="{BB962C8B-B14F-4D97-AF65-F5344CB8AC3E}">
        <p14:creationId xmlns:p14="http://schemas.microsoft.com/office/powerpoint/2010/main" val="27454111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5A861-23D6-444B-8AB3-995F1A4B6AF8}"/>
              </a:ext>
            </a:extLst>
          </p:cNvPr>
          <p:cNvSpPr>
            <a:spLocks noGrp="1"/>
          </p:cNvSpPr>
          <p:nvPr>
            <p:ph type="title"/>
          </p:nvPr>
        </p:nvSpPr>
        <p:spPr/>
        <p:txBody>
          <a:bodyPr>
            <a:normAutofit/>
          </a:bodyPr>
          <a:lstStyle/>
          <a:p>
            <a:r>
              <a:rPr lang="en-GB" dirty="0"/>
              <a:t>EDISON Data Science Framework (EDSF)</a:t>
            </a:r>
            <a:endParaRPr lang="en-US" dirty="0"/>
          </a:p>
        </p:txBody>
      </p:sp>
      <p:sp>
        <p:nvSpPr>
          <p:cNvPr id="4" name="Date Placeholder 3">
            <a:extLst>
              <a:ext uri="{FF2B5EF4-FFF2-40B4-BE49-F238E27FC236}">
                <a16:creationId xmlns:a16="http://schemas.microsoft.com/office/drawing/2014/main" id="{FBE0BE48-E3CC-4980-B221-4131B964D5E2}"/>
              </a:ext>
            </a:extLst>
          </p:cNvPr>
          <p:cNvSpPr>
            <a:spLocks noGrp="1"/>
          </p:cNvSpPr>
          <p:nvPr>
            <p:ph type="dt" sz="half" idx="10"/>
          </p:nvPr>
        </p:nvSpPr>
        <p:spPr/>
        <p:txBody>
          <a:bodyPr/>
          <a:lstStyle/>
          <a:p>
            <a:r>
              <a:rPr lang="en-US"/>
              <a:t>NUST 2018, Namibia</a:t>
            </a:r>
            <a:endParaRPr lang="en-GB"/>
          </a:p>
        </p:txBody>
      </p:sp>
      <p:sp>
        <p:nvSpPr>
          <p:cNvPr id="5" name="Footer Placeholder 4">
            <a:extLst>
              <a:ext uri="{FF2B5EF4-FFF2-40B4-BE49-F238E27FC236}">
                <a16:creationId xmlns:a16="http://schemas.microsoft.com/office/drawing/2014/main" id="{74309C6A-7F5D-4376-BECB-233F55E823D6}"/>
              </a:ext>
            </a:extLst>
          </p:cNvPr>
          <p:cNvSpPr>
            <a:spLocks noGrp="1"/>
          </p:cNvSpPr>
          <p:nvPr>
            <p:ph type="ftr" sz="quarter" idx="11"/>
          </p:nvPr>
        </p:nvSpPr>
        <p:spPr/>
        <p:txBody>
          <a:bodyPr/>
          <a:lstStyle/>
          <a:p>
            <a:r>
              <a:rPr lang="en-US"/>
              <a:t>Data Science Profession and Education</a:t>
            </a:r>
            <a:endParaRPr lang="en-GB"/>
          </a:p>
        </p:txBody>
      </p:sp>
      <p:sp>
        <p:nvSpPr>
          <p:cNvPr id="6" name="Slide Number Placeholder 5">
            <a:extLst>
              <a:ext uri="{FF2B5EF4-FFF2-40B4-BE49-F238E27FC236}">
                <a16:creationId xmlns:a16="http://schemas.microsoft.com/office/drawing/2014/main" id="{F8927713-0BC5-4450-909D-054511F9A06A}"/>
              </a:ext>
            </a:extLst>
          </p:cNvPr>
          <p:cNvSpPr>
            <a:spLocks noGrp="1"/>
          </p:cNvSpPr>
          <p:nvPr>
            <p:ph type="sldNum" sz="quarter" idx="12"/>
          </p:nvPr>
        </p:nvSpPr>
        <p:spPr/>
        <p:txBody>
          <a:bodyPr/>
          <a:lstStyle/>
          <a:p>
            <a:fld id="{5444D61A-D5EF-4AD7-8CFF-82B00AE13C42}" type="slidenum">
              <a:rPr lang="en-GB" smtClean="0"/>
              <a:pPr/>
              <a:t>20</a:t>
            </a:fld>
            <a:endParaRPr lang="en-GB"/>
          </a:p>
        </p:txBody>
      </p:sp>
      <p:sp>
        <p:nvSpPr>
          <p:cNvPr id="7" name="Content Placeholder 2">
            <a:extLst>
              <a:ext uri="{FF2B5EF4-FFF2-40B4-BE49-F238E27FC236}">
                <a16:creationId xmlns:a16="http://schemas.microsoft.com/office/drawing/2014/main" id="{0EABDD24-5C48-4983-AD2F-0C80CA73FE3B}"/>
              </a:ext>
            </a:extLst>
          </p:cNvPr>
          <p:cNvSpPr txBox="1">
            <a:spLocks/>
          </p:cNvSpPr>
          <p:nvPr/>
        </p:nvSpPr>
        <p:spPr>
          <a:xfrm>
            <a:off x="226796" y="4320648"/>
            <a:ext cx="4597232" cy="213268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1600" b="1" dirty="0">
                <a:solidFill>
                  <a:schemeClr val="tx1">
                    <a:lumMod val="65000"/>
                    <a:lumOff val="35000"/>
                  </a:schemeClr>
                </a:solidFill>
              </a:rPr>
              <a:t>EDISON Framework components</a:t>
            </a:r>
          </a:p>
          <a:p>
            <a:pPr marL="342900" lvl="1" indent="-342900">
              <a:spcBef>
                <a:spcPts val="0"/>
              </a:spcBef>
            </a:pPr>
            <a:r>
              <a:rPr lang="en-US" sz="1400" dirty="0">
                <a:solidFill>
                  <a:schemeClr val="tx1">
                    <a:lumMod val="65000"/>
                    <a:lumOff val="35000"/>
                  </a:schemeClr>
                </a:solidFill>
              </a:rPr>
              <a:t>CF-DS – Data Science Competence Framework</a:t>
            </a:r>
          </a:p>
          <a:p>
            <a:pPr marL="342900" lvl="1" indent="-342900">
              <a:spcBef>
                <a:spcPts val="0"/>
              </a:spcBef>
            </a:pPr>
            <a:r>
              <a:rPr lang="en-US" sz="1400" dirty="0">
                <a:solidFill>
                  <a:schemeClr val="tx1">
                    <a:lumMod val="65000"/>
                    <a:lumOff val="35000"/>
                  </a:schemeClr>
                </a:solidFill>
              </a:rPr>
              <a:t>DS-BoK – Data Science Body of Knowledge</a:t>
            </a:r>
          </a:p>
          <a:p>
            <a:pPr marL="342900" lvl="1" indent="-342900">
              <a:spcBef>
                <a:spcPts val="0"/>
              </a:spcBef>
            </a:pPr>
            <a:r>
              <a:rPr lang="en-US" sz="1400" dirty="0">
                <a:solidFill>
                  <a:schemeClr val="tx1">
                    <a:lumMod val="65000"/>
                    <a:lumOff val="35000"/>
                  </a:schemeClr>
                </a:solidFill>
              </a:rPr>
              <a:t>MC-DS – Data Science Model Curriculum</a:t>
            </a:r>
          </a:p>
          <a:p>
            <a:pPr marL="342900" lvl="1" indent="-342900">
              <a:spcBef>
                <a:spcPts val="0"/>
              </a:spcBef>
            </a:pPr>
            <a:r>
              <a:rPr lang="en-US" sz="1400" dirty="0">
                <a:solidFill>
                  <a:schemeClr val="tx1">
                    <a:lumMod val="65000"/>
                    <a:lumOff val="35000"/>
                  </a:schemeClr>
                </a:solidFill>
              </a:rPr>
              <a:t>DSP – Data Science Professional profiles</a:t>
            </a:r>
          </a:p>
          <a:p>
            <a:pPr marL="342900" lvl="1" indent="-342900">
              <a:spcBef>
                <a:spcPts val="0"/>
              </a:spcBef>
            </a:pPr>
            <a:r>
              <a:rPr lang="en-US" sz="1400" dirty="0">
                <a:solidFill>
                  <a:schemeClr val="tx1">
                    <a:lumMod val="65000"/>
                    <a:lumOff val="35000"/>
                  </a:schemeClr>
                </a:solidFill>
              </a:rPr>
              <a:t>Data Science Taxonomies and Scientific Disciplines Classification</a:t>
            </a:r>
          </a:p>
          <a:p>
            <a:pPr marL="342900" lvl="1" indent="-342900">
              <a:spcBef>
                <a:spcPts val="0"/>
              </a:spcBef>
            </a:pPr>
            <a:r>
              <a:rPr lang="en-US" sz="1400" dirty="0">
                <a:solidFill>
                  <a:schemeClr val="tx1">
                    <a:lumMod val="65000"/>
                    <a:lumOff val="35000"/>
                  </a:schemeClr>
                </a:solidFill>
              </a:rPr>
              <a:t>EOEE - EDISON Online Education Environment</a:t>
            </a:r>
          </a:p>
        </p:txBody>
      </p:sp>
      <p:sp>
        <p:nvSpPr>
          <p:cNvPr id="8" name="Content Placeholder 2">
            <a:extLst>
              <a:ext uri="{FF2B5EF4-FFF2-40B4-BE49-F238E27FC236}">
                <a16:creationId xmlns:a16="http://schemas.microsoft.com/office/drawing/2014/main" id="{99E96E80-A57D-4A69-BEDA-F8B0CFD9CFA8}"/>
              </a:ext>
            </a:extLst>
          </p:cNvPr>
          <p:cNvSpPr txBox="1">
            <a:spLocks/>
          </p:cNvSpPr>
          <p:nvPr/>
        </p:nvSpPr>
        <p:spPr>
          <a:xfrm>
            <a:off x="5085236" y="4284630"/>
            <a:ext cx="3905446" cy="236254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600"/>
              </a:spcAft>
              <a:buNone/>
            </a:pPr>
            <a:r>
              <a:rPr lang="en-US" sz="1600" b="1" dirty="0">
                <a:solidFill>
                  <a:schemeClr val="tx1">
                    <a:lumMod val="65000"/>
                    <a:lumOff val="35000"/>
                  </a:schemeClr>
                </a:solidFill>
              </a:rPr>
              <a:t>Methodology</a:t>
            </a:r>
            <a:endParaRPr lang="en-US" sz="1400" b="1" dirty="0">
              <a:solidFill>
                <a:schemeClr val="tx1">
                  <a:lumMod val="65000"/>
                  <a:lumOff val="35000"/>
                </a:schemeClr>
              </a:solidFill>
            </a:endParaRPr>
          </a:p>
          <a:p>
            <a:pPr marL="285750" lvl="1">
              <a:spcBef>
                <a:spcPts val="0"/>
              </a:spcBef>
              <a:spcAft>
                <a:spcPts val="600"/>
              </a:spcAft>
              <a:buFont typeface="Arial" panose="020B0604020202020204" pitchFamily="34" charset="0"/>
              <a:buChar char="•"/>
            </a:pPr>
            <a:r>
              <a:rPr lang="en-US" sz="1400" dirty="0">
                <a:solidFill>
                  <a:schemeClr val="tx1">
                    <a:lumMod val="65000"/>
                    <a:lumOff val="35000"/>
                  </a:schemeClr>
                </a:solidFill>
              </a:rPr>
              <a:t>ESDF development based on job market study, existing practices in academic, research and industry.</a:t>
            </a:r>
          </a:p>
          <a:p>
            <a:pPr marL="285750" lvl="1">
              <a:spcBef>
                <a:spcPts val="0"/>
              </a:spcBef>
              <a:spcAft>
                <a:spcPts val="600"/>
              </a:spcAft>
              <a:buFont typeface="Arial" panose="020B0604020202020204" pitchFamily="34" charset="0"/>
              <a:buChar char="•"/>
            </a:pPr>
            <a:r>
              <a:rPr lang="en-US" sz="1400" dirty="0">
                <a:solidFill>
                  <a:schemeClr val="tx1">
                    <a:lumMod val="65000"/>
                    <a:lumOff val="35000"/>
                  </a:schemeClr>
                </a:solidFill>
              </a:rPr>
              <a:t>Review and feedback from the ELG, expert community, domain experts.  </a:t>
            </a:r>
          </a:p>
          <a:p>
            <a:pPr marL="285750" lvl="1">
              <a:spcBef>
                <a:spcPts val="0"/>
              </a:spcBef>
              <a:spcAft>
                <a:spcPts val="600"/>
              </a:spcAft>
              <a:buFont typeface="Arial" panose="020B0604020202020204" pitchFamily="34" charset="0"/>
              <a:buChar char="•"/>
            </a:pPr>
            <a:r>
              <a:rPr lang="en-US" sz="1400" dirty="0">
                <a:solidFill>
                  <a:schemeClr val="tx1">
                    <a:lumMod val="65000"/>
                    <a:lumOff val="35000"/>
                  </a:schemeClr>
                </a:solidFill>
              </a:rPr>
              <a:t>Input from the champion universities and community of practice.</a:t>
            </a:r>
          </a:p>
        </p:txBody>
      </p:sp>
      <p:pic>
        <p:nvPicPr>
          <p:cNvPr id="50" name="Picture 49">
            <a:extLst>
              <a:ext uri="{FF2B5EF4-FFF2-40B4-BE49-F238E27FC236}">
                <a16:creationId xmlns:a16="http://schemas.microsoft.com/office/drawing/2014/main" id="{88228D84-CD59-4BCD-81D1-927C6544D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401" y="1258127"/>
            <a:ext cx="8512404" cy="2999032"/>
          </a:xfrm>
          <a:prstGeom prst="rect">
            <a:avLst/>
          </a:prstGeom>
        </p:spPr>
      </p:pic>
    </p:spTree>
    <p:extLst>
      <p:ext uri="{BB962C8B-B14F-4D97-AF65-F5344CB8AC3E}">
        <p14:creationId xmlns:p14="http://schemas.microsoft.com/office/powerpoint/2010/main" val="7527068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Competences Map to Knowledge and Skills</a:t>
            </a:r>
          </a:p>
        </p:txBody>
      </p:sp>
      <p:sp>
        <p:nvSpPr>
          <p:cNvPr id="3" name="Content Placeholder 2"/>
          <p:cNvSpPr>
            <a:spLocks noGrp="1"/>
          </p:cNvSpPr>
          <p:nvPr>
            <p:ph idx="1"/>
          </p:nvPr>
        </p:nvSpPr>
        <p:spPr>
          <a:xfrm>
            <a:off x="217403" y="1232756"/>
            <a:ext cx="8784976" cy="936104"/>
          </a:xfrm>
        </p:spPr>
        <p:txBody>
          <a:bodyPr>
            <a:normAutofit fontScale="85000" lnSpcReduction="10000"/>
          </a:bodyPr>
          <a:lstStyle/>
          <a:p>
            <a:r>
              <a:rPr lang="en-US" b="1" dirty="0"/>
              <a:t>Competence</a:t>
            </a:r>
            <a:r>
              <a:rPr lang="en-US" dirty="0"/>
              <a:t> is a demonstrated ability to apply knowledge, skills and attitudes for achieving observable results</a:t>
            </a:r>
          </a:p>
        </p:txBody>
      </p:sp>
      <p:sp>
        <p:nvSpPr>
          <p:cNvPr id="4" name="Date Placeholder 3"/>
          <p:cNvSpPr>
            <a:spLocks noGrp="1"/>
          </p:cNvSpPr>
          <p:nvPr>
            <p:ph type="dt" sz="half" idx="10"/>
          </p:nvPr>
        </p:nvSpPr>
        <p:spPr/>
        <p:txBody>
          <a:bodyPr/>
          <a:lstStyle/>
          <a:p>
            <a:r>
              <a:rPr lang="en-US"/>
              <a:t>NUST 2018, Namibia</a:t>
            </a:r>
            <a:endParaRPr lang="en-GB"/>
          </a:p>
        </p:txBody>
      </p:sp>
      <p:sp>
        <p:nvSpPr>
          <p:cNvPr id="5" name="Footer Placeholder 4"/>
          <p:cNvSpPr>
            <a:spLocks noGrp="1"/>
          </p:cNvSpPr>
          <p:nvPr>
            <p:ph type="ftr" sz="quarter" idx="11"/>
          </p:nvPr>
        </p:nvSpPr>
        <p:spPr/>
        <p:txBody>
          <a:bodyPr/>
          <a:lstStyle/>
          <a:p>
            <a:r>
              <a:rPr lang="en-US"/>
              <a:t>Data Science Profession and Education</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21</a:t>
            </a:fld>
            <a:endParaRPr lang="en-GB"/>
          </a:p>
        </p:txBody>
      </p:sp>
      <p:pic>
        <p:nvPicPr>
          <p:cNvPr id="11" name="Picture 10">
            <a:extLst>
              <a:ext uri="{FF2B5EF4-FFF2-40B4-BE49-F238E27FC236}">
                <a16:creationId xmlns:a16="http://schemas.microsoft.com/office/drawing/2014/main" id="{17C2D929-9839-4582-A57E-B60A19D655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2240868"/>
            <a:ext cx="6972780" cy="3799643"/>
          </a:xfrm>
          <a:prstGeom prst="rect">
            <a:avLst/>
          </a:prstGeom>
        </p:spPr>
      </p:pic>
    </p:spTree>
    <p:extLst>
      <p:ext uri="{BB962C8B-B14F-4D97-AF65-F5344CB8AC3E}">
        <p14:creationId xmlns:p14="http://schemas.microsoft.com/office/powerpoint/2010/main" val="3068335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Scientist definition</a:t>
            </a:r>
          </a:p>
        </p:txBody>
      </p:sp>
      <p:sp>
        <p:nvSpPr>
          <p:cNvPr id="3" name="Content Placeholder 2"/>
          <p:cNvSpPr>
            <a:spLocks noGrp="1"/>
          </p:cNvSpPr>
          <p:nvPr>
            <p:ph idx="1"/>
          </p:nvPr>
        </p:nvSpPr>
        <p:spPr>
          <a:xfrm>
            <a:off x="114117" y="1232757"/>
            <a:ext cx="5910371" cy="2448271"/>
          </a:xfrm>
        </p:spPr>
        <p:txBody>
          <a:bodyPr>
            <a:noAutofit/>
          </a:bodyPr>
          <a:lstStyle/>
          <a:p>
            <a:pPr marL="0" indent="0">
              <a:spcBef>
                <a:spcPts val="0"/>
              </a:spcBef>
              <a:buNone/>
            </a:pPr>
            <a:r>
              <a:rPr lang="en-GB" sz="1400" dirty="0">
                <a:solidFill>
                  <a:srgbClr val="0F2D69"/>
                </a:solidFill>
              </a:rPr>
              <a:t>Based on the definitions by NIST SP1500 – 2015, extended by EDISON</a:t>
            </a:r>
          </a:p>
          <a:p>
            <a:pPr marL="800100" lvl="2" indent="0">
              <a:spcBef>
                <a:spcPts val="0"/>
              </a:spcBef>
              <a:buNone/>
            </a:pPr>
            <a:endParaRPr lang="en-GB" sz="700" dirty="0">
              <a:solidFill>
                <a:srgbClr val="0F2D69"/>
              </a:solidFill>
            </a:endParaRPr>
          </a:p>
          <a:p>
            <a:pPr>
              <a:spcBef>
                <a:spcPts val="0"/>
              </a:spcBef>
            </a:pPr>
            <a:r>
              <a:rPr lang="en-GB" sz="1600" i="1" dirty="0">
                <a:solidFill>
                  <a:srgbClr val="984807"/>
                </a:solidFill>
              </a:rPr>
              <a:t>A </a:t>
            </a:r>
            <a:r>
              <a:rPr lang="en-GB" sz="1600" b="1" i="1" dirty="0">
                <a:solidFill>
                  <a:srgbClr val="984807"/>
                </a:solidFill>
              </a:rPr>
              <a:t>Data Scientist</a:t>
            </a:r>
            <a:r>
              <a:rPr lang="en-GB" sz="1600" i="1" dirty="0">
                <a:solidFill>
                  <a:srgbClr val="984807"/>
                </a:solidFill>
              </a:rPr>
              <a:t> is a practitioner who has sufficient knowledge in the overlapping regimes of expertise in </a:t>
            </a:r>
            <a:r>
              <a:rPr lang="en-GB" sz="1600" b="1" i="1" dirty="0">
                <a:solidFill>
                  <a:srgbClr val="FF0000"/>
                </a:solidFill>
              </a:rPr>
              <a:t>business needs, domain knowledge, analytical skills, and programming and systems engineering expertise </a:t>
            </a:r>
            <a:r>
              <a:rPr lang="en-GB" sz="1600" i="1" dirty="0">
                <a:solidFill>
                  <a:srgbClr val="984807"/>
                </a:solidFill>
              </a:rPr>
              <a:t>to manage the end-to-end scientific method process  through each stage in the </a:t>
            </a:r>
            <a:r>
              <a:rPr lang="en-GB" sz="1600" b="1" i="1" dirty="0">
                <a:solidFill>
                  <a:srgbClr val="984807"/>
                </a:solidFill>
              </a:rPr>
              <a:t>big data lifecycle</a:t>
            </a:r>
            <a:r>
              <a:rPr lang="en-GB" sz="1600" i="1" dirty="0">
                <a:solidFill>
                  <a:srgbClr val="984807"/>
                </a:solidFill>
              </a:rPr>
              <a:t> </a:t>
            </a:r>
            <a:r>
              <a:rPr lang="en-GB" sz="1600" i="1" dirty="0">
                <a:solidFill>
                  <a:srgbClr val="C00000"/>
                </a:solidFill>
              </a:rPr>
              <a:t>till the delivery of an </a:t>
            </a:r>
            <a:r>
              <a:rPr lang="en-GB" sz="1600" b="1" i="1" dirty="0">
                <a:solidFill>
                  <a:srgbClr val="FF0000"/>
                </a:solidFill>
              </a:rPr>
              <a:t>expected scientific and business value </a:t>
            </a:r>
            <a:r>
              <a:rPr lang="en-GB" sz="1600" i="1" dirty="0">
                <a:solidFill>
                  <a:srgbClr val="C00000"/>
                </a:solidFill>
              </a:rPr>
              <a:t>to organisation or project.</a:t>
            </a:r>
          </a:p>
        </p:txBody>
      </p:sp>
      <p:sp>
        <p:nvSpPr>
          <p:cNvPr id="4" name="Date Placeholder 3"/>
          <p:cNvSpPr>
            <a:spLocks noGrp="1"/>
          </p:cNvSpPr>
          <p:nvPr>
            <p:ph type="dt" sz="half" idx="10"/>
          </p:nvPr>
        </p:nvSpPr>
        <p:spPr/>
        <p:txBody>
          <a:bodyPr/>
          <a:lstStyle/>
          <a:p>
            <a:r>
              <a:rPr lang="en-US"/>
              <a:t>NUST 2018, Namibia</a:t>
            </a:r>
            <a:endParaRPr lang="en-GB"/>
          </a:p>
        </p:txBody>
      </p:sp>
      <p:sp>
        <p:nvSpPr>
          <p:cNvPr id="5" name="Footer Placeholder 4"/>
          <p:cNvSpPr>
            <a:spLocks noGrp="1"/>
          </p:cNvSpPr>
          <p:nvPr>
            <p:ph type="ftr" sz="quarter" idx="11"/>
          </p:nvPr>
        </p:nvSpPr>
        <p:spPr/>
        <p:txBody>
          <a:bodyPr/>
          <a:lstStyle/>
          <a:p>
            <a:r>
              <a:rPr lang="en-US"/>
              <a:t>Data Science Profession and Education</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22</a:t>
            </a:fld>
            <a:endParaRPr lang="en-GB"/>
          </a:p>
        </p:txBody>
      </p:sp>
      <p:sp>
        <p:nvSpPr>
          <p:cNvPr id="10" name="Content Placeholder 2"/>
          <p:cNvSpPr txBox="1">
            <a:spLocks/>
          </p:cNvSpPr>
          <p:nvPr/>
        </p:nvSpPr>
        <p:spPr>
          <a:xfrm>
            <a:off x="215516" y="3774689"/>
            <a:ext cx="8388932" cy="263876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rgbClr val="C00000"/>
                </a:solidFill>
              </a:rPr>
              <a:t>Core Data Science competences and skills groups</a:t>
            </a:r>
          </a:p>
          <a:p>
            <a:pPr lvl="1"/>
            <a:r>
              <a:rPr lang="en-US" sz="1400" b="1" dirty="0">
                <a:solidFill>
                  <a:srgbClr val="C00000"/>
                </a:solidFill>
              </a:rPr>
              <a:t>Data Science Analytics </a:t>
            </a:r>
            <a:r>
              <a:rPr lang="en-US" sz="1400" dirty="0">
                <a:solidFill>
                  <a:srgbClr val="C00000"/>
                </a:solidFill>
              </a:rPr>
              <a:t>(including Statistical Analysis, Machine Learning, Business Analytics) </a:t>
            </a:r>
          </a:p>
          <a:p>
            <a:pPr lvl="1"/>
            <a:r>
              <a:rPr lang="en-US" sz="1400" b="1" dirty="0">
                <a:solidFill>
                  <a:srgbClr val="C00000"/>
                </a:solidFill>
              </a:rPr>
              <a:t>Data Science Engineering</a:t>
            </a:r>
            <a:r>
              <a:rPr lang="en-US" sz="1400" dirty="0">
                <a:solidFill>
                  <a:srgbClr val="C00000"/>
                </a:solidFill>
              </a:rPr>
              <a:t> (including Software and Applications Engineering, Data Warehousing, Big Data Infrastructure and Tools)</a:t>
            </a:r>
          </a:p>
          <a:p>
            <a:pPr lvl="1"/>
            <a:r>
              <a:rPr lang="en-US" sz="1400" b="1" dirty="0">
                <a:solidFill>
                  <a:srgbClr val="C00000"/>
                </a:solidFill>
              </a:rPr>
              <a:t>Domain Knowledge and Expertise </a:t>
            </a:r>
            <a:r>
              <a:rPr lang="en-US" sz="1400" dirty="0">
                <a:solidFill>
                  <a:srgbClr val="C00000"/>
                </a:solidFill>
              </a:rPr>
              <a:t>(Subject/Scientific domain related)</a:t>
            </a:r>
            <a:endParaRPr lang="en-US" sz="700" dirty="0">
              <a:solidFill>
                <a:srgbClr val="C00000"/>
              </a:solidFill>
            </a:endParaRPr>
          </a:p>
          <a:p>
            <a:r>
              <a:rPr lang="en-US" sz="1600" dirty="0">
                <a:solidFill>
                  <a:schemeClr val="accent3">
                    <a:lumMod val="50000"/>
                  </a:schemeClr>
                </a:solidFill>
              </a:rPr>
              <a:t>EDISON identified 2 additional competence groups demanded by organisations</a:t>
            </a:r>
          </a:p>
          <a:p>
            <a:pPr lvl="1"/>
            <a:r>
              <a:rPr lang="en-US" sz="1400" b="1" dirty="0">
                <a:solidFill>
                  <a:schemeClr val="accent3">
                    <a:lumMod val="50000"/>
                  </a:schemeClr>
                </a:solidFill>
              </a:rPr>
              <a:t>Data Management, Data Governance, Stewardship, Curation, Preservation</a:t>
            </a:r>
          </a:p>
          <a:p>
            <a:pPr lvl="1"/>
            <a:r>
              <a:rPr lang="en-US" sz="1400" b="1" dirty="0">
                <a:solidFill>
                  <a:schemeClr val="accent3">
                    <a:lumMod val="50000"/>
                  </a:schemeClr>
                </a:solidFill>
              </a:rPr>
              <a:t>Research Methods and/vs Business Processes/Operations</a:t>
            </a:r>
          </a:p>
          <a:p>
            <a:r>
              <a:rPr lang="en-US" sz="1600" b="1" dirty="0">
                <a:solidFill>
                  <a:schemeClr val="accent1">
                    <a:lumMod val="75000"/>
                  </a:schemeClr>
                </a:solidFill>
              </a:rPr>
              <a:t>Data Science professional skills</a:t>
            </a:r>
            <a:r>
              <a:rPr lang="en-US" sz="1600" dirty="0">
                <a:solidFill>
                  <a:schemeClr val="accent1">
                    <a:lumMod val="75000"/>
                  </a:schemeClr>
                </a:solidFill>
              </a:rPr>
              <a:t>: Thinking and acting like Data Scientist – required to successfully develop as a Data Scientist and work in Data Science teams </a:t>
            </a:r>
          </a:p>
          <a:p>
            <a:endParaRPr lang="en-US" sz="1200" dirty="0"/>
          </a:p>
        </p:txBody>
      </p:sp>
      <p:pic>
        <p:nvPicPr>
          <p:cNvPr id="11" name="Picture 10">
            <a:extLst>
              <a:ext uri="{FF2B5EF4-FFF2-40B4-BE49-F238E27FC236}">
                <a16:creationId xmlns:a16="http://schemas.microsoft.com/office/drawing/2014/main" id="{AFB52A3A-7568-484C-ABC3-7D29AFA96F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44108" y="1186518"/>
            <a:ext cx="3358222" cy="2221921"/>
          </a:xfrm>
          <a:prstGeom prst="rect">
            <a:avLst/>
          </a:prstGeom>
        </p:spPr>
      </p:pic>
    </p:spTree>
    <p:extLst>
      <p:ext uri="{BB962C8B-B14F-4D97-AF65-F5344CB8AC3E}">
        <p14:creationId xmlns:p14="http://schemas.microsoft.com/office/powerpoint/2010/main" val="42238446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452" y="167170"/>
            <a:ext cx="7787209" cy="672100"/>
          </a:xfrm>
        </p:spPr>
        <p:txBody>
          <a:bodyPr>
            <a:normAutofit fontScale="90000"/>
          </a:bodyPr>
          <a:lstStyle/>
          <a:p>
            <a:r>
              <a:rPr lang="en-US" dirty="0"/>
              <a:t>Data Science Competence Groups - Research</a:t>
            </a:r>
          </a:p>
        </p:txBody>
      </p:sp>
      <p:sp>
        <p:nvSpPr>
          <p:cNvPr id="4" name="Date Placeholder 3"/>
          <p:cNvSpPr>
            <a:spLocks noGrp="1"/>
          </p:cNvSpPr>
          <p:nvPr>
            <p:ph type="dt" sz="half" idx="10"/>
          </p:nvPr>
        </p:nvSpPr>
        <p:spPr/>
        <p:txBody>
          <a:bodyPr/>
          <a:lstStyle/>
          <a:p>
            <a:r>
              <a:rPr lang="en-US"/>
              <a:t>NUST 2018, Namibia</a:t>
            </a:r>
            <a:endParaRPr lang="en-GB"/>
          </a:p>
        </p:txBody>
      </p:sp>
      <p:sp>
        <p:nvSpPr>
          <p:cNvPr id="5" name="Footer Placeholder 4"/>
          <p:cNvSpPr>
            <a:spLocks noGrp="1"/>
          </p:cNvSpPr>
          <p:nvPr>
            <p:ph type="ftr" sz="quarter" idx="11"/>
          </p:nvPr>
        </p:nvSpPr>
        <p:spPr/>
        <p:txBody>
          <a:bodyPr/>
          <a:lstStyle/>
          <a:p>
            <a:r>
              <a:rPr lang="en-US"/>
              <a:t>Data Science Profession and Education</a:t>
            </a:r>
            <a:endParaRPr lang="en-GB" dirty="0"/>
          </a:p>
        </p:txBody>
      </p:sp>
      <p:sp>
        <p:nvSpPr>
          <p:cNvPr id="6" name="Slide Number Placeholder 5"/>
          <p:cNvSpPr>
            <a:spLocks noGrp="1"/>
          </p:cNvSpPr>
          <p:nvPr>
            <p:ph type="sldNum" sz="quarter" idx="12"/>
          </p:nvPr>
        </p:nvSpPr>
        <p:spPr/>
        <p:txBody>
          <a:bodyPr/>
          <a:lstStyle/>
          <a:p>
            <a:fld id="{5444D61A-D5EF-4AD7-8CFF-82B00AE13C42}" type="slidenum">
              <a:rPr lang="en-GB" smtClean="0"/>
              <a:pPr/>
              <a:t>23</a:t>
            </a:fld>
            <a:endParaRPr lang="en-GB"/>
          </a:p>
        </p:txBody>
      </p:sp>
      <p:sp>
        <p:nvSpPr>
          <p:cNvPr id="84" name="Content Placeholder 2"/>
          <p:cNvSpPr txBox="1">
            <a:spLocks/>
          </p:cNvSpPr>
          <p:nvPr/>
        </p:nvSpPr>
        <p:spPr>
          <a:xfrm>
            <a:off x="6792409" y="3368700"/>
            <a:ext cx="2176340" cy="1680187"/>
          </a:xfrm>
          <a:prstGeom prst="rect">
            <a:avLst/>
          </a:prstGeom>
          <a:solidFill>
            <a:srgbClr val="DCE6F2"/>
          </a:solidFill>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400" dirty="0"/>
              <a:t>Scientific Methods</a:t>
            </a:r>
          </a:p>
          <a:p>
            <a:pPr marL="216000" indent="-180000"/>
            <a:r>
              <a:rPr lang="en-US" sz="1200" dirty="0"/>
              <a:t>Design Experiment</a:t>
            </a:r>
          </a:p>
          <a:p>
            <a:pPr marL="216000" indent="-180000"/>
            <a:r>
              <a:rPr lang="en-US" sz="1200" dirty="0"/>
              <a:t>Collect Data</a:t>
            </a:r>
          </a:p>
          <a:p>
            <a:pPr marL="216000" indent="-180000"/>
            <a:r>
              <a:rPr lang="en-US" sz="1200" dirty="0"/>
              <a:t>Analyse Data</a:t>
            </a:r>
          </a:p>
          <a:p>
            <a:pPr marL="216000" indent="-180000"/>
            <a:r>
              <a:rPr lang="en-US" sz="1200" dirty="0"/>
              <a:t>Identify Patterns</a:t>
            </a:r>
          </a:p>
          <a:p>
            <a:pPr marL="216000" indent="-180000"/>
            <a:r>
              <a:rPr lang="en-US" sz="1200" dirty="0"/>
              <a:t>Hypothesis Explanation</a:t>
            </a:r>
          </a:p>
          <a:p>
            <a:pPr marL="216000" indent="-180000"/>
            <a:r>
              <a:rPr lang="en-US" sz="1200" dirty="0"/>
              <a:t>Test Hypothesis</a:t>
            </a:r>
          </a:p>
        </p:txBody>
      </p:sp>
      <p:sp>
        <p:nvSpPr>
          <p:cNvPr id="85" name="Content Placeholder 2"/>
          <p:cNvSpPr txBox="1">
            <a:spLocks/>
          </p:cNvSpPr>
          <p:nvPr/>
        </p:nvSpPr>
        <p:spPr>
          <a:xfrm>
            <a:off x="7154283" y="5048887"/>
            <a:ext cx="1855573" cy="143685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400" dirty="0"/>
              <a:t>Business Operations</a:t>
            </a:r>
          </a:p>
          <a:p>
            <a:pPr marL="216000" indent="-180000"/>
            <a:r>
              <a:rPr lang="en-US" sz="1200" dirty="0"/>
              <a:t>Operations Strategy</a:t>
            </a:r>
          </a:p>
          <a:p>
            <a:pPr marL="216000" indent="-180000"/>
            <a:r>
              <a:rPr lang="en-US" sz="1200" dirty="0"/>
              <a:t>Plan</a:t>
            </a:r>
          </a:p>
          <a:p>
            <a:pPr marL="216000" indent="-180000"/>
            <a:r>
              <a:rPr lang="en-US" sz="1200" dirty="0"/>
              <a:t>Design &amp; Deploy</a:t>
            </a:r>
          </a:p>
          <a:p>
            <a:pPr marL="216000" indent="-180000"/>
            <a:r>
              <a:rPr lang="en-US" sz="1200" dirty="0"/>
              <a:t>Monitor &amp; Control</a:t>
            </a:r>
          </a:p>
          <a:p>
            <a:pPr marL="216000" indent="-180000"/>
            <a:r>
              <a:rPr lang="en-US" sz="1200" dirty="0"/>
              <a:t>Improve &amp; Re-design</a:t>
            </a:r>
          </a:p>
        </p:txBody>
      </p:sp>
      <p:sp>
        <p:nvSpPr>
          <p:cNvPr id="12" name="Content Placeholder 2"/>
          <p:cNvSpPr txBox="1">
            <a:spLocks/>
          </p:cNvSpPr>
          <p:nvPr/>
        </p:nvSpPr>
        <p:spPr>
          <a:xfrm>
            <a:off x="6024488" y="1197241"/>
            <a:ext cx="2985368" cy="203074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400" dirty="0"/>
              <a:t>Data Science Competences include 5 groups</a:t>
            </a:r>
          </a:p>
          <a:p>
            <a:pPr marL="216000" indent="-180000"/>
            <a:r>
              <a:rPr lang="en-US" sz="1200" dirty="0">
                <a:solidFill>
                  <a:srgbClr val="C00000"/>
                </a:solidFill>
              </a:rPr>
              <a:t>Data Science Analytics</a:t>
            </a:r>
          </a:p>
          <a:p>
            <a:pPr marL="216000" indent="-180000"/>
            <a:r>
              <a:rPr lang="en-US" sz="1200" dirty="0">
                <a:solidFill>
                  <a:srgbClr val="C00000"/>
                </a:solidFill>
              </a:rPr>
              <a:t>Data Science Engineering</a:t>
            </a:r>
          </a:p>
          <a:p>
            <a:pPr marL="216000" indent="-180000"/>
            <a:r>
              <a:rPr lang="en-US" sz="1200" dirty="0">
                <a:solidFill>
                  <a:srgbClr val="C00000"/>
                </a:solidFill>
              </a:rPr>
              <a:t>Domain Knowledge and Expertise</a:t>
            </a:r>
          </a:p>
          <a:p>
            <a:pPr marL="216000" indent="-180000"/>
            <a:r>
              <a:rPr lang="en-US" sz="1200" dirty="0">
                <a:solidFill>
                  <a:schemeClr val="accent3">
                    <a:lumMod val="50000"/>
                  </a:schemeClr>
                </a:solidFill>
              </a:rPr>
              <a:t>Data Management</a:t>
            </a:r>
          </a:p>
          <a:p>
            <a:pPr marL="216000" indent="-180000"/>
            <a:r>
              <a:rPr lang="en-US" sz="1200" dirty="0">
                <a:solidFill>
                  <a:schemeClr val="accent3">
                    <a:lumMod val="50000"/>
                  </a:schemeClr>
                </a:solidFill>
              </a:rPr>
              <a:t>Research Methods and Project Management </a:t>
            </a:r>
          </a:p>
          <a:p>
            <a:pPr marL="274320" lvl="1" indent="-180000"/>
            <a:r>
              <a:rPr lang="en-US" sz="1050" dirty="0">
                <a:solidFill>
                  <a:schemeClr val="accent3">
                    <a:lumMod val="50000"/>
                  </a:schemeClr>
                </a:solidFill>
              </a:rPr>
              <a:t>Business Process Management (biz)</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160" y="1340768"/>
            <a:ext cx="7555999" cy="4999322"/>
          </a:xfrm>
          <a:prstGeom prst="rect">
            <a:avLst/>
          </a:prstGeom>
        </p:spPr>
      </p:pic>
    </p:spTree>
    <p:extLst>
      <p:ext uri="{BB962C8B-B14F-4D97-AF65-F5344CB8AC3E}">
        <p14:creationId xmlns:p14="http://schemas.microsoft.com/office/powerpoint/2010/main" val="1235071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Content Placeholder 2"/>
          <p:cNvSpPr txBox="1">
            <a:spLocks/>
          </p:cNvSpPr>
          <p:nvPr/>
        </p:nvSpPr>
        <p:spPr>
          <a:xfrm>
            <a:off x="6573014" y="3174096"/>
            <a:ext cx="2176340" cy="168018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400" dirty="0"/>
              <a:t>Scientific Methods</a:t>
            </a:r>
          </a:p>
          <a:p>
            <a:pPr marL="216000" indent="-180000"/>
            <a:r>
              <a:rPr lang="en-US" sz="1200" dirty="0"/>
              <a:t>Design Experiment</a:t>
            </a:r>
          </a:p>
          <a:p>
            <a:pPr marL="216000" indent="-180000"/>
            <a:r>
              <a:rPr lang="en-US" sz="1200" dirty="0"/>
              <a:t>Collect Data</a:t>
            </a:r>
          </a:p>
          <a:p>
            <a:pPr marL="216000" indent="-180000"/>
            <a:r>
              <a:rPr lang="en-US" sz="1200" dirty="0"/>
              <a:t>Analyse Data</a:t>
            </a:r>
          </a:p>
          <a:p>
            <a:pPr marL="216000" indent="-180000"/>
            <a:r>
              <a:rPr lang="en-US" sz="1200" dirty="0"/>
              <a:t>Identify Patterns</a:t>
            </a:r>
          </a:p>
          <a:p>
            <a:pPr marL="216000" indent="-180000"/>
            <a:r>
              <a:rPr lang="en-US" sz="1200" dirty="0" err="1"/>
              <a:t>Hypothesise</a:t>
            </a:r>
            <a:r>
              <a:rPr lang="en-US" sz="1200" dirty="0"/>
              <a:t> Explanation</a:t>
            </a:r>
          </a:p>
          <a:p>
            <a:pPr marL="216000" indent="-180000"/>
            <a:r>
              <a:rPr lang="en-US" sz="1200" dirty="0"/>
              <a:t>Test Hypothesis</a:t>
            </a:r>
          </a:p>
        </p:txBody>
      </p:sp>
      <p:sp>
        <p:nvSpPr>
          <p:cNvPr id="85" name="Content Placeholder 2"/>
          <p:cNvSpPr txBox="1">
            <a:spLocks/>
          </p:cNvSpPr>
          <p:nvPr/>
        </p:nvSpPr>
        <p:spPr>
          <a:xfrm>
            <a:off x="6984267" y="4854283"/>
            <a:ext cx="2028907" cy="1680187"/>
          </a:xfrm>
          <a:prstGeom prst="rect">
            <a:avLst/>
          </a:prstGeom>
          <a:solidFill>
            <a:srgbClr val="FAC090"/>
          </a:solidFill>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400" dirty="0"/>
              <a:t>Business Process Operations/Stages</a:t>
            </a:r>
          </a:p>
          <a:p>
            <a:pPr marL="216000" indent="-180000"/>
            <a:r>
              <a:rPr lang="en-US" sz="1200" dirty="0"/>
              <a:t>Design</a:t>
            </a:r>
          </a:p>
          <a:p>
            <a:pPr marL="216000" indent="-180000"/>
            <a:r>
              <a:rPr lang="en-US" sz="1200" dirty="0"/>
              <a:t>Model/Plan</a:t>
            </a:r>
          </a:p>
          <a:p>
            <a:pPr marL="216000" indent="-180000"/>
            <a:r>
              <a:rPr lang="en-US" sz="1200" dirty="0"/>
              <a:t>Deploy &amp; Execute</a:t>
            </a:r>
          </a:p>
          <a:p>
            <a:pPr marL="216000" indent="-180000"/>
            <a:r>
              <a:rPr lang="en-US" sz="1200" dirty="0"/>
              <a:t>Monitor &amp; Control</a:t>
            </a:r>
          </a:p>
          <a:p>
            <a:pPr marL="216000" indent="-180000"/>
            <a:r>
              <a:rPr lang="en-US" sz="1200" dirty="0" err="1"/>
              <a:t>Optimise</a:t>
            </a:r>
            <a:r>
              <a:rPr lang="en-US" sz="1200" dirty="0"/>
              <a:t> &amp; Re-design</a:t>
            </a:r>
          </a:p>
        </p:txBody>
      </p:sp>
      <p:sp>
        <p:nvSpPr>
          <p:cNvPr id="3" name="Title 2"/>
          <p:cNvSpPr>
            <a:spLocks noGrp="1"/>
          </p:cNvSpPr>
          <p:nvPr>
            <p:ph type="title"/>
          </p:nvPr>
        </p:nvSpPr>
        <p:spPr/>
        <p:txBody>
          <a:bodyPr>
            <a:noAutofit/>
          </a:bodyPr>
          <a:lstStyle/>
          <a:p>
            <a:r>
              <a:rPr lang="en-US" sz="2700" dirty="0"/>
              <a:t>Data Science Competences Groups – Business</a:t>
            </a:r>
          </a:p>
        </p:txBody>
      </p:sp>
      <p:sp>
        <p:nvSpPr>
          <p:cNvPr id="2" name="Date Placeholder 1"/>
          <p:cNvSpPr>
            <a:spLocks noGrp="1"/>
          </p:cNvSpPr>
          <p:nvPr>
            <p:ph type="dt" sz="half" idx="10"/>
          </p:nvPr>
        </p:nvSpPr>
        <p:spPr/>
        <p:txBody>
          <a:bodyPr/>
          <a:lstStyle/>
          <a:p>
            <a:r>
              <a:rPr lang="en-US"/>
              <a:t>NUST 2018, Namibia</a:t>
            </a:r>
            <a:endParaRPr lang="en-GB" dirty="0"/>
          </a:p>
        </p:txBody>
      </p:sp>
      <p:sp>
        <p:nvSpPr>
          <p:cNvPr id="4" name="Footer Placeholder 3"/>
          <p:cNvSpPr>
            <a:spLocks noGrp="1"/>
          </p:cNvSpPr>
          <p:nvPr>
            <p:ph type="ftr" sz="quarter" idx="11"/>
          </p:nvPr>
        </p:nvSpPr>
        <p:spPr/>
        <p:txBody>
          <a:bodyPr/>
          <a:lstStyle/>
          <a:p>
            <a:r>
              <a:rPr lang="en-US"/>
              <a:t>Data Science Profession and Education</a:t>
            </a:r>
            <a:endParaRPr lang="en-GB"/>
          </a:p>
        </p:txBody>
      </p:sp>
      <p:sp>
        <p:nvSpPr>
          <p:cNvPr id="5" name="Slide Number Placeholder 4"/>
          <p:cNvSpPr>
            <a:spLocks noGrp="1"/>
          </p:cNvSpPr>
          <p:nvPr>
            <p:ph type="sldNum" sz="quarter" idx="12"/>
          </p:nvPr>
        </p:nvSpPr>
        <p:spPr/>
        <p:txBody>
          <a:bodyPr/>
          <a:lstStyle/>
          <a:p>
            <a:fld id="{5444D61A-D5EF-4AD7-8CFF-82B00AE13C42}" type="slidenum">
              <a:rPr lang="en-GB" smtClean="0"/>
              <a:pPr/>
              <a:t>24</a:t>
            </a:fld>
            <a:endParaRPr lang="en-GB"/>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795" y="1024983"/>
            <a:ext cx="7903043" cy="5264821"/>
          </a:xfrm>
          <a:prstGeom prst="rect">
            <a:avLst/>
          </a:prstGeom>
        </p:spPr>
      </p:pic>
      <p:sp>
        <p:nvSpPr>
          <p:cNvPr id="10" name="Content Placeholder 2">
            <a:extLst>
              <a:ext uri="{FF2B5EF4-FFF2-40B4-BE49-F238E27FC236}">
                <a16:creationId xmlns:a16="http://schemas.microsoft.com/office/drawing/2014/main" id="{938DC439-BAFB-4919-B1F6-155A2CACC02F}"/>
              </a:ext>
            </a:extLst>
          </p:cNvPr>
          <p:cNvSpPr txBox="1">
            <a:spLocks/>
          </p:cNvSpPr>
          <p:nvPr/>
        </p:nvSpPr>
        <p:spPr>
          <a:xfrm>
            <a:off x="6011991" y="1183322"/>
            <a:ext cx="2985368" cy="203074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400" dirty="0"/>
              <a:t>Data Science Competences include 5 groups</a:t>
            </a:r>
          </a:p>
          <a:p>
            <a:pPr marL="216000" indent="-180000"/>
            <a:r>
              <a:rPr lang="en-US" sz="1200" dirty="0">
                <a:solidFill>
                  <a:srgbClr val="C00000"/>
                </a:solidFill>
              </a:rPr>
              <a:t>Data Science Analytics</a:t>
            </a:r>
          </a:p>
          <a:p>
            <a:pPr marL="216000" indent="-180000"/>
            <a:r>
              <a:rPr lang="en-US" sz="1200" dirty="0">
                <a:solidFill>
                  <a:srgbClr val="C00000"/>
                </a:solidFill>
              </a:rPr>
              <a:t>Data Science Engineering</a:t>
            </a:r>
          </a:p>
          <a:p>
            <a:pPr marL="216000" indent="-180000"/>
            <a:r>
              <a:rPr lang="en-US" sz="1200" dirty="0">
                <a:solidFill>
                  <a:srgbClr val="C00000"/>
                </a:solidFill>
              </a:rPr>
              <a:t>Domain Knowledge and Expertise</a:t>
            </a:r>
          </a:p>
          <a:p>
            <a:pPr marL="216000" indent="-180000"/>
            <a:r>
              <a:rPr lang="en-US" sz="1200" dirty="0">
                <a:solidFill>
                  <a:schemeClr val="accent3">
                    <a:lumMod val="50000"/>
                  </a:schemeClr>
                </a:solidFill>
              </a:rPr>
              <a:t>Data Management</a:t>
            </a:r>
          </a:p>
          <a:p>
            <a:pPr marL="216000" indent="-180000"/>
            <a:r>
              <a:rPr lang="en-US" sz="1200" dirty="0">
                <a:solidFill>
                  <a:schemeClr val="accent3">
                    <a:lumMod val="50000"/>
                  </a:schemeClr>
                </a:solidFill>
              </a:rPr>
              <a:t>Research Methods and Project Management </a:t>
            </a:r>
          </a:p>
          <a:p>
            <a:pPr marL="274320" lvl="1" indent="-180000"/>
            <a:r>
              <a:rPr lang="en-US" sz="1050" dirty="0">
                <a:solidFill>
                  <a:schemeClr val="accent3">
                    <a:lumMod val="50000"/>
                  </a:schemeClr>
                </a:solidFill>
              </a:rPr>
              <a:t>Business Process Management (biz)</a:t>
            </a:r>
          </a:p>
        </p:txBody>
      </p:sp>
    </p:spTree>
    <p:extLst>
      <p:ext uri="{BB962C8B-B14F-4D97-AF65-F5344CB8AC3E}">
        <p14:creationId xmlns:p14="http://schemas.microsoft.com/office/powerpoint/2010/main" val="18095776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2" y="139438"/>
            <a:ext cx="7978436" cy="687771"/>
          </a:xfrm>
        </p:spPr>
        <p:txBody>
          <a:bodyPr>
            <a:normAutofit/>
          </a:bodyPr>
          <a:lstStyle/>
          <a:p>
            <a:r>
              <a:rPr lang="en-US" sz="2800" dirty="0"/>
              <a:t>Identified Data Science Competence Groups</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044681282"/>
              </p:ext>
            </p:extLst>
          </p:nvPr>
        </p:nvGraphicFramePr>
        <p:xfrm>
          <a:off x="0" y="817711"/>
          <a:ext cx="9142174" cy="5999701"/>
        </p:xfrm>
        <a:graphic>
          <a:graphicData uri="http://schemas.openxmlformats.org/drawingml/2006/table">
            <a:tbl>
              <a:tblPr firstRow="1" bandRow="1">
                <a:tableStyleId>{5C22544A-7EE6-4342-B048-85BDC9FD1C3A}</a:tableStyleId>
              </a:tblPr>
              <a:tblGrid>
                <a:gridCol w="267376">
                  <a:extLst>
                    <a:ext uri="{9D8B030D-6E8A-4147-A177-3AD203B41FA5}">
                      <a16:colId xmlns:a16="http://schemas.microsoft.com/office/drawing/2014/main" val="20000"/>
                    </a:ext>
                  </a:extLst>
                </a:gridCol>
                <a:gridCol w="1460872">
                  <a:extLst>
                    <a:ext uri="{9D8B030D-6E8A-4147-A177-3AD203B41FA5}">
                      <a16:colId xmlns:a16="http://schemas.microsoft.com/office/drawing/2014/main" val="20001"/>
                    </a:ext>
                  </a:extLst>
                </a:gridCol>
                <a:gridCol w="1979656">
                  <a:extLst>
                    <a:ext uri="{9D8B030D-6E8A-4147-A177-3AD203B41FA5}">
                      <a16:colId xmlns:a16="http://schemas.microsoft.com/office/drawing/2014/main" val="20002"/>
                    </a:ext>
                  </a:extLst>
                </a:gridCol>
                <a:gridCol w="1548172">
                  <a:extLst>
                    <a:ext uri="{9D8B030D-6E8A-4147-A177-3AD203B41FA5}">
                      <a16:colId xmlns:a16="http://schemas.microsoft.com/office/drawing/2014/main" val="20003"/>
                    </a:ext>
                  </a:extLst>
                </a:gridCol>
                <a:gridCol w="1872208">
                  <a:extLst>
                    <a:ext uri="{9D8B030D-6E8A-4147-A177-3AD203B41FA5}">
                      <a16:colId xmlns:a16="http://schemas.microsoft.com/office/drawing/2014/main" val="20004"/>
                    </a:ext>
                  </a:extLst>
                </a:gridCol>
                <a:gridCol w="2013890">
                  <a:extLst>
                    <a:ext uri="{9D8B030D-6E8A-4147-A177-3AD203B41FA5}">
                      <a16:colId xmlns:a16="http://schemas.microsoft.com/office/drawing/2014/main" val="20005"/>
                    </a:ext>
                  </a:extLst>
                </a:gridCol>
              </a:tblGrid>
              <a:tr h="318529">
                <a:tc>
                  <a:txBody>
                    <a:bodyPr/>
                    <a:lstStyle/>
                    <a:p>
                      <a:endParaRPr lang="en-US" sz="1200" b="1" dirty="0">
                        <a:solidFill>
                          <a:schemeClr val="accent6">
                            <a:lumMod val="40000"/>
                            <a:lumOff val="60000"/>
                          </a:schemeClr>
                        </a:solidFill>
                      </a:endParaRPr>
                    </a:p>
                  </a:txBody>
                  <a:tcPr/>
                </a:tc>
                <a:tc>
                  <a:txBody>
                    <a:bodyPr/>
                    <a:lstStyle/>
                    <a:p>
                      <a:pPr algn="l" fontAlgn="t"/>
                      <a:r>
                        <a:rPr lang="en-US" sz="1200" b="1" i="0" u="none" strike="noStrike" dirty="0">
                          <a:solidFill>
                            <a:schemeClr val="accent6">
                              <a:lumMod val="40000"/>
                              <a:lumOff val="60000"/>
                            </a:schemeClr>
                          </a:solidFill>
                          <a:effectLst/>
                          <a:latin typeface="Calibri" panose="020F0502020204030204" pitchFamily="34" charset="0"/>
                        </a:rPr>
                        <a:t>Data Science Analytics (DSDA) </a:t>
                      </a:r>
                    </a:p>
                  </a:txBody>
                  <a:tcPr marL="7620" marR="7620" marT="7620" marB="0"/>
                </a:tc>
                <a:tc>
                  <a:txBody>
                    <a:bodyPr/>
                    <a:lstStyle/>
                    <a:p>
                      <a:pPr algn="l" fontAlgn="t"/>
                      <a:r>
                        <a:rPr lang="en-US" sz="1200" b="1" i="0" u="none" strike="noStrike" dirty="0">
                          <a:solidFill>
                            <a:schemeClr val="accent6">
                              <a:lumMod val="40000"/>
                              <a:lumOff val="60000"/>
                            </a:schemeClr>
                          </a:solidFill>
                          <a:effectLst/>
                          <a:latin typeface="Calibri" panose="020F0502020204030204" pitchFamily="34" charset="0"/>
                        </a:rPr>
                        <a:t>Data Science Engineering (DSENG)</a:t>
                      </a:r>
                    </a:p>
                  </a:txBody>
                  <a:tcPr marL="7620" marR="7620" marT="7620" marB="0"/>
                </a:tc>
                <a:tc>
                  <a:txBody>
                    <a:bodyPr/>
                    <a:lstStyle/>
                    <a:p>
                      <a:pPr algn="l" fontAlgn="t"/>
                      <a:r>
                        <a:rPr lang="en-US" sz="1200" b="1" i="0" u="none" strike="noStrike" dirty="0">
                          <a:solidFill>
                            <a:srgbClr val="FFFF00"/>
                          </a:solidFill>
                          <a:effectLst/>
                          <a:latin typeface="Calibri" panose="020F0502020204030204" pitchFamily="34" charset="0"/>
                          <a:cs typeface="Calibri" panose="020F0502020204030204" pitchFamily="34" charset="0"/>
                        </a:rPr>
                        <a:t>Data</a:t>
                      </a:r>
                      <a:r>
                        <a:rPr lang="en-US" sz="1200" b="1" i="0" u="none" strike="noStrike" baseline="0" dirty="0">
                          <a:solidFill>
                            <a:srgbClr val="FFFF00"/>
                          </a:solidFill>
                          <a:effectLst/>
                          <a:latin typeface="Calibri" panose="020F0502020204030204" pitchFamily="34" charset="0"/>
                          <a:cs typeface="Calibri" panose="020F0502020204030204" pitchFamily="34" charset="0"/>
                        </a:rPr>
                        <a:t> Management and Governance</a:t>
                      </a:r>
                      <a:r>
                        <a:rPr lang="en-US" sz="1200" b="1" i="0" u="none" strike="noStrike" dirty="0">
                          <a:solidFill>
                            <a:srgbClr val="FFFF00"/>
                          </a:solidFill>
                          <a:effectLst/>
                          <a:latin typeface="Calibri" panose="020F0502020204030204" pitchFamily="34" charset="0"/>
                          <a:cs typeface="Calibri" panose="020F0502020204030204" pitchFamily="34" charset="0"/>
                        </a:rPr>
                        <a:t> (DSDM)</a:t>
                      </a:r>
                    </a:p>
                  </a:txBody>
                  <a:tcPr marL="7620" marR="7620" marT="7620" marB="0"/>
                </a:tc>
                <a:tc>
                  <a:txBody>
                    <a:bodyPr/>
                    <a:lstStyle/>
                    <a:p>
                      <a:pPr algn="l" fontAlgn="t"/>
                      <a:r>
                        <a:rPr lang="en-US" sz="1200" b="1" i="0" u="none" strike="noStrike" dirty="0">
                          <a:solidFill>
                            <a:srgbClr val="FFFF00"/>
                          </a:solidFill>
                          <a:effectLst/>
                          <a:latin typeface="Calibri" panose="020F0502020204030204" pitchFamily="34" charset="0"/>
                        </a:rPr>
                        <a:t>Research/Scientific Methods and Project Management (DSRMP)</a:t>
                      </a:r>
                    </a:p>
                  </a:txBody>
                  <a:tcPr marL="7620" marR="7620" marT="7620" marB="0"/>
                </a:tc>
                <a:tc>
                  <a:txBody>
                    <a:bodyPr/>
                    <a:lstStyle/>
                    <a:p>
                      <a:pPr algn="l" fontAlgn="t"/>
                      <a:r>
                        <a:rPr lang="en-US" sz="1200" b="1" i="0" u="none" strike="noStrike" dirty="0">
                          <a:solidFill>
                            <a:schemeClr val="accent6">
                              <a:lumMod val="40000"/>
                              <a:lumOff val="60000"/>
                            </a:schemeClr>
                          </a:solidFill>
                          <a:effectLst/>
                          <a:latin typeface="Calibri" panose="020F0502020204030204" pitchFamily="34" charset="0"/>
                        </a:rPr>
                        <a:t>Data Science Domain Knowledge,</a:t>
                      </a:r>
                      <a:r>
                        <a:rPr lang="en-US" sz="1200" b="1" i="0" u="none" strike="noStrike" baseline="0" dirty="0">
                          <a:solidFill>
                            <a:schemeClr val="accent6">
                              <a:lumMod val="40000"/>
                              <a:lumOff val="60000"/>
                            </a:schemeClr>
                          </a:solidFill>
                          <a:effectLst/>
                          <a:latin typeface="Calibri" panose="020F0502020204030204" pitchFamily="34" charset="0"/>
                        </a:rPr>
                        <a:t> e.g. </a:t>
                      </a:r>
                      <a:r>
                        <a:rPr lang="en-US" sz="1200" b="1" i="0" u="none" strike="noStrike" dirty="0">
                          <a:solidFill>
                            <a:schemeClr val="accent6">
                              <a:lumMod val="40000"/>
                              <a:lumOff val="60000"/>
                            </a:schemeClr>
                          </a:solidFill>
                          <a:effectLst/>
                          <a:latin typeface="Calibri" panose="020F0502020204030204" pitchFamily="34" charset="0"/>
                        </a:rPr>
                        <a:t>Business Analytics </a:t>
                      </a:r>
                      <a:r>
                        <a:rPr lang="en-US" sz="1200" b="1" i="0" u="none" strike="noStrike" baseline="0" dirty="0">
                          <a:solidFill>
                            <a:schemeClr val="accent6">
                              <a:lumMod val="40000"/>
                              <a:lumOff val="60000"/>
                            </a:schemeClr>
                          </a:solidFill>
                          <a:effectLst/>
                          <a:latin typeface="Calibri" panose="020F0502020204030204" pitchFamily="34" charset="0"/>
                        </a:rPr>
                        <a:t>(DSDK/DSBPM)</a:t>
                      </a:r>
                      <a:endParaRPr lang="en-US" sz="1200" b="1" i="0" u="none" strike="noStrike" dirty="0">
                        <a:solidFill>
                          <a:schemeClr val="accent6">
                            <a:lumMod val="40000"/>
                            <a:lumOff val="60000"/>
                          </a:schemeClr>
                        </a:solidFill>
                        <a:effectLst/>
                        <a:latin typeface="Calibri" panose="020F0502020204030204" pitchFamily="34" charset="0"/>
                      </a:endParaRPr>
                    </a:p>
                  </a:txBody>
                  <a:tcPr marL="7620" marR="7620" marT="7620" marB="0"/>
                </a:tc>
                <a:extLst>
                  <a:ext uri="{0D108BD9-81ED-4DB2-BD59-A6C34878D82A}">
                    <a16:rowId xmlns:a16="http://schemas.microsoft.com/office/drawing/2014/main" val="10000"/>
                  </a:ext>
                </a:extLst>
              </a:tr>
              <a:tr h="537200">
                <a:tc>
                  <a:txBody>
                    <a:bodyPr/>
                    <a:lstStyle/>
                    <a:p>
                      <a:r>
                        <a:rPr lang="en-US" sz="1200" b="0" dirty="0">
                          <a:solidFill>
                            <a:srgbClr val="C00000"/>
                          </a:solidFill>
                        </a:rPr>
                        <a:t>0</a:t>
                      </a:r>
                    </a:p>
                  </a:txBody>
                  <a:tcPr/>
                </a:tc>
                <a:tc>
                  <a:txBody>
                    <a:bodyPr/>
                    <a:lstStyle/>
                    <a:p>
                      <a:pPr algn="l">
                        <a:spcAft>
                          <a:spcPts val="0"/>
                        </a:spcAft>
                      </a:pPr>
                      <a:r>
                        <a:rPr lang="en-GB" sz="1200" b="0" dirty="0">
                          <a:solidFill>
                            <a:srgbClr val="C00000"/>
                          </a:solidFill>
                          <a:effectLst/>
                          <a:latin typeface="Calibri" panose="020F0502020204030204" pitchFamily="34" charset="0"/>
                          <a:ea typeface="SimSun" panose="02010600030101010101" pitchFamily="2" charset="-122"/>
                          <a:cs typeface="Times New Roman" panose="02020603050405020304" pitchFamily="18" charset="0"/>
                        </a:rPr>
                        <a:t>Use appropriate data analytics and statistical techniques on available data to deliver insights into research problem or org. processes and support decision making</a:t>
                      </a:r>
                      <a:endParaRPr lang="en-US" sz="1200" b="0" dirty="0">
                        <a:solidFill>
                          <a:srgbClr val="C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solidFill>
                            <a:srgbClr val="C00000"/>
                          </a:solidFill>
                          <a:effectLst/>
                          <a:latin typeface="Calibri" panose="020F0502020204030204" pitchFamily="34" charset="0"/>
                          <a:ea typeface="SimSun" panose="02010600030101010101" pitchFamily="2" charset="-122"/>
                          <a:cs typeface="Times New Roman" panose="02020603050405020304" pitchFamily="18" charset="0"/>
                        </a:rPr>
                        <a:t>Use engineering principles and modern computer technology to research, design, implement new data analytics applications, develop experiments, processes, instruments, systems and infrastructures to support data handling during the whole data lifecycle </a:t>
                      </a:r>
                      <a:endParaRPr lang="en-US" sz="1200" b="0" dirty="0">
                        <a:solidFill>
                          <a:srgbClr val="C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spcAft>
                          <a:spcPts val="0"/>
                        </a:spcAft>
                      </a:pPr>
                      <a:r>
                        <a:rPr lang="en-US" sz="1200" kern="1200" dirty="0">
                          <a:solidFill>
                            <a:srgbClr val="C00000"/>
                          </a:solidFill>
                          <a:effectLst/>
                          <a:latin typeface="Calibri" panose="020F0502020204030204" pitchFamily="34" charset="0"/>
                          <a:ea typeface="+mn-ea"/>
                          <a:cs typeface="Calibri" panose="020F0502020204030204" pitchFamily="34" charset="0"/>
                        </a:rPr>
                        <a:t>Develop and implement data management strategy for data collection, storage, preservation, and availability for further processing</a:t>
                      </a:r>
                      <a:r>
                        <a:rPr lang="en-US" sz="1200" kern="1200" dirty="0">
                          <a:solidFill>
                            <a:schemeClr val="dk1"/>
                          </a:solidFill>
                          <a:effectLst/>
                          <a:latin typeface="Calibri" panose="020F0502020204030204" pitchFamily="34" charset="0"/>
                          <a:ea typeface="+mn-ea"/>
                          <a:cs typeface="Calibri" panose="020F0502020204030204" pitchFamily="34" charset="0"/>
                        </a:rPr>
                        <a:t>.</a:t>
                      </a:r>
                      <a:endParaRPr lang="en-US" sz="1200" b="0" dirty="0">
                        <a:solidFill>
                          <a:srgbClr val="C00000"/>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l">
                        <a:spcAft>
                          <a:spcPts val="0"/>
                        </a:spcAft>
                      </a:pPr>
                      <a:r>
                        <a:rPr lang="en-US" sz="1200" kern="1200" dirty="0">
                          <a:solidFill>
                            <a:srgbClr val="C00000"/>
                          </a:solidFill>
                          <a:effectLst/>
                          <a:latin typeface="Calibri" panose="020F0502020204030204" pitchFamily="34" charset="0"/>
                          <a:ea typeface="+mn-ea"/>
                          <a:cs typeface="Calibri" panose="020F0502020204030204" pitchFamily="34" charset="0"/>
                        </a:rPr>
                        <a:t>Create new understandings and capabilities by using the scientific method (hypothesis, test/artefact, evaluation) or similar engineering methods to discover new approaches to create new knowledge and achieve research or organisational goals</a:t>
                      </a:r>
                      <a:endParaRPr lang="en-US" sz="1200" b="0" dirty="0">
                        <a:solidFill>
                          <a:srgbClr val="C00000"/>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r>
                        <a:rPr lang="en-US" sz="1200" kern="1200" dirty="0">
                          <a:solidFill>
                            <a:srgbClr val="C00000"/>
                          </a:solidFill>
                          <a:effectLst/>
                          <a:latin typeface="Calibri" panose="020F0502020204030204" pitchFamily="34" charset="0"/>
                          <a:ea typeface="+mn-ea"/>
                          <a:cs typeface="Calibri" panose="020F0502020204030204" pitchFamily="34" charset="0"/>
                        </a:rPr>
                        <a:t>DSDK/DSBA </a:t>
                      </a:r>
                    </a:p>
                    <a:p>
                      <a:r>
                        <a:rPr lang="en-US" sz="1200" kern="1200" dirty="0">
                          <a:solidFill>
                            <a:srgbClr val="C00000"/>
                          </a:solidFill>
                          <a:effectLst/>
                          <a:latin typeface="Calibri" panose="020F0502020204030204" pitchFamily="34" charset="0"/>
                          <a:ea typeface="+mn-ea"/>
                          <a:cs typeface="Calibri" panose="020F0502020204030204" pitchFamily="34" charset="0"/>
                        </a:rPr>
                        <a:t>Use domain knowledge (scientific or business) to develop relevant data analytics applications; adopt general Data Science methods to domain specific data types and presentations, data and process models, organisational roles and relations</a:t>
                      </a:r>
                      <a:endParaRPr lang="en-US" sz="1200" b="0" dirty="0">
                        <a:solidFill>
                          <a:srgbClr val="C00000"/>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val="10001"/>
                  </a:ext>
                </a:extLst>
              </a:tr>
              <a:tr h="871441">
                <a:tc>
                  <a:txBody>
                    <a:bodyPr/>
                    <a:lstStyle/>
                    <a:p>
                      <a:r>
                        <a:rPr lang="en-US" sz="1050" dirty="0">
                          <a:latin typeface="Calibri" panose="020F0502020204030204" pitchFamily="34" charset="0"/>
                        </a:rPr>
                        <a:t>1</a:t>
                      </a:r>
                    </a:p>
                  </a:txBody>
                  <a:tcPr/>
                </a:tc>
                <a:tc>
                  <a:txBody>
                    <a:bodyPr/>
                    <a:lstStyle/>
                    <a:p>
                      <a:pPr algn="l">
                        <a:spcAft>
                          <a:spcPts val="0"/>
                        </a:spcAft>
                      </a:pPr>
                      <a:r>
                        <a:rPr lang="en-GB" sz="1050" b="1" dirty="0">
                          <a:solidFill>
                            <a:srgbClr val="000000"/>
                          </a:solidFill>
                          <a:effectLst/>
                          <a:latin typeface="Calibri" panose="020F0502020204030204" pitchFamily="34" charset="0"/>
                          <a:ea typeface="SimSun" panose="02010600030101010101" pitchFamily="2" charset="-122"/>
                          <a:cs typeface="Times New Roman" panose="02020603050405020304" pitchFamily="18" charset="0"/>
                        </a:rPr>
                        <a:t>DSDA01</a:t>
                      </a:r>
                      <a:endParaRPr lang="en-US" sz="105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pPr algn="l">
                        <a:spcAft>
                          <a:spcPts val="0"/>
                        </a:spcAft>
                      </a:pPr>
                      <a:r>
                        <a:rPr lang="en-GB" sz="1050" dirty="0">
                          <a:solidFill>
                            <a:srgbClr val="000000"/>
                          </a:solidFill>
                          <a:effectLst/>
                          <a:latin typeface="Calibri" panose="020F0502020204030204" pitchFamily="34" charset="0"/>
                          <a:ea typeface="SimSun" panose="02010600030101010101" pitchFamily="2" charset="-122"/>
                          <a:cs typeface="Times New Roman" panose="02020603050405020304" pitchFamily="18" charset="0"/>
                        </a:rPr>
                        <a:t>Effectively use variety of data analytics techniques </a:t>
                      </a:r>
                      <a:endParaRPr lang="en-US" sz="105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spcAft>
                          <a:spcPts val="0"/>
                        </a:spcAft>
                      </a:pPr>
                      <a:r>
                        <a:rPr lang="en-GB" sz="1050" b="1"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DSENG01</a:t>
                      </a:r>
                      <a:endParaRPr lang="en-US" sz="1050" b="1"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algn="l">
                        <a:spcAft>
                          <a:spcPts val="0"/>
                        </a:spcAft>
                      </a:pPr>
                      <a:r>
                        <a:rPr lang="en-US" sz="1000" kern="1200" dirty="0">
                          <a:solidFill>
                            <a:schemeClr val="dk1"/>
                          </a:solidFill>
                          <a:effectLst/>
                          <a:latin typeface="Calibri" panose="020F0502020204030204" pitchFamily="34" charset="0"/>
                          <a:ea typeface="+mn-ea"/>
                          <a:cs typeface="Calibri" panose="020F0502020204030204" pitchFamily="34" charset="0"/>
                        </a:rPr>
                        <a:t>Use engineering principles (general and software) to research, design, develop and implement new instruments and applications </a:t>
                      </a:r>
                      <a:endParaRPr lang="en-US" sz="1000" b="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l">
                        <a:spcAft>
                          <a:spcPts val="0"/>
                        </a:spcAft>
                      </a:pPr>
                      <a:r>
                        <a:rPr lang="en-GB" sz="1050" b="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DSDM01</a:t>
                      </a:r>
                      <a:endParaRPr lang="en-US" sz="1050" b="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p>
                      <a:pPr algn="l">
                        <a:spcAft>
                          <a:spcPts val="0"/>
                        </a:spcAft>
                      </a:pPr>
                      <a:r>
                        <a:rPr lang="en-GB" sz="1050" b="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Develop and implement data strategy, in particular, Data Management Plan (DMP)</a:t>
                      </a:r>
                      <a:endParaRPr lang="en-US" sz="1050" b="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spcAft>
                          <a:spcPts val="0"/>
                        </a:spcAft>
                      </a:pPr>
                      <a:r>
                        <a:rPr lang="en-GB" sz="1050" b="1"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DSRMP01</a:t>
                      </a:r>
                      <a:endParaRPr lang="en-US" sz="1050" b="1"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p>
                      <a:pPr algn="l">
                        <a:spcAft>
                          <a:spcPts val="0"/>
                        </a:spcAft>
                      </a:pPr>
                      <a:r>
                        <a:rPr lang="en-GB" sz="105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Create new understandings and capabilities by using scientific/ research methods</a:t>
                      </a:r>
                      <a:endParaRPr lang="en-US" sz="105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spcAft>
                          <a:spcPts val="0"/>
                        </a:spcAft>
                      </a:pPr>
                      <a:r>
                        <a:rPr lang="en-GB" sz="1050" b="1" dirty="0">
                          <a:solidFill>
                            <a:srgbClr val="000000"/>
                          </a:solidFill>
                          <a:effectLst/>
                          <a:latin typeface="Calibri" panose="020F0502020204030204" pitchFamily="34" charset="0"/>
                          <a:ea typeface="SimSun" panose="02010600030101010101" pitchFamily="2" charset="-122"/>
                          <a:cs typeface="Times New Roman" panose="02020603050405020304" pitchFamily="18" charset="0"/>
                        </a:rPr>
                        <a:t>DSBPM01</a:t>
                      </a:r>
                      <a:endParaRPr lang="en-US" sz="105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pPr algn="l">
                        <a:spcAft>
                          <a:spcPts val="0"/>
                        </a:spcAft>
                      </a:pPr>
                      <a:r>
                        <a:rPr lang="en-GB" sz="1050" dirty="0">
                          <a:solidFill>
                            <a:srgbClr val="000000"/>
                          </a:solidFill>
                          <a:effectLst/>
                          <a:latin typeface="Calibri" panose="020F0502020204030204" pitchFamily="34" charset="0"/>
                          <a:ea typeface="SimSun" panose="02010600030101010101" pitchFamily="2" charset="-122"/>
                          <a:cs typeface="Times New Roman" panose="02020603050405020304" pitchFamily="18" charset="0"/>
                        </a:rPr>
                        <a:t>Understand business and provide insight, translate unstructured business problems into an abstract mathematical framework</a:t>
                      </a:r>
                      <a:endParaRPr lang="en-US" sz="105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704664">
                <a:tc>
                  <a:txBody>
                    <a:bodyPr/>
                    <a:lstStyle/>
                    <a:p>
                      <a:r>
                        <a:rPr lang="en-US" sz="1050" dirty="0">
                          <a:latin typeface="Calibri" panose="020F0502020204030204" pitchFamily="34" charset="0"/>
                        </a:rPr>
                        <a:t>2</a:t>
                      </a:r>
                    </a:p>
                  </a:txBody>
                  <a:tcPr/>
                </a:tc>
                <a:tc>
                  <a:txBody>
                    <a:bodyPr/>
                    <a:lstStyle/>
                    <a:p>
                      <a:pPr algn="l">
                        <a:spcAft>
                          <a:spcPts val="0"/>
                        </a:spcAft>
                      </a:pPr>
                      <a:r>
                        <a:rPr lang="en-GB" sz="105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DSDA02</a:t>
                      </a:r>
                      <a:endParaRPr lang="en-US" sz="105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pPr algn="l">
                        <a:spcAft>
                          <a:spcPts val="0"/>
                        </a:spcAft>
                      </a:pPr>
                      <a:r>
                        <a:rPr lang="en-US" sz="105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Apply designated quantitative techniques</a:t>
                      </a:r>
                      <a:endParaRPr lang="en-US" sz="105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l">
                        <a:spcAft>
                          <a:spcPts val="0"/>
                        </a:spcAft>
                      </a:pPr>
                      <a:r>
                        <a:rPr lang="en-GB" sz="1050" b="1"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DSENG02</a:t>
                      </a:r>
                      <a:endParaRPr lang="en-US" sz="1050" b="1"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algn="l">
                        <a:spcAft>
                          <a:spcPts val="0"/>
                        </a:spcAft>
                      </a:pPr>
                      <a:r>
                        <a:rPr lang="en-GB" sz="1050" b="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Develop and apply computer methods to domain related  problems </a:t>
                      </a:r>
                      <a:endParaRPr lang="en-US" sz="1050" b="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spcAft>
                          <a:spcPts val="0"/>
                        </a:spcAft>
                      </a:pPr>
                      <a:r>
                        <a:rPr lang="en-GB" sz="1050" b="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DSDM02</a:t>
                      </a:r>
                      <a:endParaRPr lang="en-US" sz="1050" b="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p>
                      <a:pPr algn="l">
                        <a:spcAft>
                          <a:spcPts val="0"/>
                        </a:spcAft>
                      </a:pPr>
                      <a:r>
                        <a:rPr lang="en-GB" sz="1050" b="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Develop data models including metadata </a:t>
                      </a:r>
                      <a:endParaRPr lang="en-US" sz="1050" b="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spcAft>
                          <a:spcPts val="0"/>
                        </a:spcAft>
                      </a:pPr>
                      <a:r>
                        <a:rPr lang="en-GB" sz="1050" b="1"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DSRMP02</a:t>
                      </a:r>
                      <a:endParaRPr lang="en-US" sz="1050" b="1"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p>
                      <a:pPr algn="l">
                        <a:spcAft>
                          <a:spcPts val="0"/>
                        </a:spcAft>
                      </a:pPr>
                      <a:r>
                        <a:rPr lang="en-GB" sz="105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Direct systematic study toward a fuller knowledge or understanding of the  observable facts</a:t>
                      </a:r>
                      <a:endParaRPr lang="en-US" sz="105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spcAft>
                          <a:spcPts val="0"/>
                        </a:spcAft>
                      </a:pPr>
                      <a:r>
                        <a:rPr lang="en-GB" sz="105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DSBPM02</a:t>
                      </a:r>
                      <a:endParaRPr lang="en-US" sz="105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pPr algn="l">
                        <a:spcAft>
                          <a:spcPts val="0"/>
                        </a:spcAft>
                      </a:pPr>
                      <a:r>
                        <a:rPr lang="en-GB" sz="105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Participate strategically and tactically in financial decisions</a:t>
                      </a:r>
                      <a:endParaRPr lang="en-US" sz="105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412851">
                <a:tc>
                  <a:txBody>
                    <a:bodyPr/>
                    <a:lstStyle/>
                    <a:p>
                      <a:r>
                        <a:rPr lang="en-US" sz="1050" dirty="0">
                          <a:latin typeface="Calibri" panose="020F0502020204030204" pitchFamily="34" charset="0"/>
                        </a:rPr>
                        <a:t>3</a:t>
                      </a:r>
                    </a:p>
                  </a:txBody>
                  <a:tcPr/>
                </a:tc>
                <a:tc>
                  <a:txBody>
                    <a:bodyPr/>
                    <a:lstStyle/>
                    <a:p>
                      <a:pPr algn="l">
                        <a:spcAft>
                          <a:spcPts val="0"/>
                        </a:spcAft>
                      </a:pPr>
                      <a:r>
                        <a:rPr lang="en-GB" sz="105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DSDA03</a:t>
                      </a:r>
                      <a:endParaRPr lang="en-US" sz="105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pPr algn="l">
                        <a:spcAft>
                          <a:spcPts val="0"/>
                        </a:spcAft>
                      </a:pPr>
                      <a:r>
                        <a:rPr lang="en-GB" sz="105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Pull together data from diff sources …</a:t>
                      </a:r>
                      <a:endParaRPr lang="en-US" sz="105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spcAft>
                          <a:spcPts val="0"/>
                        </a:spcAft>
                      </a:pPr>
                      <a:r>
                        <a:rPr lang="en-GB" sz="1050" b="1"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DSENG03</a:t>
                      </a:r>
                      <a:endParaRPr lang="en-US" sz="1050" b="1"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algn="l">
                        <a:spcAft>
                          <a:spcPts val="0"/>
                        </a:spcAft>
                      </a:pPr>
                      <a:r>
                        <a:rPr lang="en-GB" sz="1050" b="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Develop and prototype data analytics applications</a:t>
                      </a:r>
                      <a:endParaRPr lang="en-US" sz="1050" b="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spcAft>
                          <a:spcPts val="0"/>
                        </a:spcAft>
                      </a:pPr>
                      <a:r>
                        <a:rPr lang="en-GB" sz="1050" b="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DSDM03</a:t>
                      </a:r>
                      <a:endParaRPr lang="en-US" sz="1050" b="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p>
                      <a:pPr algn="l">
                        <a:spcAft>
                          <a:spcPts val="0"/>
                        </a:spcAft>
                      </a:pPr>
                      <a:r>
                        <a:rPr lang="en-GB" sz="1050" b="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Collect integrate data</a:t>
                      </a:r>
                      <a:endParaRPr lang="en-US" sz="1050" b="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spcAft>
                          <a:spcPts val="0"/>
                        </a:spcAft>
                      </a:pPr>
                      <a:r>
                        <a:rPr lang="en-GB" sz="1050" b="1"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DSRMP03</a:t>
                      </a:r>
                      <a:endParaRPr lang="en-US" sz="1050" b="1"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p>
                      <a:pPr algn="l">
                        <a:spcAft>
                          <a:spcPts val="0"/>
                        </a:spcAft>
                      </a:pPr>
                      <a:r>
                        <a:rPr lang="en-GB" sz="105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Undertakes creative work </a:t>
                      </a:r>
                      <a:endParaRPr lang="en-US" sz="105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spcAft>
                          <a:spcPts val="0"/>
                        </a:spcAft>
                      </a:pPr>
                      <a:r>
                        <a:rPr lang="en-GB" sz="105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DSBPM03</a:t>
                      </a:r>
                      <a:endParaRPr lang="en-US" sz="105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pPr algn="l">
                        <a:spcAft>
                          <a:spcPts val="0"/>
                        </a:spcAft>
                      </a:pPr>
                      <a:r>
                        <a:rPr lang="en-GB" sz="105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Provides support services to other</a:t>
                      </a:r>
                      <a:endParaRPr lang="en-US" sz="105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227972">
                <a:tc>
                  <a:txBody>
                    <a:bodyPr/>
                    <a:lstStyle/>
                    <a:p>
                      <a:r>
                        <a:rPr lang="en-US" sz="1050" dirty="0">
                          <a:latin typeface="Calibri" panose="020F0502020204030204" pitchFamily="34" charset="0"/>
                        </a:rPr>
                        <a:t>4</a:t>
                      </a:r>
                    </a:p>
                  </a:txBody>
                  <a:tcPr/>
                </a:tc>
                <a:tc>
                  <a:txBody>
                    <a:bodyPr/>
                    <a:lstStyle/>
                    <a:p>
                      <a:pPr algn="l">
                        <a:spcAft>
                          <a:spcPts val="0"/>
                        </a:spcAft>
                      </a:pPr>
                      <a:r>
                        <a:rPr lang="en-GB" sz="105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DSDA04</a:t>
                      </a:r>
                      <a:endParaRPr lang="en-US" sz="105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pPr algn="l">
                        <a:spcAft>
                          <a:spcPts val="0"/>
                        </a:spcAft>
                      </a:pPr>
                      <a:r>
                        <a:rPr lang="en-GB" sz="105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Use diff perform techniques</a:t>
                      </a:r>
                      <a:endParaRPr lang="en-US" sz="105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spcAft>
                          <a:spcPts val="0"/>
                        </a:spcAft>
                      </a:pPr>
                      <a:r>
                        <a:rPr lang="en-GB" sz="1050" b="1"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DSENG04</a:t>
                      </a:r>
                      <a:endParaRPr lang="en-US" sz="1050" b="1"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algn="l">
                        <a:spcAft>
                          <a:spcPts val="0"/>
                        </a:spcAft>
                      </a:pPr>
                      <a:r>
                        <a:rPr lang="en-US" sz="1050" b="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Develop, deploy operate Big Data storage</a:t>
                      </a:r>
                    </a:p>
                  </a:txBody>
                  <a:tcPr marL="68580" marR="68580" marT="0" marB="0"/>
                </a:tc>
                <a:tc>
                  <a:txBody>
                    <a:bodyPr/>
                    <a:lstStyle/>
                    <a:p>
                      <a:pPr algn="l">
                        <a:spcAft>
                          <a:spcPts val="0"/>
                        </a:spcAft>
                      </a:pPr>
                      <a:r>
                        <a:rPr lang="en-GB" sz="1050" b="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DSDM04</a:t>
                      </a:r>
                      <a:endParaRPr lang="en-US" sz="1050" b="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p>
                      <a:pPr algn="l">
                        <a:spcAft>
                          <a:spcPts val="0"/>
                        </a:spcAft>
                      </a:pPr>
                      <a:r>
                        <a:rPr lang="en-GB" sz="1050" b="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Maintain repository</a:t>
                      </a:r>
                      <a:endParaRPr lang="en-US" sz="1050" b="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spcAft>
                          <a:spcPts val="0"/>
                        </a:spcAft>
                      </a:pPr>
                      <a:r>
                        <a:rPr lang="en-GB" sz="1050" b="1"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DSRMP04</a:t>
                      </a:r>
                      <a:endParaRPr lang="en-US" sz="1050" b="1"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p>
                      <a:pPr algn="l">
                        <a:spcAft>
                          <a:spcPts val="0"/>
                        </a:spcAft>
                      </a:pPr>
                      <a:r>
                        <a:rPr lang="en-GB" sz="105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Translate strategies into actions</a:t>
                      </a:r>
                      <a:endParaRPr lang="en-US" sz="105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spcAft>
                          <a:spcPts val="0"/>
                        </a:spcAft>
                      </a:pPr>
                      <a:r>
                        <a:rPr lang="en-GB" sz="105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DSBPM04</a:t>
                      </a:r>
                      <a:endParaRPr lang="en-US" sz="105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pPr algn="l">
                        <a:spcAft>
                          <a:spcPts val="0"/>
                        </a:spcAft>
                      </a:pPr>
                      <a:r>
                        <a:rPr lang="en-GB" sz="105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Analyse data for marketing</a:t>
                      </a:r>
                      <a:endParaRPr lang="en-US" sz="105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240030">
                <a:tc>
                  <a:txBody>
                    <a:bodyPr/>
                    <a:lstStyle/>
                    <a:p>
                      <a:r>
                        <a:rPr lang="en-US" sz="1050" dirty="0">
                          <a:latin typeface="Calibri" panose="020F0502020204030204" pitchFamily="34" charset="0"/>
                        </a:rPr>
                        <a:t>5</a:t>
                      </a:r>
                    </a:p>
                  </a:txBody>
                  <a:tcPr/>
                </a:tc>
                <a:tc>
                  <a:txBody>
                    <a:bodyPr/>
                    <a:lstStyle/>
                    <a:p>
                      <a:pPr algn="l">
                        <a:spcAft>
                          <a:spcPts val="0"/>
                        </a:spcAft>
                      </a:pPr>
                      <a:r>
                        <a:rPr lang="en-GB" sz="105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DSDA05</a:t>
                      </a:r>
                    </a:p>
                    <a:p>
                      <a:pPr algn="l">
                        <a:spcAft>
                          <a:spcPts val="0"/>
                        </a:spcAft>
                      </a:pPr>
                      <a:r>
                        <a:rPr lang="en-US" sz="1050" b="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Develop analytics </a:t>
                      </a:r>
                      <a:r>
                        <a:rPr lang="en-US" sz="1050" b="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applic</a:t>
                      </a:r>
                      <a:endParaRPr lang="en-US" sz="1050" b="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spcAft>
                          <a:spcPts val="0"/>
                        </a:spcAft>
                      </a:pPr>
                      <a:r>
                        <a:rPr lang="en-GB" sz="1050" b="1"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DSENG05</a:t>
                      </a:r>
                      <a:endParaRPr lang="en-US" sz="1050" b="1"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algn="l">
                        <a:spcAft>
                          <a:spcPts val="0"/>
                        </a:spcAft>
                      </a:pPr>
                      <a:r>
                        <a:rPr lang="en-GB" sz="1050" b="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Apply security mechanisms</a:t>
                      </a:r>
                      <a:endParaRPr lang="en-US" sz="1050" b="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spcAft>
                          <a:spcPts val="0"/>
                        </a:spcAft>
                      </a:pPr>
                      <a:r>
                        <a:rPr lang="en-GB" sz="1050" b="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DSDM05</a:t>
                      </a:r>
                      <a:endParaRPr lang="en-US" sz="1050" b="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p>
                      <a:pPr algn="l">
                        <a:spcAft>
                          <a:spcPts val="0"/>
                        </a:spcAft>
                      </a:pPr>
                      <a:r>
                        <a:rPr lang="en-GB" sz="1050" b="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Visualise </a:t>
                      </a:r>
                      <a:r>
                        <a:rPr lang="en-GB" sz="1050" b="0" dirty="0" err="1">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cmplx</a:t>
                      </a:r>
                      <a:r>
                        <a:rPr lang="en-GB" sz="1050" b="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 data</a:t>
                      </a:r>
                      <a:endParaRPr lang="en-US" sz="1050" b="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spcAft>
                          <a:spcPts val="0"/>
                        </a:spcAft>
                      </a:pPr>
                      <a:r>
                        <a:rPr lang="en-GB" sz="1050" b="1"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DSRMP05</a:t>
                      </a:r>
                      <a:endParaRPr lang="en-US" sz="1050" b="1"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p>
                      <a:pPr algn="l">
                        <a:spcAft>
                          <a:spcPts val="0"/>
                        </a:spcAft>
                      </a:pPr>
                      <a:r>
                        <a:rPr lang="en-GB" sz="105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Contribute to </a:t>
                      </a:r>
                      <a:r>
                        <a:rPr lang="en-GB" sz="1050" dirty="0" err="1">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organis</a:t>
                      </a:r>
                      <a:r>
                        <a:rPr lang="en-GB" sz="105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 goals </a:t>
                      </a:r>
                      <a:endParaRPr lang="en-US" sz="105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spcAft>
                          <a:spcPts val="0"/>
                        </a:spcAft>
                      </a:pPr>
                      <a:r>
                        <a:rPr lang="en-GB" sz="105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DSBPM05</a:t>
                      </a:r>
                      <a:endParaRPr lang="en-US" sz="105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pPr algn="l">
                        <a:spcAft>
                          <a:spcPts val="0"/>
                        </a:spcAft>
                      </a:pPr>
                      <a:r>
                        <a:rPr lang="en-GB" sz="105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Analyse optimise customer </a:t>
                      </a:r>
                      <a:r>
                        <a:rPr lang="en-GB" sz="105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relatio</a:t>
                      </a:r>
                      <a:endParaRPr lang="en-US" sz="105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240030">
                <a:tc>
                  <a:txBody>
                    <a:bodyPr/>
                    <a:lstStyle/>
                    <a:p>
                      <a:r>
                        <a:rPr lang="en-US" sz="1050" dirty="0">
                          <a:latin typeface="Calibri" panose="020F0502020204030204" pitchFamily="34" charset="0"/>
                        </a:rPr>
                        <a:t>6</a:t>
                      </a:r>
                    </a:p>
                  </a:txBody>
                  <a:tcPr/>
                </a:tc>
                <a:tc>
                  <a:txBody>
                    <a:bodyPr/>
                    <a:lstStyle/>
                    <a:p>
                      <a:pPr algn="l">
                        <a:spcAft>
                          <a:spcPts val="0"/>
                        </a:spcAft>
                      </a:pPr>
                      <a:r>
                        <a:rPr lang="en-US" sz="105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DSDA06</a:t>
                      </a:r>
                    </a:p>
                    <a:p>
                      <a:pPr algn="l">
                        <a:spcAft>
                          <a:spcPts val="0"/>
                        </a:spcAft>
                      </a:pPr>
                      <a:r>
                        <a:rPr lang="en-US" sz="105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Visualise results of analysis, dashboards</a:t>
                      </a:r>
                    </a:p>
                  </a:txBody>
                  <a:tcPr marL="68580" marR="68580" marT="0" marB="0"/>
                </a:tc>
                <a:tc>
                  <a:txBody>
                    <a:bodyPr/>
                    <a:lstStyle/>
                    <a:p>
                      <a:pPr algn="l">
                        <a:spcAft>
                          <a:spcPts val="0"/>
                        </a:spcAft>
                      </a:pPr>
                      <a:r>
                        <a:rPr lang="en-US" sz="1050" b="1"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DSENG06</a:t>
                      </a:r>
                    </a:p>
                    <a:p>
                      <a:pPr algn="l">
                        <a:spcAft>
                          <a:spcPts val="0"/>
                        </a:spcAft>
                      </a:pPr>
                      <a:r>
                        <a:rPr lang="en-US" sz="1050" b="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Design, build, operate SQL and NoSQL</a:t>
                      </a:r>
                    </a:p>
                  </a:txBody>
                  <a:tcPr marL="68580" marR="68580" marT="0" marB="0"/>
                </a:tc>
                <a:tc>
                  <a:txBody>
                    <a:bodyPr/>
                    <a:lstStyle/>
                    <a:p>
                      <a:pPr algn="l">
                        <a:spcAft>
                          <a:spcPts val="0"/>
                        </a:spcAft>
                      </a:pPr>
                      <a:r>
                        <a:rPr lang="en-US" sz="1050" b="1"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DSRM06</a:t>
                      </a:r>
                    </a:p>
                    <a:p>
                      <a:pPr algn="l">
                        <a:spcAft>
                          <a:spcPts val="0"/>
                        </a:spcAft>
                      </a:pPr>
                      <a:r>
                        <a:rPr lang="en-US" sz="1050" b="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Develop and manage </a:t>
                      </a:r>
                      <a:r>
                        <a:rPr lang="en-US" sz="1050" b="0" dirty="0" err="1">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prolicies</a:t>
                      </a:r>
                      <a:endParaRPr lang="en-US" sz="1050" b="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spcAft>
                          <a:spcPts val="0"/>
                        </a:spcAft>
                      </a:pPr>
                      <a:r>
                        <a:rPr lang="en-GB" sz="1050" b="1"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DSRMP06</a:t>
                      </a:r>
                    </a:p>
                    <a:p>
                      <a:pPr algn="l">
                        <a:spcAft>
                          <a:spcPts val="0"/>
                        </a:spcAft>
                      </a:pPr>
                      <a:r>
                        <a:rPr lang="en-GB" sz="1050" b="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Develop and guide data driven projects</a:t>
                      </a:r>
                      <a:endParaRPr lang="en-US" sz="1050" b="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5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DSBPM06</a:t>
                      </a:r>
                      <a:endParaRPr lang="en-US" sz="105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pPr algn="l">
                        <a:spcAft>
                          <a:spcPts val="0"/>
                        </a:spcAft>
                      </a:pPr>
                      <a:r>
                        <a:rPr lang="en-US" sz="105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Analyse data for marketing</a:t>
                      </a:r>
                    </a:p>
                  </a:txBody>
                  <a:tcPr marL="68580" marR="68580" marT="0" marB="0"/>
                </a:tc>
                <a:extLst>
                  <a:ext uri="{0D108BD9-81ED-4DB2-BD59-A6C34878D82A}">
                    <a16:rowId xmlns:a16="http://schemas.microsoft.com/office/drawing/2014/main" val="2512137638"/>
                  </a:ext>
                </a:extLst>
              </a:tr>
            </a:tbl>
          </a:graphicData>
        </a:graphic>
      </p:graphicFrame>
      <p:sp>
        <p:nvSpPr>
          <p:cNvPr id="6" name="Slide Number Placeholder 5"/>
          <p:cNvSpPr>
            <a:spLocks noGrp="1"/>
          </p:cNvSpPr>
          <p:nvPr>
            <p:ph type="sldNum" sz="quarter" idx="12"/>
          </p:nvPr>
        </p:nvSpPr>
        <p:spPr/>
        <p:txBody>
          <a:bodyPr/>
          <a:lstStyle/>
          <a:p>
            <a:fld id="{5444D61A-D5EF-4AD7-8CFF-82B00AE13C42}" type="slidenum">
              <a:rPr lang="en-GB" smtClean="0"/>
              <a:pPr/>
              <a:t>25</a:t>
            </a:fld>
            <a:endParaRPr lang="en-GB"/>
          </a:p>
        </p:txBody>
      </p:sp>
      <p:sp>
        <p:nvSpPr>
          <p:cNvPr id="4" name="Date Placeholder 3"/>
          <p:cNvSpPr>
            <a:spLocks noGrp="1"/>
          </p:cNvSpPr>
          <p:nvPr>
            <p:ph type="dt" sz="half" idx="10"/>
          </p:nvPr>
        </p:nvSpPr>
        <p:spPr/>
        <p:txBody>
          <a:bodyPr/>
          <a:lstStyle/>
          <a:p>
            <a:r>
              <a:rPr lang="en-US"/>
              <a:t>NUST 2018, Namibia</a:t>
            </a:r>
            <a:endParaRPr lang="en-GB"/>
          </a:p>
        </p:txBody>
      </p:sp>
      <p:sp>
        <p:nvSpPr>
          <p:cNvPr id="5" name="Footer Placeholder 4"/>
          <p:cNvSpPr>
            <a:spLocks noGrp="1"/>
          </p:cNvSpPr>
          <p:nvPr>
            <p:ph type="ftr" sz="quarter" idx="11"/>
          </p:nvPr>
        </p:nvSpPr>
        <p:spPr/>
        <p:txBody>
          <a:bodyPr/>
          <a:lstStyle/>
          <a:p>
            <a:r>
              <a:rPr lang="en-US"/>
              <a:t>Data Science Profession and Education</a:t>
            </a:r>
            <a:endParaRPr lang="en-GB"/>
          </a:p>
        </p:txBody>
      </p:sp>
    </p:spTree>
    <p:extLst>
      <p:ext uri="{BB962C8B-B14F-4D97-AF65-F5344CB8AC3E}">
        <p14:creationId xmlns:p14="http://schemas.microsoft.com/office/powerpoint/2010/main" val="448687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Identified Data Science </a:t>
            </a:r>
            <a:r>
              <a:rPr lang="en-US" i="1" dirty="0"/>
              <a:t>Skills/Experience</a:t>
            </a:r>
            <a:r>
              <a:rPr lang="en-US" dirty="0"/>
              <a:t> Groups </a:t>
            </a:r>
          </a:p>
        </p:txBody>
      </p:sp>
      <p:sp>
        <p:nvSpPr>
          <p:cNvPr id="3" name="Content Placeholder 2"/>
          <p:cNvSpPr>
            <a:spLocks noGrp="1"/>
          </p:cNvSpPr>
          <p:nvPr>
            <p:ph idx="1"/>
          </p:nvPr>
        </p:nvSpPr>
        <p:spPr/>
        <p:txBody>
          <a:bodyPr>
            <a:noAutofit/>
          </a:bodyPr>
          <a:lstStyle/>
          <a:p>
            <a:pPr marL="0" indent="0">
              <a:buNone/>
            </a:pPr>
            <a:r>
              <a:rPr lang="en-US" sz="1400" b="1" dirty="0">
                <a:solidFill>
                  <a:srgbClr val="C00000"/>
                </a:solidFill>
              </a:rPr>
              <a:t>Skills Type A – Based on knowledge acquired</a:t>
            </a:r>
          </a:p>
          <a:p>
            <a:r>
              <a:rPr lang="en-US" sz="1400" b="1" dirty="0">
                <a:solidFill>
                  <a:srgbClr val="C00000"/>
                </a:solidFill>
              </a:rPr>
              <a:t>Group 1: Skills/experience related to competences</a:t>
            </a:r>
          </a:p>
          <a:p>
            <a:pPr lvl="1"/>
            <a:r>
              <a:rPr lang="en-US" sz="1200" dirty="0">
                <a:solidFill>
                  <a:srgbClr val="C00000"/>
                </a:solidFill>
              </a:rPr>
              <a:t>Data Analytics and Machine Learning</a:t>
            </a:r>
          </a:p>
          <a:p>
            <a:pPr lvl="1"/>
            <a:r>
              <a:rPr lang="en-US" sz="1200" dirty="0">
                <a:solidFill>
                  <a:srgbClr val="C00000"/>
                </a:solidFill>
              </a:rPr>
              <a:t>Data Management/Curation (including both general data management and scientific data management) </a:t>
            </a:r>
          </a:p>
          <a:p>
            <a:pPr lvl="1"/>
            <a:r>
              <a:rPr lang="en-US" sz="1200" dirty="0">
                <a:solidFill>
                  <a:srgbClr val="C00000"/>
                </a:solidFill>
              </a:rPr>
              <a:t>Data Science Engineering (hardware and software) skills </a:t>
            </a:r>
          </a:p>
          <a:p>
            <a:pPr lvl="1"/>
            <a:r>
              <a:rPr lang="en-US" sz="1200" dirty="0">
                <a:solidFill>
                  <a:srgbClr val="C00000"/>
                </a:solidFill>
              </a:rPr>
              <a:t>Scientific/Research Methods or Business Process Management</a:t>
            </a:r>
          </a:p>
          <a:p>
            <a:pPr lvl="1"/>
            <a:r>
              <a:rPr lang="en-US" sz="1200" dirty="0">
                <a:solidFill>
                  <a:srgbClr val="C00000"/>
                </a:solidFill>
              </a:rPr>
              <a:t>Application/subject domain related (research or business)</a:t>
            </a:r>
          </a:p>
          <a:p>
            <a:r>
              <a:rPr lang="en-US" sz="1400" b="1" dirty="0">
                <a:solidFill>
                  <a:srgbClr val="0070C0"/>
                </a:solidFill>
              </a:rPr>
              <a:t>Group 2: Mathematics and statistics</a:t>
            </a:r>
          </a:p>
          <a:p>
            <a:pPr lvl="1"/>
            <a:r>
              <a:rPr lang="en-US" sz="1200" dirty="0">
                <a:solidFill>
                  <a:srgbClr val="0070C0"/>
                </a:solidFill>
              </a:rPr>
              <a:t>Mathematics and Statistics and others </a:t>
            </a:r>
          </a:p>
          <a:p>
            <a:pPr marL="0" indent="0">
              <a:buNone/>
            </a:pPr>
            <a:r>
              <a:rPr lang="en-US" sz="1600" b="1" dirty="0"/>
              <a:t>Skills Type B – Base on practical or workplace experience</a:t>
            </a:r>
          </a:p>
          <a:p>
            <a:r>
              <a:rPr lang="en-US" sz="1400" b="1" dirty="0"/>
              <a:t>Group 3: Big Data (Data Science) tools and platforms</a:t>
            </a:r>
          </a:p>
          <a:p>
            <a:pPr lvl="1"/>
            <a:r>
              <a:rPr lang="en-US" sz="1200" dirty="0"/>
              <a:t>Big Data Analytics platforms </a:t>
            </a:r>
          </a:p>
          <a:p>
            <a:pPr lvl="1"/>
            <a:r>
              <a:rPr lang="en-US" sz="1200" dirty="0"/>
              <a:t>Mathematics &amp; Statistics applications &amp; tools </a:t>
            </a:r>
          </a:p>
          <a:p>
            <a:pPr lvl="1"/>
            <a:r>
              <a:rPr lang="en-US" sz="1200" dirty="0"/>
              <a:t>Databases (SQL and NoSQL)</a:t>
            </a:r>
          </a:p>
          <a:p>
            <a:pPr lvl="1"/>
            <a:r>
              <a:rPr lang="en-US" sz="1200" dirty="0"/>
              <a:t>Data Management and Curation platform</a:t>
            </a:r>
          </a:p>
          <a:p>
            <a:pPr lvl="1"/>
            <a:r>
              <a:rPr lang="en-US" sz="1200" dirty="0"/>
              <a:t>Data and applications </a:t>
            </a:r>
            <a:r>
              <a:rPr lang="en-US" sz="1200" dirty="0" err="1"/>
              <a:t>visualisation</a:t>
            </a:r>
            <a:endParaRPr lang="en-US" sz="1200" dirty="0"/>
          </a:p>
          <a:p>
            <a:pPr lvl="1"/>
            <a:r>
              <a:rPr lang="en-US" sz="1200" b="1" i="1" dirty="0">
                <a:solidFill>
                  <a:srgbClr val="0070C0"/>
                </a:solidFill>
              </a:rPr>
              <a:t>Cloud based platforms and tools</a:t>
            </a:r>
          </a:p>
          <a:p>
            <a:r>
              <a:rPr lang="en-US" sz="1400" b="1" dirty="0">
                <a:solidFill>
                  <a:schemeClr val="accent3">
                    <a:lumMod val="50000"/>
                  </a:schemeClr>
                </a:solidFill>
              </a:rPr>
              <a:t>Group 4: Data analytics programming languages and IDE</a:t>
            </a:r>
          </a:p>
          <a:p>
            <a:pPr lvl="1"/>
            <a:r>
              <a:rPr lang="en-US" sz="1200" dirty="0">
                <a:solidFill>
                  <a:schemeClr val="accent3">
                    <a:lumMod val="50000"/>
                  </a:schemeClr>
                </a:solidFill>
              </a:rPr>
              <a:t>General and specialized development platforms for data analysis and statistics </a:t>
            </a:r>
          </a:p>
          <a:p>
            <a:r>
              <a:rPr lang="en-US" sz="1400" b="1" dirty="0">
                <a:solidFill>
                  <a:srgbClr val="C00000"/>
                </a:solidFill>
              </a:rPr>
              <a:t>Group 5: Soft skills and Workplace skills</a:t>
            </a:r>
          </a:p>
          <a:p>
            <a:pPr lvl="1"/>
            <a:r>
              <a:rPr lang="en-US" sz="1200" dirty="0">
                <a:solidFill>
                  <a:srgbClr val="C00000"/>
                </a:solidFill>
              </a:rPr>
              <a:t>Data Science professional skills: Thinking and Acting like Data Scientist</a:t>
            </a:r>
          </a:p>
          <a:p>
            <a:pPr lvl="1"/>
            <a:r>
              <a:rPr lang="en-US" sz="1200" dirty="0">
                <a:solidFill>
                  <a:srgbClr val="C00000"/>
                </a:solidFill>
              </a:rPr>
              <a:t>21st Century Skills: Personal, inter-personal communication, team work, professional network </a:t>
            </a:r>
          </a:p>
        </p:txBody>
      </p:sp>
      <p:sp>
        <p:nvSpPr>
          <p:cNvPr id="4" name="Date Placeholder 3"/>
          <p:cNvSpPr>
            <a:spLocks noGrp="1"/>
          </p:cNvSpPr>
          <p:nvPr>
            <p:ph type="dt" sz="half" idx="10"/>
          </p:nvPr>
        </p:nvSpPr>
        <p:spPr/>
        <p:txBody>
          <a:bodyPr/>
          <a:lstStyle/>
          <a:p>
            <a:r>
              <a:rPr lang="en-US"/>
              <a:t>NUST 2018, Namibia</a:t>
            </a:r>
            <a:endParaRPr lang="en-GB"/>
          </a:p>
        </p:txBody>
      </p:sp>
      <p:sp>
        <p:nvSpPr>
          <p:cNvPr id="5" name="Footer Placeholder 4"/>
          <p:cNvSpPr>
            <a:spLocks noGrp="1"/>
          </p:cNvSpPr>
          <p:nvPr>
            <p:ph type="ftr" sz="quarter" idx="11"/>
          </p:nvPr>
        </p:nvSpPr>
        <p:spPr/>
        <p:txBody>
          <a:bodyPr/>
          <a:lstStyle/>
          <a:p>
            <a:r>
              <a:rPr lang="en-US"/>
              <a:t>Data Science Profession and Education</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26</a:t>
            </a:fld>
            <a:endParaRPr lang="en-GB"/>
          </a:p>
        </p:txBody>
      </p:sp>
    </p:spTree>
    <p:extLst>
      <p:ext uri="{BB962C8B-B14F-4D97-AF65-F5344CB8AC3E}">
        <p14:creationId xmlns:p14="http://schemas.microsoft.com/office/powerpoint/2010/main" val="288909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CFB92-E78D-4D51-BD52-9F1A65CE151F}"/>
              </a:ext>
            </a:extLst>
          </p:cNvPr>
          <p:cNvSpPr>
            <a:spLocks noGrp="1"/>
          </p:cNvSpPr>
          <p:nvPr>
            <p:ph type="title"/>
          </p:nvPr>
        </p:nvSpPr>
        <p:spPr/>
        <p:txBody>
          <a:bodyPr>
            <a:normAutofit/>
          </a:bodyPr>
          <a:lstStyle/>
          <a:p>
            <a:r>
              <a:rPr lang="en-US" sz="3200" dirty="0">
                <a:solidFill>
                  <a:srgbClr val="C00000"/>
                </a:solidFill>
              </a:rPr>
              <a:t>Group 5: Soft skills and Workplace skills</a:t>
            </a:r>
            <a:endParaRPr lang="en-US" dirty="0"/>
          </a:p>
        </p:txBody>
      </p:sp>
      <p:sp>
        <p:nvSpPr>
          <p:cNvPr id="3" name="Content Placeholder 2">
            <a:extLst>
              <a:ext uri="{FF2B5EF4-FFF2-40B4-BE49-F238E27FC236}">
                <a16:creationId xmlns:a16="http://schemas.microsoft.com/office/drawing/2014/main" id="{5D6ABF61-F37A-4C93-AA7B-BEAE5A140FAD}"/>
              </a:ext>
            </a:extLst>
          </p:cNvPr>
          <p:cNvSpPr>
            <a:spLocks noGrp="1"/>
          </p:cNvSpPr>
          <p:nvPr>
            <p:ph idx="1"/>
          </p:nvPr>
        </p:nvSpPr>
        <p:spPr/>
        <p:txBody>
          <a:bodyPr>
            <a:normAutofit/>
          </a:bodyPr>
          <a:lstStyle/>
          <a:p>
            <a:r>
              <a:rPr lang="en-US" sz="2000" dirty="0"/>
              <a:t>Data Science professional skills: Thinking and Acting like Data Scientist</a:t>
            </a:r>
          </a:p>
          <a:p>
            <a:endParaRPr lang="en-US" sz="2000" dirty="0"/>
          </a:p>
          <a:p>
            <a:r>
              <a:rPr lang="en-US" sz="2000" dirty="0"/>
              <a:t>21st Century Skills: Personal, inter-personal communication, team work, professional network </a:t>
            </a:r>
          </a:p>
          <a:p>
            <a:endParaRPr lang="en-US" sz="2000" dirty="0"/>
          </a:p>
          <a:p>
            <a:r>
              <a:rPr lang="en-US" sz="2000" dirty="0"/>
              <a:t>Digital Transformation Industry 4.0 and Digital Skills</a:t>
            </a:r>
          </a:p>
          <a:p>
            <a:endParaRPr lang="en-US" sz="2000" dirty="0"/>
          </a:p>
          <a:p>
            <a:r>
              <a:rPr lang="en-US" sz="2000" dirty="0"/>
              <a:t>Data Scientist and Subject Domain Specialist</a:t>
            </a:r>
          </a:p>
        </p:txBody>
      </p:sp>
      <p:sp>
        <p:nvSpPr>
          <p:cNvPr id="4" name="Date Placeholder 3">
            <a:extLst>
              <a:ext uri="{FF2B5EF4-FFF2-40B4-BE49-F238E27FC236}">
                <a16:creationId xmlns:a16="http://schemas.microsoft.com/office/drawing/2014/main" id="{933424A4-5555-4562-9E8F-7E46BF954080}"/>
              </a:ext>
            </a:extLst>
          </p:cNvPr>
          <p:cNvSpPr>
            <a:spLocks noGrp="1"/>
          </p:cNvSpPr>
          <p:nvPr>
            <p:ph type="dt" sz="half" idx="10"/>
          </p:nvPr>
        </p:nvSpPr>
        <p:spPr/>
        <p:txBody>
          <a:bodyPr/>
          <a:lstStyle/>
          <a:p>
            <a:r>
              <a:rPr lang="en-US"/>
              <a:t>NUST 2018, Namibia</a:t>
            </a:r>
            <a:endParaRPr lang="en-GB"/>
          </a:p>
        </p:txBody>
      </p:sp>
      <p:sp>
        <p:nvSpPr>
          <p:cNvPr id="5" name="Footer Placeholder 4">
            <a:extLst>
              <a:ext uri="{FF2B5EF4-FFF2-40B4-BE49-F238E27FC236}">
                <a16:creationId xmlns:a16="http://schemas.microsoft.com/office/drawing/2014/main" id="{288F8540-457D-495E-B9C5-94893B10F0F5}"/>
              </a:ext>
            </a:extLst>
          </p:cNvPr>
          <p:cNvSpPr>
            <a:spLocks noGrp="1"/>
          </p:cNvSpPr>
          <p:nvPr>
            <p:ph type="ftr" sz="quarter" idx="11"/>
          </p:nvPr>
        </p:nvSpPr>
        <p:spPr/>
        <p:txBody>
          <a:bodyPr/>
          <a:lstStyle/>
          <a:p>
            <a:r>
              <a:rPr lang="en-US"/>
              <a:t>Data Science Profession and Education</a:t>
            </a:r>
            <a:endParaRPr lang="en-GB"/>
          </a:p>
        </p:txBody>
      </p:sp>
      <p:sp>
        <p:nvSpPr>
          <p:cNvPr id="6" name="Slide Number Placeholder 5">
            <a:extLst>
              <a:ext uri="{FF2B5EF4-FFF2-40B4-BE49-F238E27FC236}">
                <a16:creationId xmlns:a16="http://schemas.microsoft.com/office/drawing/2014/main" id="{2A2CCFE1-7C91-4232-A9E5-0314C4671FA3}"/>
              </a:ext>
            </a:extLst>
          </p:cNvPr>
          <p:cNvSpPr>
            <a:spLocks noGrp="1"/>
          </p:cNvSpPr>
          <p:nvPr>
            <p:ph type="sldNum" sz="quarter" idx="12"/>
          </p:nvPr>
        </p:nvSpPr>
        <p:spPr/>
        <p:txBody>
          <a:bodyPr/>
          <a:lstStyle/>
          <a:p>
            <a:fld id="{5444D61A-D5EF-4AD7-8CFF-82B00AE13C42}" type="slidenum">
              <a:rPr lang="en-GB" smtClean="0"/>
              <a:pPr/>
              <a:t>27</a:t>
            </a:fld>
            <a:endParaRPr lang="en-GB"/>
          </a:p>
        </p:txBody>
      </p:sp>
    </p:spTree>
    <p:extLst>
      <p:ext uri="{BB962C8B-B14F-4D97-AF65-F5344CB8AC3E}">
        <p14:creationId xmlns:p14="http://schemas.microsoft.com/office/powerpoint/2010/main" val="2490635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FCEFE-F4C5-4A78-9CB0-E0403CA6BA0B}"/>
              </a:ext>
            </a:extLst>
          </p:cNvPr>
          <p:cNvSpPr>
            <a:spLocks noGrp="1"/>
          </p:cNvSpPr>
          <p:nvPr>
            <p:ph type="title"/>
          </p:nvPr>
        </p:nvSpPr>
        <p:spPr/>
        <p:txBody>
          <a:bodyPr>
            <a:normAutofit/>
          </a:bodyPr>
          <a:lstStyle/>
          <a:p>
            <a:r>
              <a:rPr lang="en-US" sz="2800" dirty="0">
                <a:solidFill>
                  <a:srgbClr val="002060"/>
                </a:solidFill>
              </a:rPr>
              <a:t>Thinking and Acting like Data Scientist</a:t>
            </a:r>
            <a:endParaRPr lang="en-US" dirty="0"/>
          </a:p>
        </p:txBody>
      </p:sp>
      <p:sp>
        <p:nvSpPr>
          <p:cNvPr id="3" name="Content Placeholder 2">
            <a:extLst>
              <a:ext uri="{FF2B5EF4-FFF2-40B4-BE49-F238E27FC236}">
                <a16:creationId xmlns:a16="http://schemas.microsoft.com/office/drawing/2014/main" id="{8B63C167-6161-4C32-8E5D-483049DD5B80}"/>
              </a:ext>
            </a:extLst>
          </p:cNvPr>
          <p:cNvSpPr>
            <a:spLocks noGrp="1"/>
          </p:cNvSpPr>
          <p:nvPr>
            <p:ph idx="1"/>
          </p:nvPr>
        </p:nvSpPr>
        <p:spPr/>
        <p:txBody>
          <a:bodyPr>
            <a:normAutofit fontScale="92500" lnSpcReduction="10000"/>
          </a:bodyPr>
          <a:lstStyle/>
          <a:p>
            <a:pPr marL="527517" indent="-527517">
              <a:lnSpc>
                <a:spcPct val="83000"/>
              </a:lnSpc>
              <a:buFont typeface="+mj-lt"/>
              <a:buAutoNum type="arabicPeriod"/>
            </a:pPr>
            <a:r>
              <a:rPr lang="en-US" sz="1600" b="1" dirty="0">
                <a:solidFill>
                  <a:srgbClr val="C00000"/>
                </a:solidFill>
              </a:rPr>
              <a:t>Recognise value of data</a:t>
            </a:r>
            <a:r>
              <a:rPr lang="en-US" sz="1600" dirty="0">
                <a:solidFill>
                  <a:srgbClr val="C00000"/>
                </a:solidFill>
              </a:rPr>
              <a:t>, work with raw data, exercise good data intuition, use SN and open data</a:t>
            </a:r>
          </a:p>
          <a:p>
            <a:pPr marL="527517" indent="-527517">
              <a:lnSpc>
                <a:spcPct val="83000"/>
              </a:lnSpc>
              <a:buFont typeface="+mj-lt"/>
              <a:buAutoNum type="arabicPeriod"/>
            </a:pPr>
            <a:r>
              <a:rPr lang="en-US" sz="1600" dirty="0">
                <a:solidFill>
                  <a:srgbClr val="C00000"/>
                </a:solidFill>
              </a:rPr>
              <a:t>Accept (be ready for) </a:t>
            </a:r>
            <a:r>
              <a:rPr lang="en-US" sz="1600" b="1" dirty="0">
                <a:solidFill>
                  <a:srgbClr val="C00000"/>
                </a:solidFill>
              </a:rPr>
              <a:t>iterative development</a:t>
            </a:r>
            <a:r>
              <a:rPr lang="en-US" sz="1600" dirty="0">
                <a:solidFill>
                  <a:srgbClr val="C00000"/>
                </a:solidFill>
              </a:rPr>
              <a:t>, know when to stop, comfortable with failure, accept the symmetry of outcome (both positive and negative results are valuable) </a:t>
            </a:r>
          </a:p>
          <a:p>
            <a:pPr marL="527517" indent="-527517">
              <a:lnSpc>
                <a:spcPct val="83000"/>
              </a:lnSpc>
              <a:buFont typeface="+mj-lt"/>
              <a:buAutoNum type="arabicPeriod"/>
            </a:pPr>
            <a:r>
              <a:rPr lang="en-US" sz="1600" dirty="0">
                <a:solidFill>
                  <a:srgbClr val="C00000"/>
                </a:solidFill>
              </a:rPr>
              <a:t>Good </a:t>
            </a:r>
            <a:r>
              <a:rPr lang="en-US" sz="1600" b="1" dirty="0">
                <a:solidFill>
                  <a:srgbClr val="C00000"/>
                </a:solidFill>
              </a:rPr>
              <a:t>sense of metrics</a:t>
            </a:r>
            <a:r>
              <a:rPr lang="en-US" sz="1600" dirty="0">
                <a:solidFill>
                  <a:srgbClr val="C00000"/>
                </a:solidFill>
              </a:rPr>
              <a:t>, understand importance of the results validation, never stop looking at individual examples</a:t>
            </a:r>
          </a:p>
          <a:p>
            <a:pPr marL="527517" indent="-527517">
              <a:lnSpc>
                <a:spcPct val="83000"/>
              </a:lnSpc>
              <a:buFont typeface="+mj-lt"/>
              <a:buAutoNum type="arabicPeriod"/>
            </a:pPr>
            <a:r>
              <a:rPr lang="en-US" sz="1600" b="1" dirty="0">
                <a:solidFill>
                  <a:srgbClr val="C00000"/>
                </a:solidFill>
              </a:rPr>
              <a:t>Ask the right questions</a:t>
            </a:r>
          </a:p>
          <a:p>
            <a:pPr marL="527517" indent="-527517">
              <a:lnSpc>
                <a:spcPct val="83000"/>
              </a:lnSpc>
              <a:buFont typeface="+mj-lt"/>
              <a:buAutoNum type="arabicPeriod"/>
            </a:pPr>
            <a:r>
              <a:rPr lang="en-US" sz="1600" b="1" dirty="0">
                <a:solidFill>
                  <a:srgbClr val="C00000"/>
                </a:solidFill>
              </a:rPr>
              <a:t>Respect domain/subject matter knowledge </a:t>
            </a:r>
            <a:r>
              <a:rPr lang="en-US" sz="1600" dirty="0">
                <a:solidFill>
                  <a:srgbClr val="C00000"/>
                </a:solidFill>
              </a:rPr>
              <a:t>in the area of data science</a:t>
            </a:r>
          </a:p>
          <a:p>
            <a:pPr marL="527517" indent="-527517">
              <a:lnSpc>
                <a:spcPct val="83000"/>
              </a:lnSpc>
              <a:buFont typeface="+mj-lt"/>
              <a:buAutoNum type="arabicPeriod"/>
            </a:pPr>
            <a:r>
              <a:rPr lang="en-US" sz="1600" b="1" dirty="0">
                <a:solidFill>
                  <a:srgbClr val="C00000"/>
                </a:solidFill>
              </a:rPr>
              <a:t>Data driven problem solver</a:t>
            </a:r>
            <a:r>
              <a:rPr lang="en-US" sz="1600" dirty="0">
                <a:solidFill>
                  <a:srgbClr val="C00000"/>
                </a:solidFill>
              </a:rPr>
              <a:t> and </a:t>
            </a:r>
            <a:r>
              <a:rPr lang="en-US" sz="1600" b="1" dirty="0">
                <a:solidFill>
                  <a:srgbClr val="C00000"/>
                </a:solidFill>
              </a:rPr>
              <a:t>impact-driven mindset</a:t>
            </a:r>
          </a:p>
          <a:p>
            <a:pPr marL="527517" indent="-527517">
              <a:lnSpc>
                <a:spcPct val="83000"/>
              </a:lnSpc>
              <a:buFont typeface="+mj-lt"/>
              <a:buAutoNum type="arabicPeriod"/>
            </a:pPr>
            <a:r>
              <a:rPr lang="en-US" sz="1600" b="1" dirty="0">
                <a:solidFill>
                  <a:srgbClr val="C00000"/>
                </a:solidFill>
              </a:rPr>
              <a:t>Be aware about power and limitations</a:t>
            </a:r>
            <a:r>
              <a:rPr lang="en-US" sz="1600" dirty="0">
                <a:solidFill>
                  <a:srgbClr val="C00000"/>
                </a:solidFill>
              </a:rPr>
              <a:t> of the main machine learning and data analytics algorithms and tools</a:t>
            </a:r>
          </a:p>
          <a:p>
            <a:pPr marL="527517" indent="-527517">
              <a:lnSpc>
                <a:spcPct val="83000"/>
              </a:lnSpc>
              <a:buFont typeface="+mj-lt"/>
              <a:buAutoNum type="arabicPeriod"/>
            </a:pPr>
            <a:r>
              <a:rPr lang="en-US" sz="1600" dirty="0">
                <a:solidFill>
                  <a:srgbClr val="C00000"/>
                </a:solidFill>
              </a:rPr>
              <a:t>Understand that most of </a:t>
            </a:r>
            <a:r>
              <a:rPr lang="en-US" sz="1600" b="1" dirty="0">
                <a:solidFill>
                  <a:srgbClr val="C00000"/>
                </a:solidFill>
              </a:rPr>
              <a:t>data analytics algorithms are statistics and probability based</a:t>
            </a:r>
            <a:r>
              <a:rPr lang="en-US" sz="1600" dirty="0">
                <a:solidFill>
                  <a:srgbClr val="C00000"/>
                </a:solidFill>
              </a:rPr>
              <a:t>, so any answer or solution has some degree of probability and represent an optimal solution for a number of variables and factors</a:t>
            </a:r>
          </a:p>
          <a:p>
            <a:pPr marL="527517" indent="-527517">
              <a:lnSpc>
                <a:spcPct val="83000"/>
              </a:lnSpc>
              <a:buFont typeface="+mj-lt"/>
              <a:buAutoNum type="arabicPeriod"/>
            </a:pPr>
            <a:r>
              <a:rPr lang="en-US" sz="1600" dirty="0">
                <a:solidFill>
                  <a:srgbClr val="002060"/>
                </a:solidFill>
              </a:rPr>
              <a:t>Recognise what things are </a:t>
            </a:r>
            <a:r>
              <a:rPr lang="en-US" sz="1600" b="1" dirty="0">
                <a:solidFill>
                  <a:srgbClr val="002060"/>
                </a:solidFill>
              </a:rPr>
              <a:t>important</a:t>
            </a:r>
            <a:r>
              <a:rPr lang="en-US" sz="1600" dirty="0">
                <a:solidFill>
                  <a:srgbClr val="002060"/>
                </a:solidFill>
              </a:rPr>
              <a:t> and what things are </a:t>
            </a:r>
            <a:r>
              <a:rPr lang="en-US" sz="1600" b="1" dirty="0">
                <a:solidFill>
                  <a:srgbClr val="002060"/>
                </a:solidFill>
              </a:rPr>
              <a:t>not important </a:t>
            </a:r>
            <a:r>
              <a:rPr lang="en-US" sz="1600" dirty="0">
                <a:solidFill>
                  <a:srgbClr val="002060"/>
                </a:solidFill>
              </a:rPr>
              <a:t>(in data modeling)</a:t>
            </a:r>
          </a:p>
          <a:p>
            <a:pPr marL="527517" indent="-527517">
              <a:lnSpc>
                <a:spcPct val="83000"/>
              </a:lnSpc>
              <a:buFont typeface="+mj-lt"/>
              <a:buAutoNum type="arabicPeriod"/>
            </a:pPr>
            <a:r>
              <a:rPr lang="en-US" sz="1600" dirty="0">
                <a:solidFill>
                  <a:srgbClr val="002060"/>
                </a:solidFill>
              </a:rPr>
              <a:t>Working in </a:t>
            </a:r>
            <a:r>
              <a:rPr lang="en-US" sz="1600" b="1" dirty="0">
                <a:solidFill>
                  <a:srgbClr val="002060"/>
                </a:solidFill>
              </a:rPr>
              <a:t>agile environment </a:t>
            </a:r>
            <a:r>
              <a:rPr lang="en-US" sz="1600" dirty="0">
                <a:solidFill>
                  <a:srgbClr val="002060"/>
                </a:solidFill>
              </a:rPr>
              <a:t>and coordinate with other roles and team members</a:t>
            </a:r>
          </a:p>
          <a:p>
            <a:pPr marL="527517" indent="-527517">
              <a:lnSpc>
                <a:spcPct val="83000"/>
              </a:lnSpc>
              <a:buFont typeface="+mj-lt"/>
              <a:buAutoNum type="arabicPeriod"/>
            </a:pPr>
            <a:r>
              <a:rPr lang="en-US" sz="1600" dirty="0">
                <a:solidFill>
                  <a:srgbClr val="002060"/>
                </a:solidFill>
              </a:rPr>
              <a:t>Work in </a:t>
            </a:r>
            <a:r>
              <a:rPr lang="en-US" sz="1600" b="1" dirty="0">
                <a:solidFill>
                  <a:srgbClr val="002060"/>
                </a:solidFill>
              </a:rPr>
              <a:t>multi-disciplinary team</a:t>
            </a:r>
            <a:r>
              <a:rPr lang="en-US" sz="1600" dirty="0">
                <a:solidFill>
                  <a:srgbClr val="002060"/>
                </a:solidFill>
              </a:rPr>
              <a:t>, ability to communicate with the domain and subject matter experts</a:t>
            </a:r>
          </a:p>
          <a:p>
            <a:pPr marL="527517" indent="-527517">
              <a:lnSpc>
                <a:spcPct val="83000"/>
              </a:lnSpc>
              <a:buFont typeface="+mj-lt"/>
              <a:buAutoNum type="arabicPeriod"/>
            </a:pPr>
            <a:r>
              <a:rPr lang="en-US" sz="1600" dirty="0">
                <a:solidFill>
                  <a:srgbClr val="002060"/>
                </a:solidFill>
              </a:rPr>
              <a:t>Embrace </a:t>
            </a:r>
            <a:r>
              <a:rPr lang="en-US" sz="1600" b="1" dirty="0">
                <a:solidFill>
                  <a:srgbClr val="002060"/>
                </a:solidFill>
              </a:rPr>
              <a:t>online learning/training</a:t>
            </a:r>
            <a:r>
              <a:rPr lang="en-US" sz="1600" dirty="0">
                <a:solidFill>
                  <a:srgbClr val="002060"/>
                </a:solidFill>
              </a:rPr>
              <a:t>, continuously improve your knowledge, be involved </a:t>
            </a:r>
            <a:r>
              <a:rPr lang="en-US" sz="1600" b="1" dirty="0">
                <a:solidFill>
                  <a:srgbClr val="00B050"/>
                </a:solidFill>
              </a:rPr>
              <a:t>professional networks</a:t>
            </a:r>
            <a:r>
              <a:rPr lang="en-US" sz="1600" dirty="0">
                <a:solidFill>
                  <a:srgbClr val="00B050"/>
                </a:solidFill>
              </a:rPr>
              <a:t> </a:t>
            </a:r>
            <a:r>
              <a:rPr lang="en-US" sz="1600" dirty="0">
                <a:solidFill>
                  <a:srgbClr val="002060"/>
                </a:solidFill>
              </a:rPr>
              <a:t>and communities</a:t>
            </a:r>
          </a:p>
          <a:p>
            <a:pPr marL="527517" indent="-527517">
              <a:lnSpc>
                <a:spcPct val="83000"/>
              </a:lnSpc>
              <a:buFont typeface="+mj-lt"/>
              <a:buAutoNum type="arabicPeriod"/>
            </a:pPr>
            <a:r>
              <a:rPr lang="en-US" sz="1600" b="1" dirty="0">
                <a:solidFill>
                  <a:srgbClr val="002060"/>
                </a:solidFill>
              </a:rPr>
              <a:t>Story Telling</a:t>
            </a:r>
            <a:r>
              <a:rPr lang="en-US" sz="1600" dirty="0">
                <a:solidFill>
                  <a:srgbClr val="002060"/>
                </a:solidFill>
              </a:rPr>
              <a:t>: Deliver actionable result of your analysis</a:t>
            </a:r>
          </a:p>
          <a:p>
            <a:pPr marL="527517" indent="-527517">
              <a:lnSpc>
                <a:spcPct val="83000"/>
              </a:lnSpc>
              <a:buFont typeface="+mj-lt"/>
              <a:buAutoNum type="arabicPeriod"/>
            </a:pPr>
            <a:r>
              <a:rPr lang="en-US" sz="1600" b="1" dirty="0">
                <a:solidFill>
                  <a:srgbClr val="002060"/>
                </a:solidFill>
              </a:rPr>
              <a:t>Attitude</a:t>
            </a:r>
            <a:r>
              <a:rPr lang="en-US" sz="1600" dirty="0">
                <a:solidFill>
                  <a:srgbClr val="002060"/>
                </a:solidFill>
              </a:rPr>
              <a:t>: Creativity, curiosity (willingness to challenge status quo), commitment in finding new knowledge and progress to completion</a:t>
            </a:r>
          </a:p>
          <a:p>
            <a:pPr marL="527517" indent="-527517">
              <a:lnSpc>
                <a:spcPct val="83000"/>
              </a:lnSpc>
              <a:buFont typeface="+mj-lt"/>
              <a:buAutoNum type="arabicPeriod"/>
            </a:pPr>
            <a:r>
              <a:rPr lang="en-US" sz="1600" b="1" dirty="0">
                <a:solidFill>
                  <a:srgbClr val="002060"/>
                </a:solidFill>
              </a:rPr>
              <a:t>Ethics and responsible use </a:t>
            </a:r>
            <a:r>
              <a:rPr lang="en-US" sz="1600" dirty="0">
                <a:solidFill>
                  <a:srgbClr val="002060"/>
                </a:solidFill>
              </a:rPr>
              <a:t>of data and insight delivered, awareness of dependability (data scientist is a feedback loop in data driven companies)</a:t>
            </a:r>
            <a:endParaRPr lang="en-US" sz="2000" dirty="0">
              <a:solidFill>
                <a:srgbClr val="002060"/>
              </a:solidFill>
            </a:endParaRPr>
          </a:p>
          <a:p>
            <a:endParaRPr lang="en-US" sz="1600" dirty="0"/>
          </a:p>
        </p:txBody>
      </p:sp>
      <p:sp>
        <p:nvSpPr>
          <p:cNvPr id="4" name="Date Placeholder 3">
            <a:extLst>
              <a:ext uri="{FF2B5EF4-FFF2-40B4-BE49-F238E27FC236}">
                <a16:creationId xmlns:a16="http://schemas.microsoft.com/office/drawing/2014/main" id="{5FEF971B-6224-4303-AFC1-77E0E535AA95}"/>
              </a:ext>
            </a:extLst>
          </p:cNvPr>
          <p:cNvSpPr>
            <a:spLocks noGrp="1"/>
          </p:cNvSpPr>
          <p:nvPr>
            <p:ph type="dt" sz="half" idx="10"/>
          </p:nvPr>
        </p:nvSpPr>
        <p:spPr/>
        <p:txBody>
          <a:bodyPr/>
          <a:lstStyle/>
          <a:p>
            <a:r>
              <a:rPr lang="en-US"/>
              <a:t>NUST 2018, Namibia</a:t>
            </a:r>
            <a:endParaRPr lang="en-GB"/>
          </a:p>
        </p:txBody>
      </p:sp>
      <p:sp>
        <p:nvSpPr>
          <p:cNvPr id="5" name="Footer Placeholder 4">
            <a:extLst>
              <a:ext uri="{FF2B5EF4-FFF2-40B4-BE49-F238E27FC236}">
                <a16:creationId xmlns:a16="http://schemas.microsoft.com/office/drawing/2014/main" id="{E0318785-D080-420F-8917-AC7C28CE34A9}"/>
              </a:ext>
            </a:extLst>
          </p:cNvPr>
          <p:cNvSpPr>
            <a:spLocks noGrp="1"/>
          </p:cNvSpPr>
          <p:nvPr>
            <p:ph type="ftr" sz="quarter" idx="11"/>
          </p:nvPr>
        </p:nvSpPr>
        <p:spPr/>
        <p:txBody>
          <a:bodyPr/>
          <a:lstStyle/>
          <a:p>
            <a:r>
              <a:rPr lang="en-US"/>
              <a:t>Data Science Profession and Education</a:t>
            </a:r>
            <a:endParaRPr lang="en-GB"/>
          </a:p>
        </p:txBody>
      </p:sp>
      <p:sp>
        <p:nvSpPr>
          <p:cNvPr id="6" name="Slide Number Placeholder 5">
            <a:extLst>
              <a:ext uri="{FF2B5EF4-FFF2-40B4-BE49-F238E27FC236}">
                <a16:creationId xmlns:a16="http://schemas.microsoft.com/office/drawing/2014/main" id="{321F9BDB-C175-4384-B356-E03FE4F44593}"/>
              </a:ext>
            </a:extLst>
          </p:cNvPr>
          <p:cNvSpPr>
            <a:spLocks noGrp="1"/>
          </p:cNvSpPr>
          <p:nvPr>
            <p:ph type="sldNum" sz="quarter" idx="12"/>
          </p:nvPr>
        </p:nvSpPr>
        <p:spPr/>
        <p:txBody>
          <a:bodyPr/>
          <a:lstStyle/>
          <a:p>
            <a:fld id="{5444D61A-D5EF-4AD7-8CFF-82B00AE13C42}" type="slidenum">
              <a:rPr lang="en-GB" smtClean="0"/>
              <a:pPr/>
              <a:t>28</a:t>
            </a:fld>
            <a:endParaRPr lang="en-GB"/>
          </a:p>
        </p:txBody>
      </p:sp>
    </p:spTree>
    <p:extLst>
      <p:ext uri="{BB962C8B-B14F-4D97-AF65-F5344CB8AC3E}">
        <p14:creationId xmlns:p14="http://schemas.microsoft.com/office/powerpoint/2010/main" val="193900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21st Century Skills (DARE &amp; BHEF &amp; EDISON)</a:t>
            </a:r>
          </a:p>
        </p:txBody>
      </p:sp>
      <p:sp>
        <p:nvSpPr>
          <p:cNvPr id="3" name="Content Placeholder 2"/>
          <p:cNvSpPr>
            <a:spLocks noGrp="1"/>
          </p:cNvSpPr>
          <p:nvPr>
            <p:ph idx="1"/>
          </p:nvPr>
        </p:nvSpPr>
        <p:spPr/>
        <p:txBody>
          <a:bodyPr>
            <a:normAutofit fontScale="77500" lnSpcReduction="20000"/>
          </a:bodyPr>
          <a:lstStyle/>
          <a:p>
            <a:pPr marL="457200" indent="-457200">
              <a:buFont typeface="+mj-lt"/>
              <a:buAutoNum type="arabicPeriod"/>
            </a:pPr>
            <a:r>
              <a:rPr lang="en-US" sz="2000" b="1" dirty="0"/>
              <a:t>Critical Thinking: </a:t>
            </a:r>
            <a:r>
              <a:rPr lang="en-US" sz="2000" dirty="0"/>
              <a:t>Demonstrating the ability to apply critical thinking skills to solve problems and make effective decisions		</a:t>
            </a:r>
          </a:p>
          <a:p>
            <a:pPr marL="457200" indent="-457200">
              <a:buFont typeface="+mj-lt"/>
              <a:buAutoNum type="arabicPeriod"/>
            </a:pPr>
            <a:r>
              <a:rPr lang="en-US" sz="2000" b="1" dirty="0"/>
              <a:t>Communication: </a:t>
            </a:r>
            <a:r>
              <a:rPr lang="en-US" sz="2000" dirty="0"/>
              <a:t>Understanding and communicating ideas		</a:t>
            </a:r>
          </a:p>
          <a:p>
            <a:pPr marL="457200" indent="-457200">
              <a:buFont typeface="+mj-lt"/>
              <a:buAutoNum type="arabicPeriod"/>
            </a:pPr>
            <a:r>
              <a:rPr lang="en-US" sz="2000" b="1" dirty="0"/>
              <a:t>Collaboration:</a:t>
            </a:r>
            <a:r>
              <a:rPr lang="en-US" sz="2000" dirty="0"/>
              <a:t> Working with other, appreciation of multicultural difference		</a:t>
            </a:r>
          </a:p>
          <a:p>
            <a:pPr marL="457200" indent="-457200">
              <a:buFont typeface="+mj-lt"/>
              <a:buAutoNum type="arabicPeriod"/>
            </a:pPr>
            <a:r>
              <a:rPr lang="en-US" sz="2000" b="1" dirty="0"/>
              <a:t>Creativity and Attitude:</a:t>
            </a:r>
            <a:r>
              <a:rPr lang="en-US" sz="2000" dirty="0"/>
              <a:t> Deliver high quality work and focus on final result, initiative, intellectual risk 		</a:t>
            </a:r>
          </a:p>
          <a:p>
            <a:pPr marL="457200" indent="-457200">
              <a:buFont typeface="+mj-lt"/>
              <a:buAutoNum type="arabicPeriod"/>
            </a:pPr>
            <a:r>
              <a:rPr lang="en-US" sz="2000" b="1" dirty="0"/>
              <a:t>Planning &amp; Organizing: </a:t>
            </a:r>
            <a:r>
              <a:rPr lang="en-US" sz="2000" dirty="0"/>
              <a:t>Planning and prioritizing work to manage time effectively and accomplish assigned tasks	</a:t>
            </a:r>
          </a:p>
          <a:p>
            <a:pPr marL="457200" indent="-457200">
              <a:buFont typeface="+mj-lt"/>
              <a:buAutoNum type="arabicPeriod"/>
            </a:pPr>
            <a:r>
              <a:rPr lang="en-US" sz="2000" b="1" dirty="0"/>
              <a:t>Business Fundamentals:</a:t>
            </a:r>
            <a:r>
              <a:rPr lang="en-US" sz="2000" dirty="0"/>
              <a:t> Having fundamental knowledge of the organization and the industry		</a:t>
            </a:r>
          </a:p>
          <a:p>
            <a:pPr marL="457200" indent="-457200">
              <a:buFont typeface="+mj-lt"/>
              <a:buAutoNum type="arabicPeriod"/>
            </a:pPr>
            <a:r>
              <a:rPr lang="en-US" sz="2000" b="1" dirty="0"/>
              <a:t>Customer Focus:</a:t>
            </a:r>
            <a:r>
              <a:rPr lang="en-US" sz="2000" dirty="0"/>
              <a:t> Actively look for ways to identify market demands and meet customer or client needs</a:t>
            </a:r>
          </a:p>
          <a:p>
            <a:pPr marL="457200" indent="-457200">
              <a:buFont typeface="+mj-lt"/>
              <a:buAutoNum type="arabicPeriod"/>
            </a:pPr>
            <a:r>
              <a:rPr lang="en-US" sz="2000" b="1" dirty="0"/>
              <a:t>Working with Tools &amp; Technology:</a:t>
            </a:r>
            <a:r>
              <a:rPr lang="en-US" sz="2000" dirty="0"/>
              <a:t> Selecting, using, and maintaining tools and technology to facilitate work activity		</a:t>
            </a:r>
          </a:p>
          <a:p>
            <a:pPr marL="457200" indent="-457200">
              <a:buFont typeface="+mj-lt"/>
              <a:buAutoNum type="arabicPeriod"/>
            </a:pPr>
            <a:r>
              <a:rPr lang="en-US" sz="2000" b="1" dirty="0">
                <a:solidFill>
                  <a:srgbClr val="00B050"/>
                </a:solidFill>
              </a:rPr>
              <a:t>Dynamic (self-) re-skilling</a:t>
            </a:r>
            <a:r>
              <a:rPr lang="en-US" sz="2000" b="1" dirty="0"/>
              <a:t>:</a:t>
            </a:r>
            <a:r>
              <a:rPr lang="en-US" sz="2000" dirty="0"/>
              <a:t> Continuously monitor  individual knowledge and skills as shared responsibility between employer and employee, ability to adopt to changes 	</a:t>
            </a:r>
          </a:p>
          <a:p>
            <a:pPr marL="457200" indent="-457200">
              <a:buFont typeface="+mj-lt"/>
              <a:buAutoNum type="arabicPeriod"/>
            </a:pPr>
            <a:r>
              <a:rPr lang="en-US" sz="2000" b="1" dirty="0">
                <a:solidFill>
                  <a:srgbClr val="00B050"/>
                </a:solidFill>
              </a:rPr>
              <a:t>Professional networking:</a:t>
            </a:r>
            <a:r>
              <a:rPr lang="en-US" sz="2000" dirty="0">
                <a:solidFill>
                  <a:srgbClr val="00B050"/>
                </a:solidFill>
              </a:rPr>
              <a:t> </a:t>
            </a:r>
            <a:r>
              <a:rPr lang="en-US" sz="2000" dirty="0"/>
              <a:t>Involvement and contribution to professional network activities </a:t>
            </a:r>
          </a:p>
          <a:p>
            <a:pPr marL="457200" indent="-457200">
              <a:buFont typeface="+mj-lt"/>
              <a:buAutoNum type="arabicPeriod"/>
            </a:pPr>
            <a:r>
              <a:rPr lang="en-US" sz="2000" b="1" dirty="0">
                <a:solidFill>
                  <a:srgbClr val="00B050"/>
                </a:solidFill>
              </a:rPr>
              <a:t>Ethics:</a:t>
            </a:r>
            <a:r>
              <a:rPr lang="en-US" sz="2000" dirty="0">
                <a:solidFill>
                  <a:srgbClr val="00B050"/>
                </a:solidFill>
              </a:rPr>
              <a:t> </a:t>
            </a:r>
            <a:r>
              <a:rPr lang="en-US" sz="2000" dirty="0"/>
              <a:t>Adhere to high ethical and professional norms, responsible use of power data driven technologies, avoid and disregard un-ethical use of technologies and biased data collection and presentation 	</a:t>
            </a:r>
          </a:p>
        </p:txBody>
      </p:sp>
      <p:sp>
        <p:nvSpPr>
          <p:cNvPr id="4" name="Date Placeholder 3"/>
          <p:cNvSpPr>
            <a:spLocks noGrp="1"/>
          </p:cNvSpPr>
          <p:nvPr>
            <p:ph type="dt" sz="half" idx="10"/>
          </p:nvPr>
        </p:nvSpPr>
        <p:spPr/>
        <p:txBody>
          <a:bodyPr/>
          <a:lstStyle/>
          <a:p>
            <a:r>
              <a:rPr lang="en-US"/>
              <a:t>NUST 2018, Namibia</a:t>
            </a:r>
            <a:endParaRPr lang="en-GB" dirty="0"/>
          </a:p>
        </p:txBody>
      </p:sp>
      <p:sp>
        <p:nvSpPr>
          <p:cNvPr id="5" name="Footer Placeholder 4"/>
          <p:cNvSpPr>
            <a:spLocks noGrp="1"/>
          </p:cNvSpPr>
          <p:nvPr>
            <p:ph type="ftr" sz="quarter" idx="11"/>
          </p:nvPr>
        </p:nvSpPr>
        <p:spPr/>
        <p:txBody>
          <a:bodyPr/>
          <a:lstStyle/>
          <a:p>
            <a:r>
              <a:rPr lang="en-US"/>
              <a:t>Data Science Profession and Education</a:t>
            </a:r>
            <a:endParaRPr lang="en-GB" dirty="0"/>
          </a:p>
        </p:txBody>
      </p:sp>
      <p:sp>
        <p:nvSpPr>
          <p:cNvPr id="6" name="Slide Number Placeholder 5"/>
          <p:cNvSpPr>
            <a:spLocks noGrp="1"/>
          </p:cNvSpPr>
          <p:nvPr>
            <p:ph type="sldNum" sz="quarter" idx="12"/>
          </p:nvPr>
        </p:nvSpPr>
        <p:spPr/>
        <p:txBody>
          <a:bodyPr/>
          <a:lstStyle/>
          <a:p>
            <a:fld id="{5444D61A-D5EF-4AD7-8CFF-82B00AE13C42}" type="slidenum">
              <a:rPr lang="en-GB" smtClean="0"/>
              <a:pPr/>
              <a:t>29</a:t>
            </a:fld>
            <a:endParaRPr lang="en-GB" dirty="0"/>
          </a:p>
        </p:txBody>
      </p:sp>
    </p:spTree>
    <p:extLst>
      <p:ext uri="{BB962C8B-B14F-4D97-AF65-F5344CB8AC3E}">
        <p14:creationId xmlns:p14="http://schemas.microsoft.com/office/powerpoint/2010/main" val="2349224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E9237-21A3-4479-98CC-02C43C542523}"/>
              </a:ext>
            </a:extLst>
          </p:cNvPr>
          <p:cNvSpPr>
            <a:spLocks noGrp="1"/>
          </p:cNvSpPr>
          <p:nvPr>
            <p:ph type="title"/>
          </p:nvPr>
        </p:nvSpPr>
        <p:spPr/>
        <p:txBody>
          <a:bodyPr>
            <a:normAutofit fontScale="90000"/>
          </a:bodyPr>
          <a:lstStyle/>
          <a:p>
            <a:r>
              <a:rPr lang="en-US" dirty="0"/>
              <a:t>Yuri Demchenko, </a:t>
            </a:r>
            <a:br>
              <a:rPr lang="en-US" dirty="0"/>
            </a:br>
            <a:r>
              <a:rPr lang="en-US" dirty="0"/>
              <a:t>Senior Researcher, Lecturer, UvA </a:t>
            </a:r>
          </a:p>
        </p:txBody>
      </p:sp>
      <p:sp>
        <p:nvSpPr>
          <p:cNvPr id="3" name="Content Placeholder 2">
            <a:extLst>
              <a:ext uri="{FF2B5EF4-FFF2-40B4-BE49-F238E27FC236}">
                <a16:creationId xmlns:a16="http://schemas.microsoft.com/office/drawing/2014/main" id="{CBF91262-981A-4DE3-9BEE-11906CA3B238}"/>
              </a:ext>
            </a:extLst>
          </p:cNvPr>
          <p:cNvSpPr>
            <a:spLocks noGrp="1"/>
          </p:cNvSpPr>
          <p:nvPr>
            <p:ph idx="1"/>
          </p:nvPr>
        </p:nvSpPr>
        <p:spPr/>
        <p:txBody>
          <a:bodyPr>
            <a:normAutofit lnSpcReduction="10000"/>
          </a:bodyPr>
          <a:lstStyle/>
          <a:p>
            <a:r>
              <a:rPr lang="en-US" sz="1800" dirty="0"/>
              <a:t>Graduated and PhD from National Technical University of Ukraine “Kiev Polytechnic Institute”</a:t>
            </a:r>
          </a:p>
          <a:p>
            <a:pPr lvl="1"/>
            <a:r>
              <a:rPr lang="en-US" sz="1600" dirty="0"/>
              <a:t>University of Amsterdam – since 2003</a:t>
            </a:r>
          </a:p>
          <a:p>
            <a:r>
              <a:rPr lang="en-US" sz="1800" dirty="0"/>
              <a:t>Research areas</a:t>
            </a:r>
          </a:p>
          <a:p>
            <a:pPr lvl="1"/>
            <a:r>
              <a:rPr lang="en-US" sz="1600" dirty="0"/>
              <a:t>Big Data Infrastructure and Data Science platforms</a:t>
            </a:r>
          </a:p>
          <a:p>
            <a:pPr lvl="1"/>
            <a:r>
              <a:rPr lang="en-US" sz="1600" dirty="0"/>
              <a:t>Cloud architecture, cloud automation and DevOps</a:t>
            </a:r>
          </a:p>
          <a:p>
            <a:pPr lvl="1"/>
            <a:r>
              <a:rPr lang="en-US" sz="1600" dirty="0"/>
              <a:t>Cloud security and compliance</a:t>
            </a:r>
          </a:p>
          <a:p>
            <a:r>
              <a:rPr lang="en-US" sz="1800" dirty="0"/>
              <a:t>Teaching courses (on campus and online)</a:t>
            </a:r>
          </a:p>
          <a:p>
            <a:pPr lvl="1"/>
            <a:r>
              <a:rPr lang="en-US" sz="1600" dirty="0"/>
              <a:t>Big Data Infrastructure and Technologies</a:t>
            </a:r>
          </a:p>
          <a:p>
            <a:pPr lvl="1"/>
            <a:r>
              <a:rPr lang="en-US" sz="1600" dirty="0"/>
              <a:t>Cloud powered Software Engineering and DevOps</a:t>
            </a:r>
          </a:p>
          <a:p>
            <a:pPr lvl="1"/>
            <a:r>
              <a:rPr lang="en-US" sz="1600" dirty="0"/>
              <a:t>Data Science Foundations, Professional Issues in Data Science</a:t>
            </a:r>
          </a:p>
          <a:p>
            <a:pPr lvl="1"/>
            <a:r>
              <a:rPr lang="en-US" sz="1600" dirty="0"/>
              <a:t>Security Engineering </a:t>
            </a:r>
          </a:p>
          <a:p>
            <a:r>
              <a:rPr lang="en-US" sz="1800" dirty="0"/>
              <a:t>Recent projects</a:t>
            </a:r>
          </a:p>
          <a:p>
            <a:pPr lvl="1"/>
            <a:r>
              <a:rPr lang="en-US" sz="1600" dirty="0"/>
              <a:t>EDISON: Building the Data Science Profession for Europe</a:t>
            </a:r>
          </a:p>
          <a:p>
            <a:pPr lvl="1"/>
            <a:r>
              <a:rPr lang="en-US" sz="1600" dirty="0"/>
              <a:t>MATES: Digitalisation of the European Blue Economy</a:t>
            </a:r>
          </a:p>
          <a:p>
            <a:pPr lvl="1"/>
            <a:r>
              <a:rPr lang="en-US" sz="1600" dirty="0"/>
              <a:t>CYCLONE: Multi-cloud automation platform for cloud based applications </a:t>
            </a:r>
          </a:p>
          <a:p>
            <a:pPr lvl="1"/>
            <a:r>
              <a:rPr lang="en-US" sz="1600" dirty="0"/>
              <a:t>GEANT4 Research: Cloud aware networking infrastructure provisioning on-demand </a:t>
            </a:r>
          </a:p>
          <a:p>
            <a:endParaRPr lang="en-US" sz="1800" dirty="0"/>
          </a:p>
        </p:txBody>
      </p:sp>
      <p:sp>
        <p:nvSpPr>
          <p:cNvPr id="4" name="Date Placeholder 3">
            <a:extLst>
              <a:ext uri="{FF2B5EF4-FFF2-40B4-BE49-F238E27FC236}">
                <a16:creationId xmlns:a16="http://schemas.microsoft.com/office/drawing/2014/main" id="{E9408F0E-95E9-4224-9E60-8B37085C01F8}"/>
              </a:ext>
            </a:extLst>
          </p:cNvPr>
          <p:cNvSpPr>
            <a:spLocks noGrp="1"/>
          </p:cNvSpPr>
          <p:nvPr>
            <p:ph type="dt" sz="half" idx="10"/>
          </p:nvPr>
        </p:nvSpPr>
        <p:spPr/>
        <p:txBody>
          <a:bodyPr/>
          <a:lstStyle/>
          <a:p>
            <a:r>
              <a:rPr lang="en-US"/>
              <a:t>NUST 2018, Namibia</a:t>
            </a:r>
            <a:endParaRPr lang="en-GB"/>
          </a:p>
        </p:txBody>
      </p:sp>
      <p:sp>
        <p:nvSpPr>
          <p:cNvPr id="5" name="Footer Placeholder 4">
            <a:extLst>
              <a:ext uri="{FF2B5EF4-FFF2-40B4-BE49-F238E27FC236}">
                <a16:creationId xmlns:a16="http://schemas.microsoft.com/office/drawing/2014/main" id="{536B24BE-A9E1-4346-A46E-EDB8A8FD4C4F}"/>
              </a:ext>
            </a:extLst>
          </p:cNvPr>
          <p:cNvSpPr>
            <a:spLocks noGrp="1"/>
          </p:cNvSpPr>
          <p:nvPr>
            <p:ph type="ftr" sz="quarter" idx="11"/>
          </p:nvPr>
        </p:nvSpPr>
        <p:spPr/>
        <p:txBody>
          <a:bodyPr/>
          <a:lstStyle/>
          <a:p>
            <a:r>
              <a:rPr lang="en-US"/>
              <a:t>Data Science Profession and Education</a:t>
            </a:r>
            <a:endParaRPr lang="en-GB"/>
          </a:p>
        </p:txBody>
      </p:sp>
      <p:sp>
        <p:nvSpPr>
          <p:cNvPr id="6" name="Slide Number Placeholder 5">
            <a:extLst>
              <a:ext uri="{FF2B5EF4-FFF2-40B4-BE49-F238E27FC236}">
                <a16:creationId xmlns:a16="http://schemas.microsoft.com/office/drawing/2014/main" id="{E567FF91-9358-4531-8A67-F9B6893C72E5}"/>
              </a:ext>
            </a:extLst>
          </p:cNvPr>
          <p:cNvSpPr>
            <a:spLocks noGrp="1"/>
          </p:cNvSpPr>
          <p:nvPr>
            <p:ph type="sldNum" sz="quarter" idx="12"/>
          </p:nvPr>
        </p:nvSpPr>
        <p:spPr/>
        <p:txBody>
          <a:bodyPr/>
          <a:lstStyle/>
          <a:p>
            <a:fld id="{5444D61A-D5EF-4AD7-8CFF-82B00AE13C42}" type="slidenum">
              <a:rPr lang="en-GB" smtClean="0"/>
              <a:pPr/>
              <a:t>3</a:t>
            </a:fld>
            <a:endParaRPr lang="en-GB"/>
          </a:p>
        </p:txBody>
      </p:sp>
    </p:spTree>
    <p:extLst>
      <p:ext uri="{BB962C8B-B14F-4D97-AF65-F5344CB8AC3E}">
        <p14:creationId xmlns:p14="http://schemas.microsoft.com/office/powerpoint/2010/main" val="1185056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leapaust.com.au/wp-content/uploads/2017/07/Industry-40-Diagram-2.png">
            <a:extLst>
              <a:ext uri="{FF2B5EF4-FFF2-40B4-BE49-F238E27FC236}">
                <a16:creationId xmlns:a16="http://schemas.microsoft.com/office/drawing/2014/main" id="{669FB9DC-917D-4DDF-8F6B-309DFE3879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9981" y="1587604"/>
            <a:ext cx="6735746" cy="51309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D881536-6F3C-4FAE-B26C-F7F075073072}"/>
              </a:ext>
            </a:extLst>
          </p:cNvPr>
          <p:cNvSpPr>
            <a:spLocks noGrp="1"/>
          </p:cNvSpPr>
          <p:nvPr>
            <p:ph type="title"/>
          </p:nvPr>
        </p:nvSpPr>
        <p:spPr>
          <a:xfrm>
            <a:off x="2554724" y="148288"/>
            <a:ext cx="6525856" cy="672100"/>
          </a:xfrm>
        </p:spPr>
        <p:txBody>
          <a:bodyPr>
            <a:noAutofit/>
          </a:bodyPr>
          <a:lstStyle/>
          <a:p>
            <a:r>
              <a:rPr lang="en-US" sz="2500" b="1" dirty="0">
                <a:solidFill>
                  <a:srgbClr val="126FB4"/>
                </a:solidFill>
              </a:rPr>
              <a:t>Maritime Industry Digital Transformation and Skills Strategy – Toward Industry 4.0</a:t>
            </a:r>
          </a:p>
        </p:txBody>
      </p:sp>
      <p:grpSp>
        <p:nvGrpSpPr>
          <p:cNvPr id="244" name="Group 243">
            <a:extLst>
              <a:ext uri="{FF2B5EF4-FFF2-40B4-BE49-F238E27FC236}">
                <a16:creationId xmlns:a16="http://schemas.microsoft.com/office/drawing/2014/main" id="{5503EA83-13D2-4707-9084-5264E2C60A44}"/>
              </a:ext>
            </a:extLst>
          </p:cNvPr>
          <p:cNvGrpSpPr/>
          <p:nvPr/>
        </p:nvGrpSpPr>
        <p:grpSpPr>
          <a:xfrm>
            <a:off x="31991" y="1079779"/>
            <a:ext cx="9080018" cy="1240910"/>
            <a:chOff x="14808" y="1067925"/>
            <a:chExt cx="9080018" cy="1240910"/>
          </a:xfrm>
        </p:grpSpPr>
        <p:grpSp>
          <p:nvGrpSpPr>
            <p:cNvPr id="8" name="Group 7">
              <a:extLst>
                <a:ext uri="{FF2B5EF4-FFF2-40B4-BE49-F238E27FC236}">
                  <a16:creationId xmlns:a16="http://schemas.microsoft.com/office/drawing/2014/main" id="{44728787-3883-40C9-B588-2CCE6A7387AD}"/>
                </a:ext>
              </a:extLst>
            </p:cNvPr>
            <p:cNvGrpSpPr/>
            <p:nvPr/>
          </p:nvGrpSpPr>
          <p:grpSpPr>
            <a:xfrm>
              <a:off x="4836310" y="1082309"/>
              <a:ext cx="1222731" cy="1222732"/>
              <a:chOff x="6112664" y="9544815"/>
              <a:chExt cx="1737677" cy="1737678"/>
            </a:xfrm>
          </p:grpSpPr>
          <p:sp>
            <p:nvSpPr>
              <p:cNvPr id="108" name="object 16">
                <a:extLst>
                  <a:ext uri="{FF2B5EF4-FFF2-40B4-BE49-F238E27FC236}">
                    <a16:creationId xmlns:a16="http://schemas.microsoft.com/office/drawing/2014/main" id="{89AC8004-13E9-42D4-AFE0-78DFCF527D3C}"/>
                  </a:ext>
                </a:extLst>
              </p:cNvPr>
              <p:cNvSpPr/>
              <p:nvPr/>
            </p:nvSpPr>
            <p:spPr>
              <a:xfrm>
                <a:off x="6112664" y="9544815"/>
                <a:ext cx="993921" cy="745439"/>
              </a:xfrm>
              <a:prstGeom prst="rect">
                <a:avLst/>
              </a:prstGeom>
              <a:blipFill>
                <a:blip r:embed="rId3" cstate="print"/>
                <a:stretch>
                  <a:fillRect/>
                </a:stretch>
              </a:blipFill>
            </p:spPr>
            <p:txBody>
              <a:bodyPr wrap="square" lIns="0" tIns="0" rIns="0" bIns="0" rtlCol="0"/>
              <a:lstStyle/>
              <a:p>
                <a:endParaRPr sz="1000"/>
              </a:p>
            </p:txBody>
          </p:sp>
          <p:sp>
            <p:nvSpPr>
              <p:cNvPr id="109" name="object 17">
                <a:extLst>
                  <a:ext uri="{FF2B5EF4-FFF2-40B4-BE49-F238E27FC236}">
                    <a16:creationId xmlns:a16="http://schemas.microsoft.com/office/drawing/2014/main" id="{DB780D57-DBEE-428B-AEE1-F0AC0D88D331}"/>
                  </a:ext>
                </a:extLst>
              </p:cNvPr>
              <p:cNvSpPr/>
              <p:nvPr/>
            </p:nvSpPr>
            <p:spPr>
              <a:xfrm>
                <a:off x="7104904" y="9544815"/>
                <a:ext cx="745437" cy="993918"/>
              </a:xfrm>
              <a:prstGeom prst="rect">
                <a:avLst/>
              </a:prstGeom>
              <a:blipFill>
                <a:blip r:embed="rId4" cstate="print"/>
                <a:stretch>
                  <a:fillRect/>
                </a:stretch>
              </a:blipFill>
            </p:spPr>
            <p:txBody>
              <a:bodyPr wrap="square" lIns="0" tIns="0" rIns="0" bIns="0" rtlCol="0"/>
              <a:lstStyle/>
              <a:p>
                <a:endParaRPr sz="1000"/>
              </a:p>
            </p:txBody>
          </p:sp>
          <p:sp>
            <p:nvSpPr>
              <p:cNvPr id="110" name="object 18">
                <a:extLst>
                  <a:ext uri="{FF2B5EF4-FFF2-40B4-BE49-F238E27FC236}">
                    <a16:creationId xmlns:a16="http://schemas.microsoft.com/office/drawing/2014/main" id="{7D906A14-116B-4F29-BCEC-59DBC90F40EF}"/>
                  </a:ext>
                </a:extLst>
              </p:cNvPr>
              <p:cNvSpPr/>
              <p:nvPr/>
            </p:nvSpPr>
            <p:spPr>
              <a:xfrm>
                <a:off x="6112664" y="10288570"/>
                <a:ext cx="993921" cy="747125"/>
              </a:xfrm>
              <a:prstGeom prst="rect">
                <a:avLst/>
              </a:prstGeom>
              <a:blipFill>
                <a:blip r:embed="rId5" cstate="print"/>
                <a:stretch>
                  <a:fillRect/>
                </a:stretch>
              </a:blipFill>
            </p:spPr>
            <p:txBody>
              <a:bodyPr wrap="square" lIns="0" tIns="0" rIns="0" bIns="0" rtlCol="0"/>
              <a:lstStyle/>
              <a:p>
                <a:endParaRPr sz="1000"/>
              </a:p>
            </p:txBody>
          </p:sp>
          <p:sp>
            <p:nvSpPr>
              <p:cNvPr id="111" name="object 19">
                <a:extLst>
                  <a:ext uri="{FF2B5EF4-FFF2-40B4-BE49-F238E27FC236}">
                    <a16:creationId xmlns:a16="http://schemas.microsoft.com/office/drawing/2014/main" id="{F0EC7ED8-9CF4-4456-AED5-48938E38C884}"/>
                  </a:ext>
                </a:extLst>
              </p:cNvPr>
              <p:cNvSpPr/>
              <p:nvPr/>
            </p:nvSpPr>
            <p:spPr>
              <a:xfrm>
                <a:off x="7104904" y="10537050"/>
                <a:ext cx="745437" cy="745443"/>
              </a:xfrm>
              <a:prstGeom prst="rect">
                <a:avLst/>
              </a:prstGeom>
              <a:blipFill>
                <a:blip r:embed="rId6" cstate="print"/>
                <a:stretch>
                  <a:fillRect/>
                </a:stretch>
              </a:blipFill>
            </p:spPr>
            <p:txBody>
              <a:bodyPr wrap="square" lIns="0" tIns="0" rIns="0" bIns="0" rtlCol="0"/>
              <a:lstStyle/>
              <a:p>
                <a:endParaRPr sz="1000"/>
              </a:p>
            </p:txBody>
          </p:sp>
          <p:sp>
            <p:nvSpPr>
              <p:cNvPr id="112" name="object 20">
                <a:extLst>
                  <a:ext uri="{FF2B5EF4-FFF2-40B4-BE49-F238E27FC236}">
                    <a16:creationId xmlns:a16="http://schemas.microsoft.com/office/drawing/2014/main" id="{3E92C5D4-CB27-4397-BB07-BEE39110D51E}"/>
                  </a:ext>
                </a:extLst>
              </p:cNvPr>
              <p:cNvSpPr/>
              <p:nvPr/>
            </p:nvSpPr>
            <p:spPr>
              <a:xfrm>
                <a:off x="6112664" y="11034013"/>
                <a:ext cx="993921" cy="248480"/>
              </a:xfrm>
              <a:prstGeom prst="rect">
                <a:avLst/>
              </a:prstGeom>
              <a:blipFill>
                <a:blip r:embed="rId7" cstate="print"/>
                <a:stretch>
                  <a:fillRect/>
                </a:stretch>
              </a:blipFill>
            </p:spPr>
            <p:txBody>
              <a:bodyPr wrap="square" lIns="0" tIns="0" rIns="0" bIns="0" rtlCol="0"/>
              <a:lstStyle/>
              <a:p>
                <a:endParaRPr sz="1000"/>
              </a:p>
            </p:txBody>
          </p:sp>
          <p:sp>
            <p:nvSpPr>
              <p:cNvPr id="113" name="object 21">
                <a:extLst>
                  <a:ext uri="{FF2B5EF4-FFF2-40B4-BE49-F238E27FC236}">
                    <a16:creationId xmlns:a16="http://schemas.microsoft.com/office/drawing/2014/main" id="{84AA8823-55BF-48C0-9DA5-64DE35E70A1E}"/>
                  </a:ext>
                </a:extLst>
              </p:cNvPr>
              <p:cNvSpPr/>
              <p:nvPr/>
            </p:nvSpPr>
            <p:spPr>
              <a:xfrm>
                <a:off x="6127906" y="9560052"/>
                <a:ext cx="1657985" cy="1657985"/>
              </a:xfrm>
              <a:custGeom>
                <a:avLst/>
                <a:gdLst/>
                <a:ahLst/>
                <a:cxnLst/>
                <a:rect l="l" t="t" r="r" b="b"/>
                <a:pathLst>
                  <a:path w="1657984" h="1657984">
                    <a:moveTo>
                      <a:pt x="828843" y="0"/>
                    </a:moveTo>
                    <a:lnTo>
                      <a:pt x="780142" y="1407"/>
                    </a:lnTo>
                    <a:lnTo>
                      <a:pt x="732182" y="5576"/>
                    </a:lnTo>
                    <a:lnTo>
                      <a:pt x="685041" y="12429"/>
                    </a:lnTo>
                    <a:lnTo>
                      <a:pt x="638797" y="21890"/>
                    </a:lnTo>
                    <a:lnTo>
                      <a:pt x="593526" y="33879"/>
                    </a:lnTo>
                    <a:lnTo>
                      <a:pt x="549308" y="48320"/>
                    </a:lnTo>
                    <a:lnTo>
                      <a:pt x="506219" y="65134"/>
                    </a:lnTo>
                    <a:lnTo>
                      <a:pt x="464338" y="84244"/>
                    </a:lnTo>
                    <a:lnTo>
                      <a:pt x="423742" y="105572"/>
                    </a:lnTo>
                    <a:lnTo>
                      <a:pt x="384510" y="129040"/>
                    </a:lnTo>
                    <a:lnTo>
                      <a:pt x="346717" y="154571"/>
                    </a:lnTo>
                    <a:lnTo>
                      <a:pt x="310443" y="182087"/>
                    </a:lnTo>
                    <a:lnTo>
                      <a:pt x="275766" y="211510"/>
                    </a:lnTo>
                    <a:lnTo>
                      <a:pt x="242762" y="242762"/>
                    </a:lnTo>
                    <a:lnTo>
                      <a:pt x="211510" y="275766"/>
                    </a:lnTo>
                    <a:lnTo>
                      <a:pt x="182087" y="310443"/>
                    </a:lnTo>
                    <a:lnTo>
                      <a:pt x="154571" y="346717"/>
                    </a:lnTo>
                    <a:lnTo>
                      <a:pt x="129040" y="384510"/>
                    </a:lnTo>
                    <a:lnTo>
                      <a:pt x="105572" y="423742"/>
                    </a:lnTo>
                    <a:lnTo>
                      <a:pt x="84244" y="464338"/>
                    </a:lnTo>
                    <a:lnTo>
                      <a:pt x="65134" y="506219"/>
                    </a:lnTo>
                    <a:lnTo>
                      <a:pt x="48320" y="549308"/>
                    </a:lnTo>
                    <a:lnTo>
                      <a:pt x="33879" y="593526"/>
                    </a:lnTo>
                    <a:lnTo>
                      <a:pt x="21890" y="638797"/>
                    </a:lnTo>
                    <a:lnTo>
                      <a:pt x="12429" y="685041"/>
                    </a:lnTo>
                    <a:lnTo>
                      <a:pt x="5576" y="732182"/>
                    </a:lnTo>
                    <a:lnTo>
                      <a:pt x="1407" y="780142"/>
                    </a:lnTo>
                    <a:lnTo>
                      <a:pt x="0" y="828843"/>
                    </a:lnTo>
                    <a:lnTo>
                      <a:pt x="1407" y="877544"/>
                    </a:lnTo>
                    <a:lnTo>
                      <a:pt x="5576" y="925504"/>
                    </a:lnTo>
                    <a:lnTo>
                      <a:pt x="12429" y="972645"/>
                    </a:lnTo>
                    <a:lnTo>
                      <a:pt x="21890" y="1018890"/>
                    </a:lnTo>
                    <a:lnTo>
                      <a:pt x="33879" y="1064160"/>
                    </a:lnTo>
                    <a:lnTo>
                      <a:pt x="48320" y="1108378"/>
                    </a:lnTo>
                    <a:lnTo>
                      <a:pt x="65134" y="1151467"/>
                    </a:lnTo>
                    <a:lnTo>
                      <a:pt x="84244" y="1193348"/>
                    </a:lnTo>
                    <a:lnTo>
                      <a:pt x="105572" y="1233944"/>
                    </a:lnTo>
                    <a:lnTo>
                      <a:pt x="129040" y="1273177"/>
                    </a:lnTo>
                    <a:lnTo>
                      <a:pt x="154571" y="1310969"/>
                    </a:lnTo>
                    <a:lnTo>
                      <a:pt x="182087" y="1347243"/>
                    </a:lnTo>
                    <a:lnTo>
                      <a:pt x="211510" y="1381921"/>
                    </a:lnTo>
                    <a:lnTo>
                      <a:pt x="242762" y="1414924"/>
                    </a:lnTo>
                    <a:lnTo>
                      <a:pt x="275766" y="1446177"/>
                    </a:lnTo>
                    <a:lnTo>
                      <a:pt x="310443" y="1475599"/>
                    </a:lnTo>
                    <a:lnTo>
                      <a:pt x="346717" y="1503115"/>
                    </a:lnTo>
                    <a:lnTo>
                      <a:pt x="384510" y="1528646"/>
                    </a:lnTo>
                    <a:lnTo>
                      <a:pt x="423742" y="1552114"/>
                    </a:lnTo>
                    <a:lnTo>
                      <a:pt x="464338" y="1573442"/>
                    </a:lnTo>
                    <a:lnTo>
                      <a:pt x="506219" y="1592552"/>
                    </a:lnTo>
                    <a:lnTo>
                      <a:pt x="549308" y="1609366"/>
                    </a:lnTo>
                    <a:lnTo>
                      <a:pt x="593526" y="1623807"/>
                    </a:lnTo>
                    <a:lnTo>
                      <a:pt x="638797" y="1635796"/>
                    </a:lnTo>
                    <a:lnTo>
                      <a:pt x="685041" y="1645257"/>
                    </a:lnTo>
                    <a:lnTo>
                      <a:pt x="732182" y="1652111"/>
                    </a:lnTo>
                    <a:lnTo>
                      <a:pt x="780142" y="1656280"/>
                    </a:lnTo>
                    <a:lnTo>
                      <a:pt x="828843" y="1657687"/>
                    </a:lnTo>
                    <a:lnTo>
                      <a:pt x="877544" y="1656280"/>
                    </a:lnTo>
                    <a:lnTo>
                      <a:pt x="925504" y="1652111"/>
                    </a:lnTo>
                    <a:lnTo>
                      <a:pt x="972645" y="1645257"/>
                    </a:lnTo>
                    <a:lnTo>
                      <a:pt x="1018890" y="1635796"/>
                    </a:lnTo>
                    <a:lnTo>
                      <a:pt x="1064160" y="1623807"/>
                    </a:lnTo>
                    <a:lnTo>
                      <a:pt x="1108378" y="1609366"/>
                    </a:lnTo>
                    <a:lnTo>
                      <a:pt x="1151467" y="1592552"/>
                    </a:lnTo>
                    <a:lnTo>
                      <a:pt x="1193348" y="1573442"/>
                    </a:lnTo>
                    <a:lnTo>
                      <a:pt x="1233944" y="1552114"/>
                    </a:lnTo>
                    <a:lnTo>
                      <a:pt x="1273177" y="1528646"/>
                    </a:lnTo>
                    <a:lnTo>
                      <a:pt x="1310969" y="1503115"/>
                    </a:lnTo>
                    <a:lnTo>
                      <a:pt x="1347243" y="1475599"/>
                    </a:lnTo>
                    <a:lnTo>
                      <a:pt x="1381921" y="1446177"/>
                    </a:lnTo>
                    <a:lnTo>
                      <a:pt x="1414924" y="1414924"/>
                    </a:lnTo>
                    <a:lnTo>
                      <a:pt x="1446177" y="1381921"/>
                    </a:lnTo>
                    <a:lnTo>
                      <a:pt x="1475599" y="1347243"/>
                    </a:lnTo>
                    <a:lnTo>
                      <a:pt x="1503115" y="1310969"/>
                    </a:lnTo>
                    <a:lnTo>
                      <a:pt x="1528646" y="1273177"/>
                    </a:lnTo>
                    <a:lnTo>
                      <a:pt x="1552114" y="1233944"/>
                    </a:lnTo>
                    <a:lnTo>
                      <a:pt x="1573442" y="1193348"/>
                    </a:lnTo>
                    <a:lnTo>
                      <a:pt x="1592552" y="1151467"/>
                    </a:lnTo>
                    <a:lnTo>
                      <a:pt x="1609366" y="1108378"/>
                    </a:lnTo>
                    <a:lnTo>
                      <a:pt x="1623807" y="1064160"/>
                    </a:lnTo>
                    <a:lnTo>
                      <a:pt x="1635796" y="1018890"/>
                    </a:lnTo>
                    <a:lnTo>
                      <a:pt x="1645257" y="972645"/>
                    </a:lnTo>
                    <a:lnTo>
                      <a:pt x="1652111" y="925504"/>
                    </a:lnTo>
                    <a:lnTo>
                      <a:pt x="1656280" y="877544"/>
                    </a:lnTo>
                    <a:lnTo>
                      <a:pt x="1657687" y="828843"/>
                    </a:lnTo>
                    <a:lnTo>
                      <a:pt x="1656280" y="780142"/>
                    </a:lnTo>
                    <a:lnTo>
                      <a:pt x="1652111" y="732182"/>
                    </a:lnTo>
                    <a:lnTo>
                      <a:pt x="1645257" y="685041"/>
                    </a:lnTo>
                    <a:lnTo>
                      <a:pt x="1635796" y="638797"/>
                    </a:lnTo>
                    <a:lnTo>
                      <a:pt x="1623807" y="593526"/>
                    </a:lnTo>
                    <a:lnTo>
                      <a:pt x="1609366" y="549308"/>
                    </a:lnTo>
                    <a:lnTo>
                      <a:pt x="1592552" y="506219"/>
                    </a:lnTo>
                    <a:lnTo>
                      <a:pt x="1573442" y="464338"/>
                    </a:lnTo>
                    <a:lnTo>
                      <a:pt x="1552114" y="423742"/>
                    </a:lnTo>
                    <a:lnTo>
                      <a:pt x="1528646" y="384510"/>
                    </a:lnTo>
                    <a:lnTo>
                      <a:pt x="1503115" y="346717"/>
                    </a:lnTo>
                    <a:lnTo>
                      <a:pt x="1475599" y="310443"/>
                    </a:lnTo>
                    <a:lnTo>
                      <a:pt x="1446177" y="275766"/>
                    </a:lnTo>
                    <a:lnTo>
                      <a:pt x="1414924" y="242762"/>
                    </a:lnTo>
                    <a:lnTo>
                      <a:pt x="1381921" y="211510"/>
                    </a:lnTo>
                    <a:lnTo>
                      <a:pt x="1347243" y="182087"/>
                    </a:lnTo>
                    <a:lnTo>
                      <a:pt x="1310969" y="154571"/>
                    </a:lnTo>
                    <a:lnTo>
                      <a:pt x="1273177" y="129040"/>
                    </a:lnTo>
                    <a:lnTo>
                      <a:pt x="1233944" y="105572"/>
                    </a:lnTo>
                    <a:lnTo>
                      <a:pt x="1193348" y="84244"/>
                    </a:lnTo>
                    <a:lnTo>
                      <a:pt x="1151467" y="65134"/>
                    </a:lnTo>
                    <a:lnTo>
                      <a:pt x="1108378" y="48320"/>
                    </a:lnTo>
                    <a:lnTo>
                      <a:pt x="1064160" y="33879"/>
                    </a:lnTo>
                    <a:lnTo>
                      <a:pt x="1018890" y="21890"/>
                    </a:lnTo>
                    <a:lnTo>
                      <a:pt x="972645" y="12429"/>
                    </a:lnTo>
                    <a:lnTo>
                      <a:pt x="925504" y="5576"/>
                    </a:lnTo>
                    <a:lnTo>
                      <a:pt x="877544" y="1407"/>
                    </a:lnTo>
                    <a:lnTo>
                      <a:pt x="828843" y="0"/>
                    </a:lnTo>
                    <a:close/>
                  </a:path>
                </a:pathLst>
              </a:custGeom>
              <a:solidFill>
                <a:srgbClr val="82C342"/>
              </a:solidFill>
            </p:spPr>
            <p:txBody>
              <a:bodyPr wrap="square" lIns="0" tIns="0" rIns="0" bIns="0" rtlCol="0"/>
              <a:lstStyle/>
              <a:p>
                <a:endParaRPr sz="1000"/>
              </a:p>
            </p:txBody>
          </p:sp>
          <p:sp>
            <p:nvSpPr>
              <p:cNvPr id="114" name="object 22">
                <a:extLst>
                  <a:ext uri="{FF2B5EF4-FFF2-40B4-BE49-F238E27FC236}">
                    <a16:creationId xmlns:a16="http://schemas.microsoft.com/office/drawing/2014/main" id="{77B41B1E-6A02-433E-97C8-9D9DAB5BDACE}"/>
                  </a:ext>
                </a:extLst>
              </p:cNvPr>
              <p:cNvSpPr/>
              <p:nvPr/>
            </p:nvSpPr>
            <p:spPr>
              <a:xfrm>
                <a:off x="6127906" y="9560052"/>
                <a:ext cx="1657985" cy="1657985"/>
              </a:xfrm>
              <a:custGeom>
                <a:avLst/>
                <a:gdLst/>
                <a:ahLst/>
                <a:cxnLst/>
                <a:rect l="l" t="t" r="r" b="b"/>
                <a:pathLst>
                  <a:path w="1657984" h="1657984">
                    <a:moveTo>
                      <a:pt x="828843" y="1657687"/>
                    </a:moveTo>
                    <a:lnTo>
                      <a:pt x="877544" y="1656280"/>
                    </a:lnTo>
                    <a:lnTo>
                      <a:pt x="925504" y="1652111"/>
                    </a:lnTo>
                    <a:lnTo>
                      <a:pt x="972645" y="1645257"/>
                    </a:lnTo>
                    <a:lnTo>
                      <a:pt x="1018890" y="1635796"/>
                    </a:lnTo>
                    <a:lnTo>
                      <a:pt x="1064160" y="1623807"/>
                    </a:lnTo>
                    <a:lnTo>
                      <a:pt x="1108378" y="1609366"/>
                    </a:lnTo>
                    <a:lnTo>
                      <a:pt x="1151467" y="1592552"/>
                    </a:lnTo>
                    <a:lnTo>
                      <a:pt x="1193348" y="1573442"/>
                    </a:lnTo>
                    <a:lnTo>
                      <a:pt x="1233944" y="1552114"/>
                    </a:lnTo>
                    <a:lnTo>
                      <a:pt x="1273177" y="1528646"/>
                    </a:lnTo>
                    <a:lnTo>
                      <a:pt x="1310969" y="1503115"/>
                    </a:lnTo>
                    <a:lnTo>
                      <a:pt x="1347243" y="1475599"/>
                    </a:lnTo>
                    <a:lnTo>
                      <a:pt x="1381921" y="1446177"/>
                    </a:lnTo>
                    <a:lnTo>
                      <a:pt x="1414924" y="1414924"/>
                    </a:lnTo>
                    <a:lnTo>
                      <a:pt x="1446177" y="1381921"/>
                    </a:lnTo>
                    <a:lnTo>
                      <a:pt x="1475599" y="1347243"/>
                    </a:lnTo>
                    <a:lnTo>
                      <a:pt x="1503115" y="1310969"/>
                    </a:lnTo>
                    <a:lnTo>
                      <a:pt x="1528646" y="1273177"/>
                    </a:lnTo>
                    <a:lnTo>
                      <a:pt x="1552114" y="1233944"/>
                    </a:lnTo>
                    <a:lnTo>
                      <a:pt x="1573442" y="1193348"/>
                    </a:lnTo>
                    <a:lnTo>
                      <a:pt x="1592552" y="1151467"/>
                    </a:lnTo>
                    <a:lnTo>
                      <a:pt x="1609366" y="1108378"/>
                    </a:lnTo>
                    <a:lnTo>
                      <a:pt x="1623807" y="1064160"/>
                    </a:lnTo>
                    <a:lnTo>
                      <a:pt x="1635796" y="1018890"/>
                    </a:lnTo>
                    <a:lnTo>
                      <a:pt x="1645257" y="972645"/>
                    </a:lnTo>
                    <a:lnTo>
                      <a:pt x="1652111" y="925504"/>
                    </a:lnTo>
                    <a:lnTo>
                      <a:pt x="1656280" y="877544"/>
                    </a:lnTo>
                    <a:lnTo>
                      <a:pt x="1657687" y="828843"/>
                    </a:lnTo>
                    <a:lnTo>
                      <a:pt x="1656280" y="780142"/>
                    </a:lnTo>
                    <a:lnTo>
                      <a:pt x="1652111" y="732182"/>
                    </a:lnTo>
                    <a:lnTo>
                      <a:pt x="1645257" y="685041"/>
                    </a:lnTo>
                    <a:lnTo>
                      <a:pt x="1635796" y="638797"/>
                    </a:lnTo>
                    <a:lnTo>
                      <a:pt x="1623807" y="593526"/>
                    </a:lnTo>
                    <a:lnTo>
                      <a:pt x="1609366" y="549308"/>
                    </a:lnTo>
                    <a:lnTo>
                      <a:pt x="1592552" y="506219"/>
                    </a:lnTo>
                    <a:lnTo>
                      <a:pt x="1573442" y="464338"/>
                    </a:lnTo>
                    <a:lnTo>
                      <a:pt x="1552114" y="423742"/>
                    </a:lnTo>
                    <a:lnTo>
                      <a:pt x="1528646" y="384510"/>
                    </a:lnTo>
                    <a:lnTo>
                      <a:pt x="1503115" y="346717"/>
                    </a:lnTo>
                    <a:lnTo>
                      <a:pt x="1475599" y="310443"/>
                    </a:lnTo>
                    <a:lnTo>
                      <a:pt x="1446177" y="275766"/>
                    </a:lnTo>
                    <a:lnTo>
                      <a:pt x="1414924" y="242762"/>
                    </a:lnTo>
                    <a:lnTo>
                      <a:pt x="1381921" y="211510"/>
                    </a:lnTo>
                    <a:lnTo>
                      <a:pt x="1347243" y="182087"/>
                    </a:lnTo>
                    <a:lnTo>
                      <a:pt x="1310969" y="154571"/>
                    </a:lnTo>
                    <a:lnTo>
                      <a:pt x="1273177" y="129040"/>
                    </a:lnTo>
                    <a:lnTo>
                      <a:pt x="1233944" y="105572"/>
                    </a:lnTo>
                    <a:lnTo>
                      <a:pt x="1193348" y="84244"/>
                    </a:lnTo>
                    <a:lnTo>
                      <a:pt x="1151467" y="65134"/>
                    </a:lnTo>
                    <a:lnTo>
                      <a:pt x="1108378" y="48320"/>
                    </a:lnTo>
                    <a:lnTo>
                      <a:pt x="1064160" y="33879"/>
                    </a:lnTo>
                    <a:lnTo>
                      <a:pt x="1018890" y="21890"/>
                    </a:lnTo>
                    <a:lnTo>
                      <a:pt x="972645" y="12429"/>
                    </a:lnTo>
                    <a:lnTo>
                      <a:pt x="925504" y="5576"/>
                    </a:lnTo>
                    <a:lnTo>
                      <a:pt x="877544" y="1407"/>
                    </a:lnTo>
                    <a:lnTo>
                      <a:pt x="828843" y="0"/>
                    </a:lnTo>
                    <a:lnTo>
                      <a:pt x="780142" y="1407"/>
                    </a:lnTo>
                    <a:lnTo>
                      <a:pt x="732182" y="5576"/>
                    </a:lnTo>
                    <a:lnTo>
                      <a:pt x="685041" y="12429"/>
                    </a:lnTo>
                    <a:lnTo>
                      <a:pt x="638797" y="21890"/>
                    </a:lnTo>
                    <a:lnTo>
                      <a:pt x="593526" y="33879"/>
                    </a:lnTo>
                    <a:lnTo>
                      <a:pt x="549308" y="48320"/>
                    </a:lnTo>
                    <a:lnTo>
                      <a:pt x="506219" y="65134"/>
                    </a:lnTo>
                    <a:lnTo>
                      <a:pt x="464338" y="84244"/>
                    </a:lnTo>
                    <a:lnTo>
                      <a:pt x="423742" y="105572"/>
                    </a:lnTo>
                    <a:lnTo>
                      <a:pt x="384510" y="129040"/>
                    </a:lnTo>
                    <a:lnTo>
                      <a:pt x="346717" y="154571"/>
                    </a:lnTo>
                    <a:lnTo>
                      <a:pt x="310443" y="182087"/>
                    </a:lnTo>
                    <a:lnTo>
                      <a:pt x="275766" y="211510"/>
                    </a:lnTo>
                    <a:lnTo>
                      <a:pt x="242762" y="242762"/>
                    </a:lnTo>
                    <a:lnTo>
                      <a:pt x="211510" y="275766"/>
                    </a:lnTo>
                    <a:lnTo>
                      <a:pt x="182087" y="310443"/>
                    </a:lnTo>
                    <a:lnTo>
                      <a:pt x="154571" y="346717"/>
                    </a:lnTo>
                    <a:lnTo>
                      <a:pt x="129040" y="384510"/>
                    </a:lnTo>
                    <a:lnTo>
                      <a:pt x="105572" y="423742"/>
                    </a:lnTo>
                    <a:lnTo>
                      <a:pt x="84244" y="464338"/>
                    </a:lnTo>
                    <a:lnTo>
                      <a:pt x="65134" y="506219"/>
                    </a:lnTo>
                    <a:lnTo>
                      <a:pt x="48320" y="549308"/>
                    </a:lnTo>
                    <a:lnTo>
                      <a:pt x="33879" y="593526"/>
                    </a:lnTo>
                    <a:lnTo>
                      <a:pt x="21890" y="638797"/>
                    </a:lnTo>
                    <a:lnTo>
                      <a:pt x="12429" y="685041"/>
                    </a:lnTo>
                    <a:lnTo>
                      <a:pt x="5576" y="732182"/>
                    </a:lnTo>
                    <a:lnTo>
                      <a:pt x="1407" y="780142"/>
                    </a:lnTo>
                    <a:lnTo>
                      <a:pt x="0" y="828843"/>
                    </a:lnTo>
                    <a:lnTo>
                      <a:pt x="1407" y="877544"/>
                    </a:lnTo>
                    <a:lnTo>
                      <a:pt x="5576" y="925504"/>
                    </a:lnTo>
                    <a:lnTo>
                      <a:pt x="12429" y="972645"/>
                    </a:lnTo>
                    <a:lnTo>
                      <a:pt x="21890" y="1018890"/>
                    </a:lnTo>
                    <a:lnTo>
                      <a:pt x="33879" y="1064160"/>
                    </a:lnTo>
                    <a:lnTo>
                      <a:pt x="48320" y="1108378"/>
                    </a:lnTo>
                    <a:lnTo>
                      <a:pt x="65134" y="1151467"/>
                    </a:lnTo>
                    <a:lnTo>
                      <a:pt x="84244" y="1193348"/>
                    </a:lnTo>
                    <a:lnTo>
                      <a:pt x="105572" y="1233944"/>
                    </a:lnTo>
                    <a:lnTo>
                      <a:pt x="129040" y="1273177"/>
                    </a:lnTo>
                    <a:lnTo>
                      <a:pt x="154571" y="1310969"/>
                    </a:lnTo>
                    <a:lnTo>
                      <a:pt x="182087" y="1347243"/>
                    </a:lnTo>
                    <a:lnTo>
                      <a:pt x="211510" y="1381921"/>
                    </a:lnTo>
                    <a:lnTo>
                      <a:pt x="242762" y="1414924"/>
                    </a:lnTo>
                    <a:lnTo>
                      <a:pt x="275766" y="1446177"/>
                    </a:lnTo>
                    <a:lnTo>
                      <a:pt x="310443" y="1475599"/>
                    </a:lnTo>
                    <a:lnTo>
                      <a:pt x="346717" y="1503115"/>
                    </a:lnTo>
                    <a:lnTo>
                      <a:pt x="384510" y="1528646"/>
                    </a:lnTo>
                    <a:lnTo>
                      <a:pt x="423742" y="1552114"/>
                    </a:lnTo>
                    <a:lnTo>
                      <a:pt x="464338" y="1573442"/>
                    </a:lnTo>
                    <a:lnTo>
                      <a:pt x="506219" y="1592552"/>
                    </a:lnTo>
                    <a:lnTo>
                      <a:pt x="549308" y="1609366"/>
                    </a:lnTo>
                    <a:lnTo>
                      <a:pt x="593526" y="1623807"/>
                    </a:lnTo>
                    <a:lnTo>
                      <a:pt x="638797" y="1635796"/>
                    </a:lnTo>
                    <a:lnTo>
                      <a:pt x="685041" y="1645257"/>
                    </a:lnTo>
                    <a:lnTo>
                      <a:pt x="732182" y="1652111"/>
                    </a:lnTo>
                    <a:lnTo>
                      <a:pt x="780142" y="1656280"/>
                    </a:lnTo>
                    <a:lnTo>
                      <a:pt x="828843" y="1657687"/>
                    </a:lnTo>
                    <a:close/>
                  </a:path>
                </a:pathLst>
              </a:custGeom>
              <a:ln w="40163">
                <a:solidFill>
                  <a:srgbClr val="FFFFFF"/>
                </a:solidFill>
              </a:ln>
            </p:spPr>
            <p:txBody>
              <a:bodyPr wrap="square" lIns="0" tIns="0" rIns="0" bIns="0" rtlCol="0"/>
              <a:lstStyle/>
              <a:p>
                <a:endParaRPr sz="1000"/>
              </a:p>
            </p:txBody>
          </p:sp>
          <p:sp>
            <p:nvSpPr>
              <p:cNvPr id="115" name="object 23">
                <a:extLst>
                  <a:ext uri="{FF2B5EF4-FFF2-40B4-BE49-F238E27FC236}">
                    <a16:creationId xmlns:a16="http://schemas.microsoft.com/office/drawing/2014/main" id="{99C582C4-53DE-44C6-B9BC-A5CA05997A41}"/>
                  </a:ext>
                </a:extLst>
              </p:cNvPr>
              <p:cNvSpPr/>
              <p:nvPr/>
            </p:nvSpPr>
            <p:spPr>
              <a:xfrm>
                <a:off x="6855425" y="9818654"/>
                <a:ext cx="202648" cy="221070"/>
              </a:xfrm>
              <a:prstGeom prst="rect">
                <a:avLst/>
              </a:prstGeom>
              <a:blipFill>
                <a:blip r:embed="rId8" cstate="print"/>
                <a:stretch>
                  <a:fillRect/>
                </a:stretch>
              </a:blipFill>
            </p:spPr>
            <p:txBody>
              <a:bodyPr wrap="square" lIns="0" tIns="0" rIns="0" bIns="0" rtlCol="0"/>
              <a:lstStyle/>
              <a:p>
                <a:endParaRPr sz="1000"/>
              </a:p>
            </p:txBody>
          </p:sp>
          <p:sp>
            <p:nvSpPr>
              <p:cNvPr id="116" name="object 24">
                <a:extLst>
                  <a:ext uri="{FF2B5EF4-FFF2-40B4-BE49-F238E27FC236}">
                    <a16:creationId xmlns:a16="http://schemas.microsoft.com/office/drawing/2014/main" id="{ECE29E45-E2A1-4EFF-A959-7845E8AC6CB3}"/>
                  </a:ext>
                </a:extLst>
              </p:cNvPr>
              <p:cNvSpPr/>
              <p:nvPr/>
            </p:nvSpPr>
            <p:spPr>
              <a:xfrm>
                <a:off x="6794974" y="9775292"/>
                <a:ext cx="323850" cy="323850"/>
              </a:xfrm>
              <a:custGeom>
                <a:avLst/>
                <a:gdLst/>
                <a:ahLst/>
                <a:cxnLst/>
                <a:rect l="l" t="t" r="r" b="b"/>
                <a:pathLst>
                  <a:path w="323850" h="323850">
                    <a:moveTo>
                      <a:pt x="161775" y="323547"/>
                    </a:moveTo>
                    <a:lnTo>
                      <a:pt x="204781" y="317768"/>
                    </a:lnTo>
                    <a:lnTo>
                      <a:pt x="243425" y="301460"/>
                    </a:lnTo>
                    <a:lnTo>
                      <a:pt x="276167" y="276165"/>
                    </a:lnTo>
                    <a:lnTo>
                      <a:pt x="301463" y="243423"/>
                    </a:lnTo>
                    <a:lnTo>
                      <a:pt x="317772" y="204778"/>
                    </a:lnTo>
                    <a:lnTo>
                      <a:pt x="323550" y="161771"/>
                    </a:lnTo>
                    <a:lnTo>
                      <a:pt x="317772" y="118766"/>
                    </a:lnTo>
                    <a:lnTo>
                      <a:pt x="301463" y="80122"/>
                    </a:lnTo>
                    <a:lnTo>
                      <a:pt x="276167" y="47381"/>
                    </a:lnTo>
                    <a:lnTo>
                      <a:pt x="243425" y="22086"/>
                    </a:lnTo>
                    <a:lnTo>
                      <a:pt x="204781" y="5778"/>
                    </a:lnTo>
                    <a:lnTo>
                      <a:pt x="161775" y="0"/>
                    </a:lnTo>
                    <a:lnTo>
                      <a:pt x="118769" y="5778"/>
                    </a:lnTo>
                    <a:lnTo>
                      <a:pt x="80125" y="22086"/>
                    </a:lnTo>
                    <a:lnTo>
                      <a:pt x="47383" y="47381"/>
                    </a:lnTo>
                    <a:lnTo>
                      <a:pt x="22087" y="80122"/>
                    </a:lnTo>
                    <a:lnTo>
                      <a:pt x="5778" y="118766"/>
                    </a:lnTo>
                    <a:lnTo>
                      <a:pt x="0" y="161771"/>
                    </a:lnTo>
                    <a:lnTo>
                      <a:pt x="5778" y="204778"/>
                    </a:lnTo>
                    <a:lnTo>
                      <a:pt x="22087" y="243423"/>
                    </a:lnTo>
                    <a:lnTo>
                      <a:pt x="47383" y="276165"/>
                    </a:lnTo>
                    <a:lnTo>
                      <a:pt x="80125" y="301460"/>
                    </a:lnTo>
                    <a:lnTo>
                      <a:pt x="118769" y="317768"/>
                    </a:lnTo>
                    <a:lnTo>
                      <a:pt x="161775" y="323547"/>
                    </a:lnTo>
                    <a:close/>
                  </a:path>
                </a:pathLst>
              </a:custGeom>
              <a:ln w="19688">
                <a:solidFill>
                  <a:srgbClr val="FFFFFF"/>
                </a:solidFill>
              </a:ln>
            </p:spPr>
            <p:txBody>
              <a:bodyPr wrap="square" lIns="0" tIns="0" rIns="0" bIns="0" rtlCol="0"/>
              <a:lstStyle/>
              <a:p>
                <a:endParaRPr sz="1000"/>
              </a:p>
            </p:txBody>
          </p:sp>
          <p:sp>
            <p:nvSpPr>
              <p:cNvPr id="117" name="object 25">
                <a:extLst>
                  <a:ext uri="{FF2B5EF4-FFF2-40B4-BE49-F238E27FC236}">
                    <a16:creationId xmlns:a16="http://schemas.microsoft.com/office/drawing/2014/main" id="{F1724FB2-3C89-4010-BB6D-CBC0B35ED551}"/>
                  </a:ext>
                </a:extLst>
              </p:cNvPr>
              <p:cNvSpPr/>
              <p:nvPr/>
            </p:nvSpPr>
            <p:spPr>
              <a:xfrm>
                <a:off x="6670892" y="9872007"/>
                <a:ext cx="572135" cy="572135"/>
              </a:xfrm>
              <a:custGeom>
                <a:avLst/>
                <a:gdLst/>
                <a:ahLst/>
                <a:cxnLst/>
                <a:rect l="l" t="t" r="r" b="b"/>
                <a:pathLst>
                  <a:path w="572134" h="572134">
                    <a:moveTo>
                      <a:pt x="285857" y="571719"/>
                    </a:moveTo>
                    <a:lnTo>
                      <a:pt x="332225" y="567977"/>
                    </a:lnTo>
                    <a:lnTo>
                      <a:pt x="376211" y="557145"/>
                    </a:lnTo>
                    <a:lnTo>
                      <a:pt x="417226" y="539811"/>
                    </a:lnTo>
                    <a:lnTo>
                      <a:pt x="454682" y="516564"/>
                    </a:lnTo>
                    <a:lnTo>
                      <a:pt x="487990" y="487992"/>
                    </a:lnTo>
                    <a:lnTo>
                      <a:pt x="516561" y="454684"/>
                    </a:lnTo>
                    <a:lnTo>
                      <a:pt x="539808" y="417228"/>
                    </a:lnTo>
                    <a:lnTo>
                      <a:pt x="557142" y="376213"/>
                    </a:lnTo>
                    <a:lnTo>
                      <a:pt x="567974" y="332228"/>
                    </a:lnTo>
                    <a:lnTo>
                      <a:pt x="571715" y="285861"/>
                    </a:lnTo>
                    <a:lnTo>
                      <a:pt x="567974" y="239493"/>
                    </a:lnTo>
                    <a:lnTo>
                      <a:pt x="557142" y="195507"/>
                    </a:lnTo>
                    <a:lnTo>
                      <a:pt x="539808" y="154491"/>
                    </a:lnTo>
                    <a:lnTo>
                      <a:pt x="516561" y="117035"/>
                    </a:lnTo>
                    <a:lnTo>
                      <a:pt x="487990" y="83727"/>
                    </a:lnTo>
                    <a:lnTo>
                      <a:pt x="454682" y="55154"/>
                    </a:lnTo>
                    <a:lnTo>
                      <a:pt x="417226" y="31907"/>
                    </a:lnTo>
                    <a:lnTo>
                      <a:pt x="376211" y="14573"/>
                    </a:lnTo>
                    <a:lnTo>
                      <a:pt x="332225" y="3741"/>
                    </a:lnTo>
                    <a:lnTo>
                      <a:pt x="285857" y="0"/>
                    </a:lnTo>
                    <a:lnTo>
                      <a:pt x="239489" y="3741"/>
                    </a:lnTo>
                    <a:lnTo>
                      <a:pt x="195504" y="14573"/>
                    </a:lnTo>
                    <a:lnTo>
                      <a:pt x="154489" y="31907"/>
                    </a:lnTo>
                    <a:lnTo>
                      <a:pt x="117033" y="55154"/>
                    </a:lnTo>
                    <a:lnTo>
                      <a:pt x="83725" y="83727"/>
                    </a:lnTo>
                    <a:lnTo>
                      <a:pt x="55153" y="117035"/>
                    </a:lnTo>
                    <a:lnTo>
                      <a:pt x="31906" y="154491"/>
                    </a:lnTo>
                    <a:lnTo>
                      <a:pt x="14573" y="195507"/>
                    </a:lnTo>
                    <a:lnTo>
                      <a:pt x="3741" y="239493"/>
                    </a:lnTo>
                    <a:lnTo>
                      <a:pt x="0" y="285861"/>
                    </a:lnTo>
                    <a:lnTo>
                      <a:pt x="3741" y="332228"/>
                    </a:lnTo>
                    <a:lnTo>
                      <a:pt x="14573" y="376213"/>
                    </a:lnTo>
                    <a:lnTo>
                      <a:pt x="31906" y="417228"/>
                    </a:lnTo>
                    <a:lnTo>
                      <a:pt x="55153" y="454684"/>
                    </a:lnTo>
                    <a:lnTo>
                      <a:pt x="83725" y="487992"/>
                    </a:lnTo>
                    <a:lnTo>
                      <a:pt x="117033" y="516564"/>
                    </a:lnTo>
                    <a:lnTo>
                      <a:pt x="154489" y="539811"/>
                    </a:lnTo>
                    <a:lnTo>
                      <a:pt x="195504" y="557145"/>
                    </a:lnTo>
                    <a:lnTo>
                      <a:pt x="239489" y="567977"/>
                    </a:lnTo>
                    <a:lnTo>
                      <a:pt x="285857" y="571719"/>
                    </a:lnTo>
                    <a:close/>
                  </a:path>
                </a:pathLst>
              </a:custGeom>
              <a:ln w="19688">
                <a:solidFill>
                  <a:srgbClr val="FFFFFF"/>
                </a:solidFill>
              </a:ln>
            </p:spPr>
            <p:txBody>
              <a:bodyPr wrap="square" lIns="0" tIns="0" rIns="0" bIns="0" rtlCol="0"/>
              <a:lstStyle/>
              <a:p>
                <a:endParaRPr sz="1000"/>
              </a:p>
            </p:txBody>
          </p:sp>
          <p:sp>
            <p:nvSpPr>
              <p:cNvPr id="118" name="object 26">
                <a:extLst>
                  <a:ext uri="{FF2B5EF4-FFF2-40B4-BE49-F238E27FC236}">
                    <a16:creationId xmlns:a16="http://schemas.microsoft.com/office/drawing/2014/main" id="{9D5319F3-0263-4F77-81D5-BAAD542F8D41}"/>
                  </a:ext>
                </a:extLst>
              </p:cNvPr>
              <p:cNvSpPr/>
              <p:nvPr/>
            </p:nvSpPr>
            <p:spPr>
              <a:xfrm>
                <a:off x="6658692" y="10171658"/>
                <a:ext cx="202648" cy="221070"/>
              </a:xfrm>
              <a:prstGeom prst="rect">
                <a:avLst/>
              </a:prstGeom>
              <a:blipFill>
                <a:blip r:embed="rId9" cstate="print"/>
                <a:stretch>
                  <a:fillRect/>
                </a:stretch>
              </a:blipFill>
            </p:spPr>
            <p:txBody>
              <a:bodyPr wrap="square" lIns="0" tIns="0" rIns="0" bIns="0" rtlCol="0"/>
              <a:lstStyle/>
              <a:p>
                <a:endParaRPr sz="1000"/>
              </a:p>
            </p:txBody>
          </p:sp>
          <p:sp>
            <p:nvSpPr>
              <p:cNvPr id="119" name="object 27">
                <a:extLst>
                  <a:ext uri="{FF2B5EF4-FFF2-40B4-BE49-F238E27FC236}">
                    <a16:creationId xmlns:a16="http://schemas.microsoft.com/office/drawing/2014/main" id="{3659CB56-69BC-4577-93AD-28478CB5F050}"/>
                  </a:ext>
                </a:extLst>
              </p:cNvPr>
              <p:cNvSpPr/>
              <p:nvPr/>
            </p:nvSpPr>
            <p:spPr>
              <a:xfrm>
                <a:off x="6598239" y="10128296"/>
                <a:ext cx="323850" cy="323850"/>
              </a:xfrm>
              <a:custGeom>
                <a:avLst/>
                <a:gdLst/>
                <a:ahLst/>
                <a:cxnLst/>
                <a:rect l="l" t="t" r="r" b="b"/>
                <a:pathLst>
                  <a:path w="323850" h="323850">
                    <a:moveTo>
                      <a:pt x="161775" y="323547"/>
                    </a:moveTo>
                    <a:lnTo>
                      <a:pt x="204781" y="317768"/>
                    </a:lnTo>
                    <a:lnTo>
                      <a:pt x="243425" y="301460"/>
                    </a:lnTo>
                    <a:lnTo>
                      <a:pt x="276167" y="276165"/>
                    </a:lnTo>
                    <a:lnTo>
                      <a:pt x="301463" y="243423"/>
                    </a:lnTo>
                    <a:lnTo>
                      <a:pt x="317772" y="204778"/>
                    </a:lnTo>
                    <a:lnTo>
                      <a:pt x="323550" y="161771"/>
                    </a:lnTo>
                    <a:lnTo>
                      <a:pt x="317772" y="118766"/>
                    </a:lnTo>
                    <a:lnTo>
                      <a:pt x="301463" y="80122"/>
                    </a:lnTo>
                    <a:lnTo>
                      <a:pt x="276167" y="47381"/>
                    </a:lnTo>
                    <a:lnTo>
                      <a:pt x="243425" y="22086"/>
                    </a:lnTo>
                    <a:lnTo>
                      <a:pt x="204781" y="5778"/>
                    </a:lnTo>
                    <a:lnTo>
                      <a:pt x="161775" y="0"/>
                    </a:lnTo>
                    <a:lnTo>
                      <a:pt x="118769" y="5778"/>
                    </a:lnTo>
                    <a:lnTo>
                      <a:pt x="80125" y="22086"/>
                    </a:lnTo>
                    <a:lnTo>
                      <a:pt x="47383" y="47381"/>
                    </a:lnTo>
                    <a:lnTo>
                      <a:pt x="22087" y="80122"/>
                    </a:lnTo>
                    <a:lnTo>
                      <a:pt x="5778" y="118766"/>
                    </a:lnTo>
                    <a:lnTo>
                      <a:pt x="0" y="161771"/>
                    </a:lnTo>
                    <a:lnTo>
                      <a:pt x="5778" y="204778"/>
                    </a:lnTo>
                    <a:lnTo>
                      <a:pt x="22087" y="243423"/>
                    </a:lnTo>
                    <a:lnTo>
                      <a:pt x="47383" y="276165"/>
                    </a:lnTo>
                    <a:lnTo>
                      <a:pt x="80125" y="301460"/>
                    </a:lnTo>
                    <a:lnTo>
                      <a:pt x="118769" y="317768"/>
                    </a:lnTo>
                    <a:lnTo>
                      <a:pt x="161775" y="323547"/>
                    </a:lnTo>
                    <a:close/>
                  </a:path>
                </a:pathLst>
              </a:custGeom>
              <a:ln w="19688">
                <a:solidFill>
                  <a:srgbClr val="FFFFFF"/>
                </a:solidFill>
              </a:ln>
            </p:spPr>
            <p:txBody>
              <a:bodyPr wrap="square" lIns="0" tIns="0" rIns="0" bIns="0" rtlCol="0"/>
              <a:lstStyle/>
              <a:p>
                <a:endParaRPr sz="1000"/>
              </a:p>
            </p:txBody>
          </p:sp>
          <p:sp>
            <p:nvSpPr>
              <p:cNvPr id="120" name="object 28">
                <a:extLst>
                  <a:ext uri="{FF2B5EF4-FFF2-40B4-BE49-F238E27FC236}">
                    <a16:creationId xmlns:a16="http://schemas.microsoft.com/office/drawing/2014/main" id="{E617A4F1-ED0B-4CD5-975C-BC08F99C0977}"/>
                  </a:ext>
                </a:extLst>
              </p:cNvPr>
              <p:cNvSpPr/>
              <p:nvPr/>
            </p:nvSpPr>
            <p:spPr>
              <a:xfrm>
                <a:off x="7052160" y="10171658"/>
                <a:ext cx="202644" cy="221070"/>
              </a:xfrm>
              <a:prstGeom prst="rect">
                <a:avLst/>
              </a:prstGeom>
              <a:blipFill>
                <a:blip r:embed="rId10" cstate="print"/>
                <a:stretch>
                  <a:fillRect/>
                </a:stretch>
              </a:blipFill>
            </p:spPr>
            <p:txBody>
              <a:bodyPr wrap="square" lIns="0" tIns="0" rIns="0" bIns="0" rtlCol="0"/>
              <a:lstStyle/>
              <a:p>
                <a:endParaRPr sz="1000"/>
              </a:p>
            </p:txBody>
          </p:sp>
          <p:sp>
            <p:nvSpPr>
              <p:cNvPr id="121" name="object 29">
                <a:extLst>
                  <a:ext uri="{FF2B5EF4-FFF2-40B4-BE49-F238E27FC236}">
                    <a16:creationId xmlns:a16="http://schemas.microsoft.com/office/drawing/2014/main" id="{92913AA5-2556-4112-BB18-BD9AE74B8A14}"/>
                  </a:ext>
                </a:extLst>
              </p:cNvPr>
              <p:cNvSpPr/>
              <p:nvPr/>
            </p:nvSpPr>
            <p:spPr>
              <a:xfrm>
                <a:off x="6991707" y="10128296"/>
                <a:ext cx="323850" cy="323850"/>
              </a:xfrm>
              <a:custGeom>
                <a:avLst/>
                <a:gdLst/>
                <a:ahLst/>
                <a:cxnLst/>
                <a:rect l="l" t="t" r="r" b="b"/>
                <a:pathLst>
                  <a:path w="323850" h="323850">
                    <a:moveTo>
                      <a:pt x="161775" y="323547"/>
                    </a:moveTo>
                    <a:lnTo>
                      <a:pt x="204781" y="317768"/>
                    </a:lnTo>
                    <a:lnTo>
                      <a:pt x="243425" y="301460"/>
                    </a:lnTo>
                    <a:lnTo>
                      <a:pt x="276167" y="276165"/>
                    </a:lnTo>
                    <a:lnTo>
                      <a:pt x="301463" y="243423"/>
                    </a:lnTo>
                    <a:lnTo>
                      <a:pt x="317772" y="204778"/>
                    </a:lnTo>
                    <a:lnTo>
                      <a:pt x="323550" y="161771"/>
                    </a:lnTo>
                    <a:lnTo>
                      <a:pt x="317772" y="118766"/>
                    </a:lnTo>
                    <a:lnTo>
                      <a:pt x="301463" y="80122"/>
                    </a:lnTo>
                    <a:lnTo>
                      <a:pt x="276167" y="47381"/>
                    </a:lnTo>
                    <a:lnTo>
                      <a:pt x="243425" y="22086"/>
                    </a:lnTo>
                    <a:lnTo>
                      <a:pt x="204781" y="5778"/>
                    </a:lnTo>
                    <a:lnTo>
                      <a:pt x="161775" y="0"/>
                    </a:lnTo>
                    <a:lnTo>
                      <a:pt x="118769" y="5778"/>
                    </a:lnTo>
                    <a:lnTo>
                      <a:pt x="80125" y="22086"/>
                    </a:lnTo>
                    <a:lnTo>
                      <a:pt x="47383" y="47381"/>
                    </a:lnTo>
                    <a:lnTo>
                      <a:pt x="22087" y="80122"/>
                    </a:lnTo>
                    <a:lnTo>
                      <a:pt x="5778" y="118766"/>
                    </a:lnTo>
                    <a:lnTo>
                      <a:pt x="0" y="161771"/>
                    </a:lnTo>
                    <a:lnTo>
                      <a:pt x="5778" y="204778"/>
                    </a:lnTo>
                    <a:lnTo>
                      <a:pt x="22087" y="243423"/>
                    </a:lnTo>
                    <a:lnTo>
                      <a:pt x="47383" y="276165"/>
                    </a:lnTo>
                    <a:lnTo>
                      <a:pt x="80125" y="301460"/>
                    </a:lnTo>
                    <a:lnTo>
                      <a:pt x="118769" y="317768"/>
                    </a:lnTo>
                    <a:lnTo>
                      <a:pt x="161775" y="323547"/>
                    </a:lnTo>
                    <a:close/>
                  </a:path>
                </a:pathLst>
              </a:custGeom>
              <a:ln w="19688">
                <a:solidFill>
                  <a:srgbClr val="FFFFFF"/>
                </a:solidFill>
              </a:ln>
            </p:spPr>
            <p:txBody>
              <a:bodyPr wrap="square" lIns="0" tIns="0" rIns="0" bIns="0" rtlCol="0"/>
              <a:lstStyle/>
              <a:p>
                <a:endParaRPr sz="1000"/>
              </a:p>
            </p:txBody>
          </p:sp>
          <p:sp>
            <p:nvSpPr>
              <p:cNvPr id="122" name="object 30">
                <a:extLst>
                  <a:ext uri="{FF2B5EF4-FFF2-40B4-BE49-F238E27FC236}">
                    <a16:creationId xmlns:a16="http://schemas.microsoft.com/office/drawing/2014/main" id="{8613DA31-FA55-47AC-9D26-2DE2528D1B81}"/>
                  </a:ext>
                </a:extLst>
              </p:cNvPr>
              <p:cNvSpPr txBox="1"/>
              <p:nvPr/>
            </p:nvSpPr>
            <p:spPr>
              <a:xfrm>
                <a:off x="6447476" y="10588944"/>
                <a:ext cx="972235" cy="423362"/>
              </a:xfrm>
              <a:prstGeom prst="rect">
                <a:avLst/>
              </a:prstGeom>
            </p:spPr>
            <p:txBody>
              <a:bodyPr vert="horz" wrap="square" lIns="0" tIns="64135" rIns="0" bIns="0" rtlCol="0">
                <a:spAutoFit/>
              </a:bodyPr>
              <a:lstStyle/>
              <a:p>
                <a:pPr marR="5080" algn="ctr">
                  <a:lnSpc>
                    <a:spcPct val="73800"/>
                  </a:lnSpc>
                  <a:spcBef>
                    <a:spcPts val="505"/>
                  </a:spcBef>
                </a:pPr>
                <a:r>
                  <a:rPr sz="1000" b="1" spc="-25" dirty="0">
                    <a:solidFill>
                      <a:srgbClr val="FFFFFF"/>
                    </a:solidFill>
                    <a:latin typeface="Z@RF8C7.tmp"/>
                    <a:cs typeface="Z@RF8C7.tmp"/>
                  </a:rPr>
                  <a:t>KN</a:t>
                </a:r>
                <a:r>
                  <a:rPr sz="1000" b="1" spc="-45" dirty="0">
                    <a:solidFill>
                      <a:srgbClr val="FFFFFF"/>
                    </a:solidFill>
                    <a:latin typeface="Z@RF8C7.tmp"/>
                    <a:cs typeface="Z@RF8C7.tmp"/>
                  </a:rPr>
                  <a:t>O</a:t>
                </a:r>
                <a:r>
                  <a:rPr sz="1000" b="1" spc="-25" dirty="0">
                    <a:solidFill>
                      <a:srgbClr val="FFFFFF"/>
                    </a:solidFill>
                    <a:latin typeface="Z@RF8C7.tmp"/>
                    <a:cs typeface="Z@RF8C7.tmp"/>
                  </a:rPr>
                  <a:t>WLEDGE  TRANSFER</a:t>
                </a:r>
                <a:endParaRPr sz="1000" dirty="0">
                  <a:latin typeface="Z@RF8C7.tmp"/>
                  <a:cs typeface="Z@RF8C7.tmp"/>
                </a:endParaRPr>
              </a:p>
            </p:txBody>
          </p:sp>
        </p:grpSp>
        <p:grpSp>
          <p:nvGrpSpPr>
            <p:cNvPr id="9" name="Group 8">
              <a:extLst>
                <a:ext uri="{FF2B5EF4-FFF2-40B4-BE49-F238E27FC236}">
                  <a16:creationId xmlns:a16="http://schemas.microsoft.com/office/drawing/2014/main" id="{23F7BC69-6163-4E98-B9AE-0324BBB85B62}"/>
                </a:ext>
              </a:extLst>
            </p:cNvPr>
            <p:cNvGrpSpPr/>
            <p:nvPr/>
          </p:nvGrpSpPr>
          <p:grpSpPr>
            <a:xfrm>
              <a:off x="6403190" y="1067925"/>
              <a:ext cx="1222731" cy="1222732"/>
              <a:chOff x="835617" y="9544815"/>
              <a:chExt cx="1737677" cy="1737678"/>
            </a:xfrm>
          </p:grpSpPr>
          <p:sp>
            <p:nvSpPr>
              <p:cNvPr id="97" name="object 80">
                <a:extLst>
                  <a:ext uri="{FF2B5EF4-FFF2-40B4-BE49-F238E27FC236}">
                    <a16:creationId xmlns:a16="http://schemas.microsoft.com/office/drawing/2014/main" id="{567164A2-4D91-43FE-BE21-E8DBA8EED652}"/>
                  </a:ext>
                </a:extLst>
              </p:cNvPr>
              <p:cNvSpPr/>
              <p:nvPr/>
            </p:nvSpPr>
            <p:spPr>
              <a:xfrm>
                <a:off x="835617" y="9544815"/>
                <a:ext cx="993921" cy="745439"/>
              </a:xfrm>
              <a:prstGeom prst="rect">
                <a:avLst/>
              </a:prstGeom>
              <a:blipFill>
                <a:blip r:embed="rId3" cstate="print"/>
                <a:stretch>
                  <a:fillRect/>
                </a:stretch>
              </a:blipFill>
            </p:spPr>
            <p:txBody>
              <a:bodyPr wrap="square" lIns="0" tIns="0" rIns="0" bIns="0" rtlCol="0"/>
              <a:lstStyle/>
              <a:p>
                <a:endParaRPr sz="1000"/>
              </a:p>
            </p:txBody>
          </p:sp>
          <p:sp>
            <p:nvSpPr>
              <p:cNvPr id="98" name="object 81">
                <a:extLst>
                  <a:ext uri="{FF2B5EF4-FFF2-40B4-BE49-F238E27FC236}">
                    <a16:creationId xmlns:a16="http://schemas.microsoft.com/office/drawing/2014/main" id="{2AB06C1D-E369-4B9E-800E-EA326E438D79}"/>
                  </a:ext>
                </a:extLst>
              </p:cNvPr>
              <p:cNvSpPr/>
              <p:nvPr/>
            </p:nvSpPr>
            <p:spPr>
              <a:xfrm>
                <a:off x="1827854" y="9544815"/>
                <a:ext cx="745440" cy="993918"/>
              </a:xfrm>
              <a:prstGeom prst="rect">
                <a:avLst/>
              </a:prstGeom>
              <a:blipFill>
                <a:blip r:embed="rId4" cstate="print"/>
                <a:stretch>
                  <a:fillRect/>
                </a:stretch>
              </a:blipFill>
            </p:spPr>
            <p:txBody>
              <a:bodyPr wrap="square" lIns="0" tIns="0" rIns="0" bIns="0" rtlCol="0"/>
              <a:lstStyle/>
              <a:p>
                <a:endParaRPr sz="1000"/>
              </a:p>
            </p:txBody>
          </p:sp>
          <p:sp>
            <p:nvSpPr>
              <p:cNvPr id="99" name="object 82">
                <a:extLst>
                  <a:ext uri="{FF2B5EF4-FFF2-40B4-BE49-F238E27FC236}">
                    <a16:creationId xmlns:a16="http://schemas.microsoft.com/office/drawing/2014/main" id="{88B525A5-7106-46CC-8C8F-5C514F4D8E06}"/>
                  </a:ext>
                </a:extLst>
              </p:cNvPr>
              <p:cNvSpPr/>
              <p:nvPr/>
            </p:nvSpPr>
            <p:spPr>
              <a:xfrm>
                <a:off x="835617" y="10288570"/>
                <a:ext cx="993921" cy="747125"/>
              </a:xfrm>
              <a:prstGeom prst="rect">
                <a:avLst/>
              </a:prstGeom>
              <a:blipFill>
                <a:blip r:embed="rId5" cstate="print"/>
                <a:stretch>
                  <a:fillRect/>
                </a:stretch>
              </a:blipFill>
            </p:spPr>
            <p:txBody>
              <a:bodyPr wrap="square" lIns="0" tIns="0" rIns="0" bIns="0" rtlCol="0"/>
              <a:lstStyle/>
              <a:p>
                <a:endParaRPr sz="1000"/>
              </a:p>
            </p:txBody>
          </p:sp>
          <p:sp>
            <p:nvSpPr>
              <p:cNvPr id="100" name="object 83">
                <a:extLst>
                  <a:ext uri="{FF2B5EF4-FFF2-40B4-BE49-F238E27FC236}">
                    <a16:creationId xmlns:a16="http://schemas.microsoft.com/office/drawing/2014/main" id="{494D685E-0445-4E21-8668-07C6A2FB2579}"/>
                  </a:ext>
                </a:extLst>
              </p:cNvPr>
              <p:cNvSpPr/>
              <p:nvPr/>
            </p:nvSpPr>
            <p:spPr>
              <a:xfrm>
                <a:off x="1827854" y="10537050"/>
                <a:ext cx="745440" cy="745443"/>
              </a:xfrm>
              <a:prstGeom prst="rect">
                <a:avLst/>
              </a:prstGeom>
              <a:blipFill>
                <a:blip r:embed="rId6" cstate="print"/>
                <a:stretch>
                  <a:fillRect/>
                </a:stretch>
              </a:blipFill>
            </p:spPr>
            <p:txBody>
              <a:bodyPr wrap="square" lIns="0" tIns="0" rIns="0" bIns="0" rtlCol="0"/>
              <a:lstStyle/>
              <a:p>
                <a:endParaRPr sz="1000"/>
              </a:p>
            </p:txBody>
          </p:sp>
          <p:sp>
            <p:nvSpPr>
              <p:cNvPr id="101" name="object 84">
                <a:extLst>
                  <a:ext uri="{FF2B5EF4-FFF2-40B4-BE49-F238E27FC236}">
                    <a16:creationId xmlns:a16="http://schemas.microsoft.com/office/drawing/2014/main" id="{A2F31B43-72F8-4594-AD9B-0D0C7BDB0704}"/>
                  </a:ext>
                </a:extLst>
              </p:cNvPr>
              <p:cNvSpPr/>
              <p:nvPr/>
            </p:nvSpPr>
            <p:spPr>
              <a:xfrm>
                <a:off x="835617" y="11034013"/>
                <a:ext cx="993921" cy="248480"/>
              </a:xfrm>
              <a:prstGeom prst="rect">
                <a:avLst/>
              </a:prstGeom>
              <a:blipFill>
                <a:blip r:embed="rId7" cstate="print"/>
                <a:stretch>
                  <a:fillRect/>
                </a:stretch>
              </a:blipFill>
            </p:spPr>
            <p:txBody>
              <a:bodyPr wrap="square" lIns="0" tIns="0" rIns="0" bIns="0" rtlCol="0"/>
              <a:lstStyle/>
              <a:p>
                <a:endParaRPr sz="1000"/>
              </a:p>
            </p:txBody>
          </p:sp>
          <p:sp>
            <p:nvSpPr>
              <p:cNvPr id="102" name="object 85">
                <a:extLst>
                  <a:ext uri="{FF2B5EF4-FFF2-40B4-BE49-F238E27FC236}">
                    <a16:creationId xmlns:a16="http://schemas.microsoft.com/office/drawing/2014/main" id="{E30DFDD8-C965-4163-BE59-120162800E13}"/>
                  </a:ext>
                </a:extLst>
              </p:cNvPr>
              <p:cNvSpPr/>
              <p:nvPr/>
            </p:nvSpPr>
            <p:spPr>
              <a:xfrm>
                <a:off x="850856" y="9560052"/>
                <a:ext cx="1657985" cy="1657985"/>
              </a:xfrm>
              <a:custGeom>
                <a:avLst/>
                <a:gdLst/>
                <a:ahLst/>
                <a:cxnLst/>
                <a:rect l="l" t="t" r="r" b="b"/>
                <a:pathLst>
                  <a:path w="1657985" h="1657984">
                    <a:moveTo>
                      <a:pt x="828843" y="0"/>
                    </a:moveTo>
                    <a:lnTo>
                      <a:pt x="780142" y="1407"/>
                    </a:lnTo>
                    <a:lnTo>
                      <a:pt x="732182" y="5576"/>
                    </a:lnTo>
                    <a:lnTo>
                      <a:pt x="685041" y="12429"/>
                    </a:lnTo>
                    <a:lnTo>
                      <a:pt x="638797" y="21890"/>
                    </a:lnTo>
                    <a:lnTo>
                      <a:pt x="593526" y="33879"/>
                    </a:lnTo>
                    <a:lnTo>
                      <a:pt x="549308" y="48320"/>
                    </a:lnTo>
                    <a:lnTo>
                      <a:pt x="506219" y="65134"/>
                    </a:lnTo>
                    <a:lnTo>
                      <a:pt x="464338" y="84244"/>
                    </a:lnTo>
                    <a:lnTo>
                      <a:pt x="423742" y="105572"/>
                    </a:lnTo>
                    <a:lnTo>
                      <a:pt x="384510" y="129040"/>
                    </a:lnTo>
                    <a:lnTo>
                      <a:pt x="346717" y="154571"/>
                    </a:lnTo>
                    <a:lnTo>
                      <a:pt x="310443" y="182087"/>
                    </a:lnTo>
                    <a:lnTo>
                      <a:pt x="275766" y="211510"/>
                    </a:lnTo>
                    <a:lnTo>
                      <a:pt x="242762" y="242762"/>
                    </a:lnTo>
                    <a:lnTo>
                      <a:pt x="211510" y="275766"/>
                    </a:lnTo>
                    <a:lnTo>
                      <a:pt x="182087" y="310443"/>
                    </a:lnTo>
                    <a:lnTo>
                      <a:pt x="154571" y="346717"/>
                    </a:lnTo>
                    <a:lnTo>
                      <a:pt x="129040" y="384510"/>
                    </a:lnTo>
                    <a:lnTo>
                      <a:pt x="105572" y="423742"/>
                    </a:lnTo>
                    <a:lnTo>
                      <a:pt x="84244" y="464338"/>
                    </a:lnTo>
                    <a:lnTo>
                      <a:pt x="65134" y="506219"/>
                    </a:lnTo>
                    <a:lnTo>
                      <a:pt x="48320" y="549308"/>
                    </a:lnTo>
                    <a:lnTo>
                      <a:pt x="33879" y="593526"/>
                    </a:lnTo>
                    <a:lnTo>
                      <a:pt x="21890" y="638797"/>
                    </a:lnTo>
                    <a:lnTo>
                      <a:pt x="12429" y="685041"/>
                    </a:lnTo>
                    <a:lnTo>
                      <a:pt x="5576" y="732182"/>
                    </a:lnTo>
                    <a:lnTo>
                      <a:pt x="1407" y="780142"/>
                    </a:lnTo>
                    <a:lnTo>
                      <a:pt x="0" y="828843"/>
                    </a:lnTo>
                    <a:lnTo>
                      <a:pt x="1407" y="877544"/>
                    </a:lnTo>
                    <a:lnTo>
                      <a:pt x="5576" y="925504"/>
                    </a:lnTo>
                    <a:lnTo>
                      <a:pt x="12429" y="972645"/>
                    </a:lnTo>
                    <a:lnTo>
                      <a:pt x="21890" y="1018890"/>
                    </a:lnTo>
                    <a:lnTo>
                      <a:pt x="33879" y="1064160"/>
                    </a:lnTo>
                    <a:lnTo>
                      <a:pt x="48320" y="1108378"/>
                    </a:lnTo>
                    <a:lnTo>
                      <a:pt x="65134" y="1151467"/>
                    </a:lnTo>
                    <a:lnTo>
                      <a:pt x="84244" y="1193348"/>
                    </a:lnTo>
                    <a:lnTo>
                      <a:pt x="105572" y="1233944"/>
                    </a:lnTo>
                    <a:lnTo>
                      <a:pt x="129040" y="1273177"/>
                    </a:lnTo>
                    <a:lnTo>
                      <a:pt x="154571" y="1310969"/>
                    </a:lnTo>
                    <a:lnTo>
                      <a:pt x="182087" y="1347243"/>
                    </a:lnTo>
                    <a:lnTo>
                      <a:pt x="211510" y="1381921"/>
                    </a:lnTo>
                    <a:lnTo>
                      <a:pt x="242762" y="1414924"/>
                    </a:lnTo>
                    <a:lnTo>
                      <a:pt x="275766" y="1446177"/>
                    </a:lnTo>
                    <a:lnTo>
                      <a:pt x="310443" y="1475599"/>
                    </a:lnTo>
                    <a:lnTo>
                      <a:pt x="346717" y="1503115"/>
                    </a:lnTo>
                    <a:lnTo>
                      <a:pt x="384510" y="1528646"/>
                    </a:lnTo>
                    <a:lnTo>
                      <a:pt x="423742" y="1552114"/>
                    </a:lnTo>
                    <a:lnTo>
                      <a:pt x="464338" y="1573442"/>
                    </a:lnTo>
                    <a:lnTo>
                      <a:pt x="506219" y="1592552"/>
                    </a:lnTo>
                    <a:lnTo>
                      <a:pt x="549308" y="1609366"/>
                    </a:lnTo>
                    <a:lnTo>
                      <a:pt x="593526" y="1623807"/>
                    </a:lnTo>
                    <a:lnTo>
                      <a:pt x="638797" y="1635796"/>
                    </a:lnTo>
                    <a:lnTo>
                      <a:pt x="685041" y="1645257"/>
                    </a:lnTo>
                    <a:lnTo>
                      <a:pt x="732182" y="1652111"/>
                    </a:lnTo>
                    <a:lnTo>
                      <a:pt x="780142" y="1656280"/>
                    </a:lnTo>
                    <a:lnTo>
                      <a:pt x="828843" y="1657687"/>
                    </a:lnTo>
                    <a:lnTo>
                      <a:pt x="877544" y="1656280"/>
                    </a:lnTo>
                    <a:lnTo>
                      <a:pt x="925504" y="1652111"/>
                    </a:lnTo>
                    <a:lnTo>
                      <a:pt x="972645" y="1645257"/>
                    </a:lnTo>
                    <a:lnTo>
                      <a:pt x="1018890" y="1635796"/>
                    </a:lnTo>
                    <a:lnTo>
                      <a:pt x="1064160" y="1623807"/>
                    </a:lnTo>
                    <a:lnTo>
                      <a:pt x="1108378" y="1609366"/>
                    </a:lnTo>
                    <a:lnTo>
                      <a:pt x="1151467" y="1592552"/>
                    </a:lnTo>
                    <a:lnTo>
                      <a:pt x="1193348" y="1573442"/>
                    </a:lnTo>
                    <a:lnTo>
                      <a:pt x="1233944" y="1552114"/>
                    </a:lnTo>
                    <a:lnTo>
                      <a:pt x="1273177" y="1528646"/>
                    </a:lnTo>
                    <a:lnTo>
                      <a:pt x="1310969" y="1503115"/>
                    </a:lnTo>
                    <a:lnTo>
                      <a:pt x="1347243" y="1475599"/>
                    </a:lnTo>
                    <a:lnTo>
                      <a:pt x="1381921" y="1446177"/>
                    </a:lnTo>
                    <a:lnTo>
                      <a:pt x="1414924" y="1414924"/>
                    </a:lnTo>
                    <a:lnTo>
                      <a:pt x="1446177" y="1381921"/>
                    </a:lnTo>
                    <a:lnTo>
                      <a:pt x="1475599" y="1347243"/>
                    </a:lnTo>
                    <a:lnTo>
                      <a:pt x="1503115" y="1310969"/>
                    </a:lnTo>
                    <a:lnTo>
                      <a:pt x="1528646" y="1273177"/>
                    </a:lnTo>
                    <a:lnTo>
                      <a:pt x="1552114" y="1233944"/>
                    </a:lnTo>
                    <a:lnTo>
                      <a:pt x="1573442" y="1193348"/>
                    </a:lnTo>
                    <a:lnTo>
                      <a:pt x="1592552" y="1151467"/>
                    </a:lnTo>
                    <a:lnTo>
                      <a:pt x="1609366" y="1108378"/>
                    </a:lnTo>
                    <a:lnTo>
                      <a:pt x="1623807" y="1064160"/>
                    </a:lnTo>
                    <a:lnTo>
                      <a:pt x="1635796" y="1018890"/>
                    </a:lnTo>
                    <a:lnTo>
                      <a:pt x="1645257" y="972645"/>
                    </a:lnTo>
                    <a:lnTo>
                      <a:pt x="1652111" y="925504"/>
                    </a:lnTo>
                    <a:lnTo>
                      <a:pt x="1656280" y="877544"/>
                    </a:lnTo>
                    <a:lnTo>
                      <a:pt x="1657687" y="828843"/>
                    </a:lnTo>
                    <a:lnTo>
                      <a:pt x="1656280" y="780142"/>
                    </a:lnTo>
                    <a:lnTo>
                      <a:pt x="1652111" y="732182"/>
                    </a:lnTo>
                    <a:lnTo>
                      <a:pt x="1645257" y="685041"/>
                    </a:lnTo>
                    <a:lnTo>
                      <a:pt x="1635796" y="638797"/>
                    </a:lnTo>
                    <a:lnTo>
                      <a:pt x="1623807" y="593526"/>
                    </a:lnTo>
                    <a:lnTo>
                      <a:pt x="1609366" y="549308"/>
                    </a:lnTo>
                    <a:lnTo>
                      <a:pt x="1592552" y="506219"/>
                    </a:lnTo>
                    <a:lnTo>
                      <a:pt x="1573442" y="464338"/>
                    </a:lnTo>
                    <a:lnTo>
                      <a:pt x="1552114" y="423742"/>
                    </a:lnTo>
                    <a:lnTo>
                      <a:pt x="1528646" y="384510"/>
                    </a:lnTo>
                    <a:lnTo>
                      <a:pt x="1503115" y="346717"/>
                    </a:lnTo>
                    <a:lnTo>
                      <a:pt x="1475599" y="310443"/>
                    </a:lnTo>
                    <a:lnTo>
                      <a:pt x="1446177" y="275766"/>
                    </a:lnTo>
                    <a:lnTo>
                      <a:pt x="1414924" y="242762"/>
                    </a:lnTo>
                    <a:lnTo>
                      <a:pt x="1381921" y="211510"/>
                    </a:lnTo>
                    <a:lnTo>
                      <a:pt x="1347243" y="182087"/>
                    </a:lnTo>
                    <a:lnTo>
                      <a:pt x="1310969" y="154571"/>
                    </a:lnTo>
                    <a:lnTo>
                      <a:pt x="1273177" y="129040"/>
                    </a:lnTo>
                    <a:lnTo>
                      <a:pt x="1233944" y="105572"/>
                    </a:lnTo>
                    <a:lnTo>
                      <a:pt x="1193348" y="84244"/>
                    </a:lnTo>
                    <a:lnTo>
                      <a:pt x="1151467" y="65134"/>
                    </a:lnTo>
                    <a:lnTo>
                      <a:pt x="1108378" y="48320"/>
                    </a:lnTo>
                    <a:lnTo>
                      <a:pt x="1064160" y="33879"/>
                    </a:lnTo>
                    <a:lnTo>
                      <a:pt x="1018890" y="21890"/>
                    </a:lnTo>
                    <a:lnTo>
                      <a:pt x="972645" y="12429"/>
                    </a:lnTo>
                    <a:lnTo>
                      <a:pt x="925504" y="5576"/>
                    </a:lnTo>
                    <a:lnTo>
                      <a:pt x="877544" y="1407"/>
                    </a:lnTo>
                    <a:lnTo>
                      <a:pt x="828843" y="0"/>
                    </a:lnTo>
                    <a:close/>
                  </a:path>
                </a:pathLst>
              </a:custGeom>
              <a:solidFill>
                <a:srgbClr val="7382C0"/>
              </a:solidFill>
            </p:spPr>
            <p:txBody>
              <a:bodyPr wrap="square" lIns="0" tIns="0" rIns="0" bIns="0" rtlCol="0"/>
              <a:lstStyle/>
              <a:p>
                <a:endParaRPr sz="1000"/>
              </a:p>
            </p:txBody>
          </p:sp>
          <p:sp>
            <p:nvSpPr>
              <p:cNvPr id="103" name="object 86">
                <a:extLst>
                  <a:ext uri="{FF2B5EF4-FFF2-40B4-BE49-F238E27FC236}">
                    <a16:creationId xmlns:a16="http://schemas.microsoft.com/office/drawing/2014/main" id="{14885C1E-8F2C-4397-A26C-21ED1294FB52}"/>
                  </a:ext>
                </a:extLst>
              </p:cNvPr>
              <p:cNvSpPr/>
              <p:nvPr/>
            </p:nvSpPr>
            <p:spPr>
              <a:xfrm>
                <a:off x="850856" y="9560052"/>
                <a:ext cx="1657985" cy="1657985"/>
              </a:xfrm>
              <a:custGeom>
                <a:avLst/>
                <a:gdLst/>
                <a:ahLst/>
                <a:cxnLst/>
                <a:rect l="l" t="t" r="r" b="b"/>
                <a:pathLst>
                  <a:path w="1657985" h="1657984">
                    <a:moveTo>
                      <a:pt x="828843" y="1657687"/>
                    </a:moveTo>
                    <a:lnTo>
                      <a:pt x="877544" y="1656280"/>
                    </a:lnTo>
                    <a:lnTo>
                      <a:pt x="925504" y="1652111"/>
                    </a:lnTo>
                    <a:lnTo>
                      <a:pt x="972645" y="1645257"/>
                    </a:lnTo>
                    <a:lnTo>
                      <a:pt x="1018890" y="1635796"/>
                    </a:lnTo>
                    <a:lnTo>
                      <a:pt x="1064160" y="1623807"/>
                    </a:lnTo>
                    <a:lnTo>
                      <a:pt x="1108378" y="1609366"/>
                    </a:lnTo>
                    <a:lnTo>
                      <a:pt x="1151467" y="1592552"/>
                    </a:lnTo>
                    <a:lnTo>
                      <a:pt x="1193348" y="1573442"/>
                    </a:lnTo>
                    <a:lnTo>
                      <a:pt x="1233944" y="1552114"/>
                    </a:lnTo>
                    <a:lnTo>
                      <a:pt x="1273177" y="1528646"/>
                    </a:lnTo>
                    <a:lnTo>
                      <a:pt x="1310969" y="1503115"/>
                    </a:lnTo>
                    <a:lnTo>
                      <a:pt x="1347243" y="1475599"/>
                    </a:lnTo>
                    <a:lnTo>
                      <a:pt x="1381921" y="1446177"/>
                    </a:lnTo>
                    <a:lnTo>
                      <a:pt x="1414924" y="1414924"/>
                    </a:lnTo>
                    <a:lnTo>
                      <a:pt x="1446177" y="1381921"/>
                    </a:lnTo>
                    <a:lnTo>
                      <a:pt x="1475599" y="1347243"/>
                    </a:lnTo>
                    <a:lnTo>
                      <a:pt x="1503115" y="1310969"/>
                    </a:lnTo>
                    <a:lnTo>
                      <a:pt x="1528646" y="1273177"/>
                    </a:lnTo>
                    <a:lnTo>
                      <a:pt x="1552114" y="1233944"/>
                    </a:lnTo>
                    <a:lnTo>
                      <a:pt x="1573442" y="1193348"/>
                    </a:lnTo>
                    <a:lnTo>
                      <a:pt x="1592552" y="1151467"/>
                    </a:lnTo>
                    <a:lnTo>
                      <a:pt x="1609366" y="1108378"/>
                    </a:lnTo>
                    <a:lnTo>
                      <a:pt x="1623807" y="1064160"/>
                    </a:lnTo>
                    <a:lnTo>
                      <a:pt x="1635796" y="1018890"/>
                    </a:lnTo>
                    <a:lnTo>
                      <a:pt x="1645257" y="972645"/>
                    </a:lnTo>
                    <a:lnTo>
                      <a:pt x="1652111" y="925504"/>
                    </a:lnTo>
                    <a:lnTo>
                      <a:pt x="1656280" y="877544"/>
                    </a:lnTo>
                    <a:lnTo>
                      <a:pt x="1657687" y="828843"/>
                    </a:lnTo>
                    <a:lnTo>
                      <a:pt x="1656280" y="780142"/>
                    </a:lnTo>
                    <a:lnTo>
                      <a:pt x="1652111" y="732182"/>
                    </a:lnTo>
                    <a:lnTo>
                      <a:pt x="1645257" y="685041"/>
                    </a:lnTo>
                    <a:lnTo>
                      <a:pt x="1635796" y="638797"/>
                    </a:lnTo>
                    <a:lnTo>
                      <a:pt x="1623807" y="593526"/>
                    </a:lnTo>
                    <a:lnTo>
                      <a:pt x="1609366" y="549308"/>
                    </a:lnTo>
                    <a:lnTo>
                      <a:pt x="1592552" y="506219"/>
                    </a:lnTo>
                    <a:lnTo>
                      <a:pt x="1573442" y="464338"/>
                    </a:lnTo>
                    <a:lnTo>
                      <a:pt x="1552114" y="423742"/>
                    </a:lnTo>
                    <a:lnTo>
                      <a:pt x="1528646" y="384510"/>
                    </a:lnTo>
                    <a:lnTo>
                      <a:pt x="1503115" y="346717"/>
                    </a:lnTo>
                    <a:lnTo>
                      <a:pt x="1475599" y="310443"/>
                    </a:lnTo>
                    <a:lnTo>
                      <a:pt x="1446177" y="275766"/>
                    </a:lnTo>
                    <a:lnTo>
                      <a:pt x="1414924" y="242762"/>
                    </a:lnTo>
                    <a:lnTo>
                      <a:pt x="1381921" y="211510"/>
                    </a:lnTo>
                    <a:lnTo>
                      <a:pt x="1347243" y="182087"/>
                    </a:lnTo>
                    <a:lnTo>
                      <a:pt x="1310969" y="154571"/>
                    </a:lnTo>
                    <a:lnTo>
                      <a:pt x="1273177" y="129040"/>
                    </a:lnTo>
                    <a:lnTo>
                      <a:pt x="1233944" y="105572"/>
                    </a:lnTo>
                    <a:lnTo>
                      <a:pt x="1193348" y="84244"/>
                    </a:lnTo>
                    <a:lnTo>
                      <a:pt x="1151467" y="65134"/>
                    </a:lnTo>
                    <a:lnTo>
                      <a:pt x="1108378" y="48320"/>
                    </a:lnTo>
                    <a:lnTo>
                      <a:pt x="1064160" y="33879"/>
                    </a:lnTo>
                    <a:lnTo>
                      <a:pt x="1018890" y="21890"/>
                    </a:lnTo>
                    <a:lnTo>
                      <a:pt x="972645" y="12429"/>
                    </a:lnTo>
                    <a:lnTo>
                      <a:pt x="925504" y="5576"/>
                    </a:lnTo>
                    <a:lnTo>
                      <a:pt x="877544" y="1407"/>
                    </a:lnTo>
                    <a:lnTo>
                      <a:pt x="828843" y="0"/>
                    </a:lnTo>
                    <a:lnTo>
                      <a:pt x="780142" y="1407"/>
                    </a:lnTo>
                    <a:lnTo>
                      <a:pt x="732182" y="5576"/>
                    </a:lnTo>
                    <a:lnTo>
                      <a:pt x="685041" y="12429"/>
                    </a:lnTo>
                    <a:lnTo>
                      <a:pt x="638797" y="21890"/>
                    </a:lnTo>
                    <a:lnTo>
                      <a:pt x="593526" y="33879"/>
                    </a:lnTo>
                    <a:lnTo>
                      <a:pt x="549308" y="48320"/>
                    </a:lnTo>
                    <a:lnTo>
                      <a:pt x="506219" y="65134"/>
                    </a:lnTo>
                    <a:lnTo>
                      <a:pt x="464338" y="84244"/>
                    </a:lnTo>
                    <a:lnTo>
                      <a:pt x="423742" y="105572"/>
                    </a:lnTo>
                    <a:lnTo>
                      <a:pt x="384510" y="129040"/>
                    </a:lnTo>
                    <a:lnTo>
                      <a:pt x="346717" y="154571"/>
                    </a:lnTo>
                    <a:lnTo>
                      <a:pt x="310443" y="182087"/>
                    </a:lnTo>
                    <a:lnTo>
                      <a:pt x="275766" y="211510"/>
                    </a:lnTo>
                    <a:lnTo>
                      <a:pt x="242762" y="242762"/>
                    </a:lnTo>
                    <a:lnTo>
                      <a:pt x="211510" y="275766"/>
                    </a:lnTo>
                    <a:lnTo>
                      <a:pt x="182087" y="310443"/>
                    </a:lnTo>
                    <a:lnTo>
                      <a:pt x="154571" y="346717"/>
                    </a:lnTo>
                    <a:lnTo>
                      <a:pt x="129040" y="384510"/>
                    </a:lnTo>
                    <a:lnTo>
                      <a:pt x="105572" y="423742"/>
                    </a:lnTo>
                    <a:lnTo>
                      <a:pt x="84244" y="464338"/>
                    </a:lnTo>
                    <a:lnTo>
                      <a:pt x="65134" y="506219"/>
                    </a:lnTo>
                    <a:lnTo>
                      <a:pt x="48320" y="549308"/>
                    </a:lnTo>
                    <a:lnTo>
                      <a:pt x="33879" y="593526"/>
                    </a:lnTo>
                    <a:lnTo>
                      <a:pt x="21890" y="638797"/>
                    </a:lnTo>
                    <a:lnTo>
                      <a:pt x="12429" y="685041"/>
                    </a:lnTo>
                    <a:lnTo>
                      <a:pt x="5576" y="732182"/>
                    </a:lnTo>
                    <a:lnTo>
                      <a:pt x="1407" y="780142"/>
                    </a:lnTo>
                    <a:lnTo>
                      <a:pt x="0" y="828843"/>
                    </a:lnTo>
                    <a:lnTo>
                      <a:pt x="1407" y="877544"/>
                    </a:lnTo>
                    <a:lnTo>
                      <a:pt x="5576" y="925504"/>
                    </a:lnTo>
                    <a:lnTo>
                      <a:pt x="12429" y="972645"/>
                    </a:lnTo>
                    <a:lnTo>
                      <a:pt x="21890" y="1018890"/>
                    </a:lnTo>
                    <a:lnTo>
                      <a:pt x="33879" y="1064160"/>
                    </a:lnTo>
                    <a:lnTo>
                      <a:pt x="48320" y="1108378"/>
                    </a:lnTo>
                    <a:lnTo>
                      <a:pt x="65134" y="1151467"/>
                    </a:lnTo>
                    <a:lnTo>
                      <a:pt x="84244" y="1193348"/>
                    </a:lnTo>
                    <a:lnTo>
                      <a:pt x="105572" y="1233944"/>
                    </a:lnTo>
                    <a:lnTo>
                      <a:pt x="129040" y="1273177"/>
                    </a:lnTo>
                    <a:lnTo>
                      <a:pt x="154571" y="1310969"/>
                    </a:lnTo>
                    <a:lnTo>
                      <a:pt x="182087" y="1347243"/>
                    </a:lnTo>
                    <a:lnTo>
                      <a:pt x="211510" y="1381921"/>
                    </a:lnTo>
                    <a:lnTo>
                      <a:pt x="242762" y="1414924"/>
                    </a:lnTo>
                    <a:lnTo>
                      <a:pt x="275766" y="1446177"/>
                    </a:lnTo>
                    <a:lnTo>
                      <a:pt x="310443" y="1475599"/>
                    </a:lnTo>
                    <a:lnTo>
                      <a:pt x="346717" y="1503115"/>
                    </a:lnTo>
                    <a:lnTo>
                      <a:pt x="384510" y="1528646"/>
                    </a:lnTo>
                    <a:lnTo>
                      <a:pt x="423742" y="1552114"/>
                    </a:lnTo>
                    <a:lnTo>
                      <a:pt x="464338" y="1573442"/>
                    </a:lnTo>
                    <a:lnTo>
                      <a:pt x="506219" y="1592552"/>
                    </a:lnTo>
                    <a:lnTo>
                      <a:pt x="549308" y="1609366"/>
                    </a:lnTo>
                    <a:lnTo>
                      <a:pt x="593526" y="1623807"/>
                    </a:lnTo>
                    <a:lnTo>
                      <a:pt x="638797" y="1635796"/>
                    </a:lnTo>
                    <a:lnTo>
                      <a:pt x="685041" y="1645257"/>
                    </a:lnTo>
                    <a:lnTo>
                      <a:pt x="732182" y="1652111"/>
                    </a:lnTo>
                    <a:lnTo>
                      <a:pt x="780142" y="1656280"/>
                    </a:lnTo>
                    <a:lnTo>
                      <a:pt x="828843" y="1657687"/>
                    </a:lnTo>
                    <a:close/>
                  </a:path>
                </a:pathLst>
              </a:custGeom>
              <a:ln w="40163">
                <a:solidFill>
                  <a:srgbClr val="FFFFFF"/>
                </a:solidFill>
              </a:ln>
            </p:spPr>
            <p:txBody>
              <a:bodyPr wrap="square" lIns="0" tIns="0" rIns="0" bIns="0" rtlCol="0"/>
              <a:lstStyle/>
              <a:p>
                <a:endParaRPr sz="1000"/>
              </a:p>
            </p:txBody>
          </p:sp>
          <p:sp>
            <p:nvSpPr>
              <p:cNvPr id="104" name="object 87">
                <a:extLst>
                  <a:ext uri="{FF2B5EF4-FFF2-40B4-BE49-F238E27FC236}">
                    <a16:creationId xmlns:a16="http://schemas.microsoft.com/office/drawing/2014/main" id="{7F0ECE99-A6E0-4149-A9A0-590FE34DBE24}"/>
                  </a:ext>
                </a:extLst>
              </p:cNvPr>
              <p:cNvSpPr txBox="1"/>
              <p:nvPr/>
            </p:nvSpPr>
            <p:spPr>
              <a:xfrm>
                <a:off x="1104689" y="10521529"/>
                <a:ext cx="1206500" cy="423362"/>
              </a:xfrm>
              <a:prstGeom prst="rect">
                <a:avLst/>
              </a:prstGeom>
            </p:spPr>
            <p:txBody>
              <a:bodyPr vert="horz" wrap="square" lIns="0" tIns="64135" rIns="0" bIns="0" rtlCol="0">
                <a:spAutoFit/>
              </a:bodyPr>
              <a:lstStyle/>
              <a:p>
                <a:pPr marR="5080" algn="ctr">
                  <a:lnSpc>
                    <a:spcPct val="73800"/>
                  </a:lnSpc>
                  <a:spcBef>
                    <a:spcPts val="505"/>
                  </a:spcBef>
                </a:pPr>
                <a:r>
                  <a:rPr lang="en-US" sz="1000" b="1" spc="-45" dirty="0">
                    <a:solidFill>
                      <a:srgbClr val="FFFFFF"/>
                    </a:solidFill>
                    <a:latin typeface="Z@RF8C7.tmp"/>
                    <a:cs typeface="Z@RF8C7.tmp"/>
                  </a:rPr>
                  <a:t>L</a:t>
                </a:r>
                <a:r>
                  <a:rPr sz="1000" b="1" spc="-45" dirty="0">
                    <a:solidFill>
                      <a:srgbClr val="FFFFFF"/>
                    </a:solidFill>
                    <a:latin typeface="Z@RF8C7.tmp"/>
                    <a:cs typeface="Z@RF8C7.tmp"/>
                  </a:rPr>
                  <a:t>ONG-TERM  </a:t>
                </a:r>
                <a:r>
                  <a:rPr sz="1000" b="1" spc="-20" dirty="0">
                    <a:solidFill>
                      <a:srgbClr val="FFFFFF"/>
                    </a:solidFill>
                    <a:latin typeface="Z@RF8C7.tmp"/>
                    <a:cs typeface="Z@RF8C7.tmp"/>
                  </a:rPr>
                  <a:t>SKILLS</a:t>
                </a:r>
                <a:r>
                  <a:rPr sz="1000" b="1" spc="-110" dirty="0">
                    <a:solidFill>
                      <a:srgbClr val="FFFFFF"/>
                    </a:solidFill>
                    <a:latin typeface="Z@RF8C7.tmp"/>
                    <a:cs typeface="Z@RF8C7.tmp"/>
                  </a:rPr>
                  <a:t> </a:t>
                </a:r>
                <a:r>
                  <a:rPr sz="1000" b="1" spc="-40" dirty="0">
                    <a:solidFill>
                      <a:srgbClr val="FFFFFF"/>
                    </a:solidFill>
                    <a:latin typeface="Z@RF8C7.tmp"/>
                    <a:cs typeface="Z@RF8C7.tmp"/>
                  </a:rPr>
                  <a:t>STRATEGY</a:t>
                </a:r>
                <a:endParaRPr sz="1000" dirty="0">
                  <a:latin typeface="Z@RF8C7.tmp"/>
                  <a:cs typeface="Z@RF8C7.tmp"/>
                </a:endParaRPr>
              </a:p>
            </p:txBody>
          </p:sp>
          <p:sp>
            <p:nvSpPr>
              <p:cNvPr id="105" name="object 88">
                <a:extLst>
                  <a:ext uri="{FF2B5EF4-FFF2-40B4-BE49-F238E27FC236}">
                    <a16:creationId xmlns:a16="http://schemas.microsoft.com/office/drawing/2014/main" id="{72EC6C6C-552D-43CE-900B-1154803DD622}"/>
                  </a:ext>
                </a:extLst>
              </p:cNvPr>
              <p:cNvSpPr/>
              <p:nvPr/>
            </p:nvSpPr>
            <p:spPr>
              <a:xfrm>
                <a:off x="1345741" y="10178688"/>
                <a:ext cx="764540" cy="284480"/>
              </a:xfrm>
              <a:custGeom>
                <a:avLst/>
                <a:gdLst/>
                <a:ahLst/>
                <a:cxnLst/>
                <a:rect l="l" t="t" r="r" b="b"/>
                <a:pathLst>
                  <a:path w="764539" h="284479">
                    <a:moveTo>
                      <a:pt x="243197" y="180327"/>
                    </a:moveTo>
                    <a:lnTo>
                      <a:pt x="112426" y="180327"/>
                    </a:lnTo>
                    <a:lnTo>
                      <a:pt x="237390" y="284166"/>
                    </a:lnTo>
                    <a:lnTo>
                      <a:pt x="476421" y="194404"/>
                    </a:lnTo>
                    <a:lnTo>
                      <a:pt x="260276" y="194404"/>
                    </a:lnTo>
                    <a:lnTo>
                      <a:pt x="243197" y="180327"/>
                    </a:lnTo>
                    <a:close/>
                  </a:path>
                  <a:path w="764539" h="284479">
                    <a:moveTo>
                      <a:pt x="130031" y="87052"/>
                    </a:moveTo>
                    <a:lnTo>
                      <a:pt x="0" y="131775"/>
                    </a:lnTo>
                    <a:lnTo>
                      <a:pt x="0" y="218676"/>
                    </a:lnTo>
                    <a:lnTo>
                      <a:pt x="112426" y="180327"/>
                    </a:lnTo>
                    <a:lnTo>
                      <a:pt x="243197" y="180327"/>
                    </a:lnTo>
                    <a:lnTo>
                      <a:pt x="130031" y="87052"/>
                    </a:lnTo>
                    <a:close/>
                  </a:path>
                  <a:path w="764539" h="284479">
                    <a:moveTo>
                      <a:pt x="690358" y="142560"/>
                    </a:moveTo>
                    <a:lnTo>
                      <a:pt x="614332" y="142560"/>
                    </a:lnTo>
                    <a:lnTo>
                      <a:pt x="645992" y="209436"/>
                    </a:lnTo>
                    <a:lnTo>
                      <a:pt x="690358" y="142560"/>
                    </a:lnTo>
                    <a:close/>
                  </a:path>
                  <a:path w="764539" h="284479">
                    <a:moveTo>
                      <a:pt x="565040" y="0"/>
                    </a:moveTo>
                    <a:lnTo>
                      <a:pt x="591446" y="66889"/>
                    </a:lnTo>
                    <a:lnTo>
                      <a:pt x="260276" y="194404"/>
                    </a:lnTo>
                    <a:lnTo>
                      <a:pt x="476421" y="194404"/>
                    </a:lnTo>
                    <a:lnTo>
                      <a:pt x="614332" y="142560"/>
                    </a:lnTo>
                    <a:lnTo>
                      <a:pt x="690358" y="142560"/>
                    </a:lnTo>
                    <a:lnTo>
                      <a:pt x="763915" y="31681"/>
                    </a:lnTo>
                    <a:lnTo>
                      <a:pt x="565040" y="0"/>
                    </a:lnTo>
                    <a:close/>
                  </a:path>
                </a:pathLst>
              </a:custGeom>
              <a:solidFill>
                <a:srgbClr val="FFFFFF"/>
              </a:solidFill>
            </p:spPr>
            <p:txBody>
              <a:bodyPr wrap="square" lIns="0" tIns="0" rIns="0" bIns="0" rtlCol="0"/>
              <a:lstStyle/>
              <a:p>
                <a:endParaRPr sz="1000"/>
              </a:p>
            </p:txBody>
          </p:sp>
          <p:sp>
            <p:nvSpPr>
              <p:cNvPr id="106" name="object 89">
                <a:extLst>
                  <a:ext uri="{FF2B5EF4-FFF2-40B4-BE49-F238E27FC236}">
                    <a16:creationId xmlns:a16="http://schemas.microsoft.com/office/drawing/2014/main" id="{B8AFBC9A-3B5A-48FC-B8C7-35B6BBE5E4DD}"/>
                  </a:ext>
                </a:extLst>
              </p:cNvPr>
              <p:cNvSpPr/>
              <p:nvPr/>
            </p:nvSpPr>
            <p:spPr>
              <a:xfrm>
                <a:off x="1372961" y="9919171"/>
                <a:ext cx="262890" cy="287020"/>
              </a:xfrm>
              <a:custGeom>
                <a:avLst/>
                <a:gdLst/>
                <a:ahLst/>
                <a:cxnLst/>
                <a:rect l="l" t="t" r="r" b="b"/>
                <a:pathLst>
                  <a:path w="262889" h="287020">
                    <a:moveTo>
                      <a:pt x="64562" y="131364"/>
                    </a:moveTo>
                    <a:lnTo>
                      <a:pt x="31411" y="142140"/>
                    </a:lnTo>
                    <a:lnTo>
                      <a:pt x="11780" y="169010"/>
                    </a:lnTo>
                    <a:lnTo>
                      <a:pt x="2400" y="203789"/>
                    </a:lnTo>
                    <a:lnTo>
                      <a:pt x="0" y="238288"/>
                    </a:lnTo>
                    <a:lnTo>
                      <a:pt x="3586" y="258591"/>
                    </a:lnTo>
                    <a:lnTo>
                      <a:pt x="13715" y="273786"/>
                    </a:lnTo>
                    <a:lnTo>
                      <a:pt x="29442" y="283312"/>
                    </a:lnTo>
                    <a:lnTo>
                      <a:pt x="49818" y="286612"/>
                    </a:lnTo>
                    <a:lnTo>
                      <a:pt x="212910" y="286612"/>
                    </a:lnTo>
                    <a:lnTo>
                      <a:pt x="233287" y="283312"/>
                    </a:lnTo>
                    <a:lnTo>
                      <a:pt x="249013" y="273786"/>
                    </a:lnTo>
                    <a:lnTo>
                      <a:pt x="259142" y="258591"/>
                    </a:lnTo>
                    <a:lnTo>
                      <a:pt x="262729" y="238288"/>
                    </a:lnTo>
                    <a:lnTo>
                      <a:pt x="260329" y="203789"/>
                    </a:lnTo>
                    <a:lnTo>
                      <a:pt x="250948" y="169010"/>
                    </a:lnTo>
                    <a:lnTo>
                      <a:pt x="242396" y="157304"/>
                    </a:lnTo>
                    <a:lnTo>
                      <a:pt x="131364" y="157304"/>
                    </a:lnTo>
                    <a:lnTo>
                      <a:pt x="106074" y="153251"/>
                    </a:lnTo>
                    <a:lnTo>
                      <a:pt x="86346" y="144334"/>
                    </a:lnTo>
                    <a:lnTo>
                      <a:pt x="72426" y="135417"/>
                    </a:lnTo>
                    <a:lnTo>
                      <a:pt x="64562" y="131364"/>
                    </a:lnTo>
                    <a:close/>
                  </a:path>
                  <a:path w="262889" h="287020">
                    <a:moveTo>
                      <a:pt x="198166" y="131364"/>
                    </a:moveTo>
                    <a:lnTo>
                      <a:pt x="190296" y="135417"/>
                    </a:lnTo>
                    <a:lnTo>
                      <a:pt x="176377" y="144334"/>
                    </a:lnTo>
                    <a:lnTo>
                      <a:pt x="156652" y="153251"/>
                    </a:lnTo>
                    <a:lnTo>
                      <a:pt x="131364" y="157304"/>
                    </a:lnTo>
                    <a:lnTo>
                      <a:pt x="242396" y="157304"/>
                    </a:lnTo>
                    <a:lnTo>
                      <a:pt x="231318" y="142140"/>
                    </a:lnTo>
                    <a:lnTo>
                      <a:pt x="198166" y="131364"/>
                    </a:lnTo>
                    <a:close/>
                  </a:path>
                  <a:path w="262889" h="287020">
                    <a:moveTo>
                      <a:pt x="131364" y="0"/>
                    </a:moveTo>
                    <a:lnTo>
                      <a:pt x="103479" y="5633"/>
                    </a:lnTo>
                    <a:lnTo>
                      <a:pt x="80703" y="20994"/>
                    </a:lnTo>
                    <a:lnTo>
                      <a:pt x="65344" y="43771"/>
                    </a:lnTo>
                    <a:lnTo>
                      <a:pt x="59712" y="71655"/>
                    </a:lnTo>
                    <a:lnTo>
                      <a:pt x="65344" y="99540"/>
                    </a:lnTo>
                    <a:lnTo>
                      <a:pt x="80703" y="122316"/>
                    </a:lnTo>
                    <a:lnTo>
                      <a:pt x="103479" y="137675"/>
                    </a:lnTo>
                    <a:lnTo>
                      <a:pt x="131364" y="143307"/>
                    </a:lnTo>
                    <a:lnTo>
                      <a:pt x="159249" y="137675"/>
                    </a:lnTo>
                    <a:lnTo>
                      <a:pt x="182025" y="122316"/>
                    </a:lnTo>
                    <a:lnTo>
                      <a:pt x="197384" y="99540"/>
                    </a:lnTo>
                    <a:lnTo>
                      <a:pt x="203016" y="71655"/>
                    </a:lnTo>
                    <a:lnTo>
                      <a:pt x="197384" y="43771"/>
                    </a:lnTo>
                    <a:lnTo>
                      <a:pt x="182025" y="20994"/>
                    </a:lnTo>
                    <a:lnTo>
                      <a:pt x="159249" y="5633"/>
                    </a:lnTo>
                    <a:lnTo>
                      <a:pt x="131364" y="0"/>
                    </a:lnTo>
                    <a:close/>
                  </a:path>
                </a:pathLst>
              </a:custGeom>
              <a:solidFill>
                <a:srgbClr val="FFFFFF"/>
              </a:solidFill>
            </p:spPr>
            <p:txBody>
              <a:bodyPr wrap="square" lIns="0" tIns="0" rIns="0" bIns="0" rtlCol="0"/>
              <a:lstStyle/>
              <a:p>
                <a:endParaRPr sz="1000"/>
              </a:p>
            </p:txBody>
          </p:sp>
          <p:sp>
            <p:nvSpPr>
              <p:cNvPr id="107" name="object 90">
                <a:extLst>
                  <a:ext uri="{FF2B5EF4-FFF2-40B4-BE49-F238E27FC236}">
                    <a16:creationId xmlns:a16="http://schemas.microsoft.com/office/drawing/2014/main" id="{381CCFA8-F519-443A-B7E5-5179E181BDE1}"/>
                  </a:ext>
                </a:extLst>
              </p:cNvPr>
              <p:cNvSpPr/>
              <p:nvPr/>
            </p:nvSpPr>
            <p:spPr>
              <a:xfrm>
                <a:off x="1554422" y="9847519"/>
                <a:ext cx="328930" cy="358775"/>
              </a:xfrm>
              <a:custGeom>
                <a:avLst/>
                <a:gdLst/>
                <a:ahLst/>
                <a:cxnLst/>
                <a:rect l="l" t="t" r="r" b="b"/>
                <a:pathLst>
                  <a:path w="328930" h="358775">
                    <a:moveTo>
                      <a:pt x="80699" y="164207"/>
                    </a:moveTo>
                    <a:lnTo>
                      <a:pt x="39262" y="177677"/>
                    </a:lnTo>
                    <a:lnTo>
                      <a:pt x="14725" y="211264"/>
                    </a:lnTo>
                    <a:lnTo>
                      <a:pt x="3000" y="254737"/>
                    </a:lnTo>
                    <a:lnTo>
                      <a:pt x="0" y="297860"/>
                    </a:lnTo>
                    <a:lnTo>
                      <a:pt x="4483" y="323239"/>
                    </a:lnTo>
                    <a:lnTo>
                      <a:pt x="17144" y="342231"/>
                    </a:lnTo>
                    <a:lnTo>
                      <a:pt x="36802" y="354139"/>
                    </a:lnTo>
                    <a:lnTo>
                      <a:pt x="62274" y="358264"/>
                    </a:lnTo>
                    <a:lnTo>
                      <a:pt x="266137" y="358264"/>
                    </a:lnTo>
                    <a:lnTo>
                      <a:pt x="291607" y="354139"/>
                    </a:lnTo>
                    <a:lnTo>
                      <a:pt x="311264" y="342231"/>
                    </a:lnTo>
                    <a:lnTo>
                      <a:pt x="323925" y="323239"/>
                    </a:lnTo>
                    <a:lnTo>
                      <a:pt x="328408" y="297860"/>
                    </a:lnTo>
                    <a:lnTo>
                      <a:pt x="325408" y="254737"/>
                    </a:lnTo>
                    <a:lnTo>
                      <a:pt x="313682" y="211264"/>
                    </a:lnTo>
                    <a:lnTo>
                      <a:pt x="302990" y="196629"/>
                    </a:lnTo>
                    <a:lnTo>
                      <a:pt x="164204" y="196629"/>
                    </a:lnTo>
                    <a:lnTo>
                      <a:pt x="132592" y="191563"/>
                    </a:lnTo>
                    <a:lnTo>
                      <a:pt x="107932" y="180418"/>
                    </a:lnTo>
                    <a:lnTo>
                      <a:pt x="90532" y="169273"/>
                    </a:lnTo>
                    <a:lnTo>
                      <a:pt x="80699" y="164207"/>
                    </a:lnTo>
                    <a:close/>
                  </a:path>
                  <a:path w="328930" h="358775">
                    <a:moveTo>
                      <a:pt x="247708" y="164207"/>
                    </a:moveTo>
                    <a:lnTo>
                      <a:pt x="237871" y="169273"/>
                    </a:lnTo>
                    <a:lnTo>
                      <a:pt x="220471" y="180418"/>
                    </a:lnTo>
                    <a:lnTo>
                      <a:pt x="195814" y="191563"/>
                    </a:lnTo>
                    <a:lnTo>
                      <a:pt x="164204" y="196629"/>
                    </a:lnTo>
                    <a:lnTo>
                      <a:pt x="302990" y="196629"/>
                    </a:lnTo>
                    <a:lnTo>
                      <a:pt x="289145" y="177677"/>
                    </a:lnTo>
                    <a:lnTo>
                      <a:pt x="247708" y="164207"/>
                    </a:lnTo>
                    <a:close/>
                  </a:path>
                  <a:path w="328930" h="358775">
                    <a:moveTo>
                      <a:pt x="164204" y="0"/>
                    </a:moveTo>
                    <a:lnTo>
                      <a:pt x="129347" y="7042"/>
                    </a:lnTo>
                    <a:lnTo>
                      <a:pt x="100877" y="26243"/>
                    </a:lnTo>
                    <a:lnTo>
                      <a:pt x="81679" y="54714"/>
                    </a:lnTo>
                    <a:lnTo>
                      <a:pt x="74638" y="89568"/>
                    </a:lnTo>
                    <a:lnTo>
                      <a:pt x="81679" y="124425"/>
                    </a:lnTo>
                    <a:lnTo>
                      <a:pt x="100877" y="152895"/>
                    </a:lnTo>
                    <a:lnTo>
                      <a:pt x="129347" y="172093"/>
                    </a:lnTo>
                    <a:lnTo>
                      <a:pt x="164204" y="179134"/>
                    </a:lnTo>
                    <a:lnTo>
                      <a:pt x="199062" y="172093"/>
                    </a:lnTo>
                    <a:lnTo>
                      <a:pt x="227531" y="152895"/>
                    </a:lnTo>
                    <a:lnTo>
                      <a:pt x="246729" y="124425"/>
                    </a:lnTo>
                    <a:lnTo>
                      <a:pt x="253769" y="89568"/>
                    </a:lnTo>
                    <a:lnTo>
                      <a:pt x="246729" y="54714"/>
                    </a:lnTo>
                    <a:lnTo>
                      <a:pt x="227531" y="26243"/>
                    </a:lnTo>
                    <a:lnTo>
                      <a:pt x="199062" y="7042"/>
                    </a:lnTo>
                    <a:lnTo>
                      <a:pt x="164204" y="0"/>
                    </a:lnTo>
                    <a:close/>
                  </a:path>
                </a:pathLst>
              </a:custGeom>
              <a:solidFill>
                <a:srgbClr val="FFFFFF"/>
              </a:solidFill>
            </p:spPr>
            <p:txBody>
              <a:bodyPr wrap="square" lIns="0" tIns="0" rIns="0" bIns="0" rtlCol="0"/>
              <a:lstStyle/>
              <a:p>
                <a:endParaRPr sz="1000"/>
              </a:p>
            </p:txBody>
          </p:sp>
        </p:grpSp>
        <p:grpSp>
          <p:nvGrpSpPr>
            <p:cNvPr id="10" name="Group 9">
              <a:extLst>
                <a:ext uri="{FF2B5EF4-FFF2-40B4-BE49-F238E27FC236}">
                  <a16:creationId xmlns:a16="http://schemas.microsoft.com/office/drawing/2014/main" id="{47A8EE23-C2B5-433D-AE25-F53E242350CF}"/>
                </a:ext>
              </a:extLst>
            </p:cNvPr>
            <p:cNvGrpSpPr/>
            <p:nvPr/>
          </p:nvGrpSpPr>
          <p:grpSpPr>
            <a:xfrm>
              <a:off x="7868688" y="1071660"/>
              <a:ext cx="1226138" cy="1226145"/>
              <a:chOff x="3470845" y="9539965"/>
              <a:chExt cx="1742519" cy="1742529"/>
            </a:xfrm>
          </p:grpSpPr>
          <p:sp>
            <p:nvSpPr>
              <p:cNvPr id="78" name="object 91">
                <a:extLst>
                  <a:ext uri="{FF2B5EF4-FFF2-40B4-BE49-F238E27FC236}">
                    <a16:creationId xmlns:a16="http://schemas.microsoft.com/office/drawing/2014/main" id="{2474F760-6AFC-4047-B55F-724AB6F1970D}"/>
                  </a:ext>
                </a:extLst>
              </p:cNvPr>
              <p:cNvSpPr/>
              <p:nvPr/>
            </p:nvSpPr>
            <p:spPr>
              <a:xfrm>
                <a:off x="3475686" y="9544815"/>
                <a:ext cx="496960" cy="248478"/>
              </a:xfrm>
              <a:prstGeom prst="rect">
                <a:avLst/>
              </a:prstGeom>
              <a:blipFill>
                <a:blip r:embed="rId11" cstate="print"/>
                <a:stretch>
                  <a:fillRect/>
                </a:stretch>
              </a:blipFill>
            </p:spPr>
            <p:txBody>
              <a:bodyPr wrap="square" lIns="0" tIns="0" rIns="0" bIns="0" rtlCol="0"/>
              <a:lstStyle/>
              <a:p>
                <a:endParaRPr sz="1000"/>
              </a:p>
            </p:txBody>
          </p:sp>
          <p:sp>
            <p:nvSpPr>
              <p:cNvPr id="79" name="object 92">
                <a:extLst>
                  <a:ext uri="{FF2B5EF4-FFF2-40B4-BE49-F238E27FC236}">
                    <a16:creationId xmlns:a16="http://schemas.microsoft.com/office/drawing/2014/main" id="{5EC12C7F-5B56-41D4-8B13-134E7AE20659}"/>
                  </a:ext>
                </a:extLst>
              </p:cNvPr>
              <p:cNvSpPr/>
              <p:nvPr/>
            </p:nvSpPr>
            <p:spPr>
              <a:xfrm>
                <a:off x="4411036" y="9544815"/>
                <a:ext cx="802328" cy="123816"/>
              </a:xfrm>
              <a:prstGeom prst="rect">
                <a:avLst/>
              </a:prstGeom>
              <a:blipFill>
                <a:blip r:embed="rId12" cstate="print"/>
                <a:stretch>
                  <a:fillRect/>
                </a:stretch>
              </a:blipFill>
            </p:spPr>
            <p:txBody>
              <a:bodyPr wrap="square" lIns="0" tIns="0" rIns="0" bIns="0" rtlCol="0"/>
              <a:lstStyle/>
              <a:p>
                <a:endParaRPr sz="1000"/>
              </a:p>
            </p:txBody>
          </p:sp>
          <p:sp>
            <p:nvSpPr>
              <p:cNvPr id="80" name="object 93">
                <a:extLst>
                  <a:ext uri="{FF2B5EF4-FFF2-40B4-BE49-F238E27FC236}">
                    <a16:creationId xmlns:a16="http://schemas.microsoft.com/office/drawing/2014/main" id="{9D744847-E076-4ECF-83B3-C0CACE48EA17}"/>
                  </a:ext>
                </a:extLst>
              </p:cNvPr>
              <p:cNvSpPr/>
              <p:nvPr/>
            </p:nvSpPr>
            <p:spPr>
              <a:xfrm>
                <a:off x="3970966" y="9544815"/>
                <a:ext cx="257535" cy="69893"/>
              </a:xfrm>
              <a:prstGeom prst="rect">
                <a:avLst/>
              </a:prstGeom>
              <a:blipFill>
                <a:blip r:embed="rId13" cstate="print"/>
                <a:stretch>
                  <a:fillRect/>
                </a:stretch>
              </a:blipFill>
            </p:spPr>
            <p:txBody>
              <a:bodyPr wrap="square" lIns="0" tIns="0" rIns="0" bIns="0" rtlCol="0"/>
              <a:lstStyle/>
              <a:p>
                <a:endParaRPr sz="1000"/>
              </a:p>
            </p:txBody>
          </p:sp>
          <p:sp>
            <p:nvSpPr>
              <p:cNvPr id="81" name="object 94">
                <a:extLst>
                  <a:ext uri="{FF2B5EF4-FFF2-40B4-BE49-F238E27FC236}">
                    <a16:creationId xmlns:a16="http://schemas.microsoft.com/office/drawing/2014/main" id="{E8D0EB7B-CDCB-4B59-886C-A3DC127C0A7C}"/>
                  </a:ext>
                </a:extLst>
              </p:cNvPr>
              <p:cNvSpPr/>
              <p:nvPr/>
            </p:nvSpPr>
            <p:spPr>
              <a:xfrm>
                <a:off x="4766623" y="9666950"/>
                <a:ext cx="446741" cy="126343"/>
              </a:xfrm>
              <a:prstGeom prst="rect">
                <a:avLst/>
              </a:prstGeom>
              <a:blipFill>
                <a:blip r:embed="rId14" cstate="print"/>
                <a:stretch>
                  <a:fillRect/>
                </a:stretch>
              </a:blipFill>
            </p:spPr>
            <p:txBody>
              <a:bodyPr wrap="square" lIns="0" tIns="0" rIns="0" bIns="0" rtlCol="0"/>
              <a:lstStyle/>
              <a:p>
                <a:endParaRPr sz="1000"/>
              </a:p>
            </p:txBody>
          </p:sp>
          <p:sp>
            <p:nvSpPr>
              <p:cNvPr id="82" name="object 95">
                <a:extLst>
                  <a:ext uri="{FF2B5EF4-FFF2-40B4-BE49-F238E27FC236}">
                    <a16:creationId xmlns:a16="http://schemas.microsoft.com/office/drawing/2014/main" id="{1329FD57-AFEE-46F1-9189-CF10F691521F}"/>
                  </a:ext>
                </a:extLst>
              </p:cNvPr>
              <p:cNvSpPr/>
              <p:nvPr/>
            </p:nvSpPr>
            <p:spPr>
              <a:xfrm>
                <a:off x="3475686" y="9791609"/>
                <a:ext cx="240811" cy="250163"/>
              </a:xfrm>
              <a:prstGeom prst="rect">
                <a:avLst/>
              </a:prstGeom>
              <a:blipFill>
                <a:blip r:embed="rId15" cstate="print"/>
                <a:stretch>
                  <a:fillRect/>
                </a:stretch>
              </a:blipFill>
            </p:spPr>
            <p:txBody>
              <a:bodyPr wrap="square" lIns="0" tIns="0" rIns="0" bIns="0" rtlCol="0"/>
              <a:lstStyle/>
              <a:p>
                <a:endParaRPr sz="1000"/>
              </a:p>
            </p:txBody>
          </p:sp>
          <p:sp>
            <p:nvSpPr>
              <p:cNvPr id="83" name="object 96">
                <a:extLst>
                  <a:ext uri="{FF2B5EF4-FFF2-40B4-BE49-F238E27FC236}">
                    <a16:creationId xmlns:a16="http://schemas.microsoft.com/office/drawing/2014/main" id="{7098B794-DE8D-4CEB-9D58-FAD8734AF149}"/>
                  </a:ext>
                </a:extLst>
              </p:cNvPr>
              <p:cNvSpPr/>
              <p:nvPr/>
            </p:nvSpPr>
            <p:spPr>
              <a:xfrm>
                <a:off x="4923035" y="9791609"/>
                <a:ext cx="290329" cy="125503"/>
              </a:xfrm>
              <a:prstGeom prst="rect">
                <a:avLst/>
              </a:prstGeom>
              <a:blipFill>
                <a:blip r:embed="rId16" cstate="print"/>
                <a:stretch>
                  <a:fillRect/>
                </a:stretch>
              </a:blipFill>
            </p:spPr>
            <p:txBody>
              <a:bodyPr wrap="square" lIns="0" tIns="0" rIns="0" bIns="0" rtlCol="0"/>
              <a:lstStyle/>
              <a:p>
                <a:endParaRPr sz="1000"/>
              </a:p>
            </p:txBody>
          </p:sp>
          <p:sp>
            <p:nvSpPr>
              <p:cNvPr id="84" name="object 97">
                <a:extLst>
                  <a:ext uri="{FF2B5EF4-FFF2-40B4-BE49-F238E27FC236}">
                    <a16:creationId xmlns:a16="http://schemas.microsoft.com/office/drawing/2014/main" id="{71D3735D-7C08-4886-BDC9-48BD7C656BA7}"/>
                  </a:ext>
                </a:extLst>
              </p:cNvPr>
              <p:cNvSpPr/>
              <p:nvPr/>
            </p:nvSpPr>
            <p:spPr>
              <a:xfrm>
                <a:off x="5024505" y="9915428"/>
                <a:ext cx="188859" cy="126344"/>
              </a:xfrm>
              <a:prstGeom prst="rect">
                <a:avLst/>
              </a:prstGeom>
              <a:blipFill>
                <a:blip r:embed="rId17" cstate="print"/>
                <a:stretch>
                  <a:fillRect/>
                </a:stretch>
              </a:blipFill>
            </p:spPr>
            <p:txBody>
              <a:bodyPr wrap="square" lIns="0" tIns="0" rIns="0" bIns="0" rtlCol="0"/>
              <a:lstStyle/>
              <a:p>
                <a:endParaRPr sz="1000"/>
              </a:p>
            </p:txBody>
          </p:sp>
          <p:sp>
            <p:nvSpPr>
              <p:cNvPr id="85" name="object 98">
                <a:extLst>
                  <a:ext uri="{FF2B5EF4-FFF2-40B4-BE49-F238E27FC236}">
                    <a16:creationId xmlns:a16="http://schemas.microsoft.com/office/drawing/2014/main" id="{13C70B18-9B93-4E09-9522-1AE475F1C697}"/>
                  </a:ext>
                </a:extLst>
              </p:cNvPr>
              <p:cNvSpPr/>
              <p:nvPr/>
            </p:nvSpPr>
            <p:spPr>
              <a:xfrm>
                <a:off x="3475686" y="10040091"/>
                <a:ext cx="69900" cy="257587"/>
              </a:xfrm>
              <a:prstGeom prst="rect">
                <a:avLst/>
              </a:prstGeom>
              <a:blipFill>
                <a:blip r:embed="rId18" cstate="print"/>
                <a:stretch>
                  <a:fillRect/>
                </a:stretch>
              </a:blipFill>
            </p:spPr>
            <p:txBody>
              <a:bodyPr wrap="square" lIns="0" tIns="0" rIns="0" bIns="0" rtlCol="0"/>
              <a:lstStyle/>
              <a:p>
                <a:endParaRPr sz="1000"/>
              </a:p>
            </p:txBody>
          </p:sp>
          <p:sp>
            <p:nvSpPr>
              <p:cNvPr id="86" name="object 99">
                <a:extLst>
                  <a:ext uri="{FF2B5EF4-FFF2-40B4-BE49-F238E27FC236}">
                    <a16:creationId xmlns:a16="http://schemas.microsoft.com/office/drawing/2014/main" id="{1EC1F605-6279-468E-9729-A8FA226C2D85}"/>
                  </a:ext>
                </a:extLst>
              </p:cNvPr>
              <p:cNvSpPr/>
              <p:nvPr/>
            </p:nvSpPr>
            <p:spPr>
              <a:xfrm>
                <a:off x="3475686" y="10480106"/>
                <a:ext cx="123821" cy="802388"/>
              </a:xfrm>
              <a:prstGeom prst="rect">
                <a:avLst/>
              </a:prstGeom>
              <a:blipFill>
                <a:blip r:embed="rId19" cstate="print"/>
                <a:stretch>
                  <a:fillRect/>
                </a:stretch>
              </a:blipFill>
            </p:spPr>
            <p:txBody>
              <a:bodyPr wrap="square" lIns="0" tIns="0" rIns="0" bIns="0" rtlCol="0"/>
              <a:lstStyle/>
              <a:p>
                <a:endParaRPr sz="1000"/>
              </a:p>
            </p:txBody>
          </p:sp>
          <p:sp>
            <p:nvSpPr>
              <p:cNvPr id="87" name="object 100">
                <a:extLst>
                  <a:ext uri="{FF2B5EF4-FFF2-40B4-BE49-F238E27FC236}">
                    <a16:creationId xmlns:a16="http://schemas.microsoft.com/office/drawing/2014/main" id="{E72A5A36-8BAF-45BC-B6C7-E7A533758BAE}"/>
                  </a:ext>
                </a:extLst>
              </p:cNvPr>
              <p:cNvSpPr/>
              <p:nvPr/>
            </p:nvSpPr>
            <p:spPr>
              <a:xfrm>
                <a:off x="5088707" y="10040091"/>
                <a:ext cx="124657" cy="1242402"/>
              </a:xfrm>
              <a:prstGeom prst="rect">
                <a:avLst/>
              </a:prstGeom>
              <a:blipFill>
                <a:blip r:embed="rId20" cstate="print"/>
                <a:stretch>
                  <a:fillRect/>
                </a:stretch>
              </a:blipFill>
            </p:spPr>
            <p:txBody>
              <a:bodyPr wrap="square" lIns="0" tIns="0" rIns="0" bIns="0" rtlCol="0"/>
              <a:lstStyle/>
              <a:p>
                <a:endParaRPr sz="1000"/>
              </a:p>
            </p:txBody>
          </p:sp>
          <p:sp>
            <p:nvSpPr>
              <p:cNvPr id="88" name="object 101">
                <a:extLst>
                  <a:ext uri="{FF2B5EF4-FFF2-40B4-BE49-F238E27FC236}">
                    <a16:creationId xmlns:a16="http://schemas.microsoft.com/office/drawing/2014/main" id="{426608A4-A21C-473C-A836-8629FCA8B316}"/>
                  </a:ext>
                </a:extLst>
              </p:cNvPr>
              <p:cNvSpPr/>
              <p:nvPr/>
            </p:nvSpPr>
            <p:spPr>
              <a:xfrm>
                <a:off x="4964886" y="10745474"/>
                <a:ext cx="125503" cy="537019"/>
              </a:xfrm>
              <a:prstGeom prst="rect">
                <a:avLst/>
              </a:prstGeom>
              <a:blipFill>
                <a:blip r:embed="rId21" cstate="print"/>
                <a:stretch>
                  <a:fillRect/>
                </a:stretch>
              </a:blipFill>
            </p:spPr>
            <p:txBody>
              <a:bodyPr wrap="square" lIns="0" tIns="0" rIns="0" bIns="0" rtlCol="0"/>
              <a:lstStyle/>
              <a:p>
                <a:endParaRPr sz="1000"/>
              </a:p>
            </p:txBody>
          </p:sp>
          <p:sp>
            <p:nvSpPr>
              <p:cNvPr id="89" name="object 102">
                <a:extLst>
                  <a:ext uri="{FF2B5EF4-FFF2-40B4-BE49-F238E27FC236}">
                    <a16:creationId xmlns:a16="http://schemas.microsoft.com/office/drawing/2014/main" id="{89BDD07D-382F-4ECF-9982-14C11D61955B}"/>
                  </a:ext>
                </a:extLst>
              </p:cNvPr>
              <p:cNvSpPr/>
              <p:nvPr/>
            </p:nvSpPr>
            <p:spPr>
              <a:xfrm>
                <a:off x="3597823" y="10835727"/>
                <a:ext cx="126343" cy="446766"/>
              </a:xfrm>
              <a:prstGeom prst="rect">
                <a:avLst/>
              </a:prstGeom>
              <a:blipFill>
                <a:blip r:embed="rId22" cstate="print"/>
                <a:stretch>
                  <a:fillRect/>
                </a:stretch>
              </a:blipFill>
            </p:spPr>
            <p:txBody>
              <a:bodyPr wrap="square" lIns="0" tIns="0" rIns="0" bIns="0" rtlCol="0"/>
              <a:lstStyle/>
              <a:p>
                <a:endParaRPr sz="1000"/>
              </a:p>
            </p:txBody>
          </p:sp>
          <p:sp>
            <p:nvSpPr>
              <p:cNvPr id="90" name="object 103">
                <a:extLst>
                  <a:ext uri="{FF2B5EF4-FFF2-40B4-BE49-F238E27FC236}">
                    <a16:creationId xmlns:a16="http://schemas.microsoft.com/office/drawing/2014/main" id="{72B118E1-B639-4E58-8B8B-0CF4EB642B05}"/>
                  </a:ext>
                </a:extLst>
              </p:cNvPr>
              <p:cNvSpPr/>
              <p:nvPr/>
            </p:nvSpPr>
            <p:spPr>
              <a:xfrm>
                <a:off x="3722484" y="10992157"/>
                <a:ext cx="125501" cy="290336"/>
              </a:xfrm>
              <a:prstGeom prst="rect">
                <a:avLst/>
              </a:prstGeom>
              <a:blipFill>
                <a:blip r:embed="rId23" cstate="print"/>
                <a:stretch>
                  <a:fillRect/>
                </a:stretch>
              </a:blipFill>
            </p:spPr>
            <p:txBody>
              <a:bodyPr wrap="square" lIns="0" tIns="0" rIns="0" bIns="0" rtlCol="0"/>
              <a:lstStyle/>
              <a:p>
                <a:endParaRPr sz="1000"/>
              </a:p>
            </p:txBody>
          </p:sp>
          <p:sp>
            <p:nvSpPr>
              <p:cNvPr id="91" name="object 104">
                <a:extLst>
                  <a:ext uri="{FF2B5EF4-FFF2-40B4-BE49-F238E27FC236}">
                    <a16:creationId xmlns:a16="http://schemas.microsoft.com/office/drawing/2014/main" id="{C193F0D0-7238-4BA2-B957-3AFDF0BBCC52}"/>
                  </a:ext>
                </a:extLst>
              </p:cNvPr>
              <p:cNvSpPr/>
              <p:nvPr/>
            </p:nvSpPr>
            <p:spPr>
              <a:xfrm>
                <a:off x="4840226" y="10938759"/>
                <a:ext cx="126344" cy="343734"/>
              </a:xfrm>
              <a:prstGeom prst="rect">
                <a:avLst/>
              </a:prstGeom>
              <a:blipFill>
                <a:blip r:embed="rId24" cstate="print"/>
                <a:stretch>
                  <a:fillRect/>
                </a:stretch>
              </a:blipFill>
            </p:spPr>
            <p:txBody>
              <a:bodyPr wrap="square" lIns="0" tIns="0" rIns="0" bIns="0" rtlCol="0"/>
              <a:lstStyle/>
              <a:p>
                <a:endParaRPr sz="1000"/>
              </a:p>
            </p:txBody>
          </p:sp>
          <p:sp>
            <p:nvSpPr>
              <p:cNvPr id="92" name="object 105">
                <a:extLst>
                  <a:ext uri="{FF2B5EF4-FFF2-40B4-BE49-F238E27FC236}">
                    <a16:creationId xmlns:a16="http://schemas.microsoft.com/office/drawing/2014/main" id="{F0793C03-0282-488F-9121-22FA02B929A3}"/>
                  </a:ext>
                </a:extLst>
              </p:cNvPr>
              <p:cNvSpPr/>
              <p:nvPr/>
            </p:nvSpPr>
            <p:spPr>
              <a:xfrm>
                <a:off x="3846303" y="11093631"/>
                <a:ext cx="126343" cy="188862"/>
              </a:xfrm>
              <a:prstGeom prst="rect">
                <a:avLst/>
              </a:prstGeom>
              <a:blipFill>
                <a:blip r:embed="rId25" cstate="print"/>
                <a:stretch>
                  <a:fillRect/>
                </a:stretch>
              </a:blipFill>
            </p:spPr>
            <p:txBody>
              <a:bodyPr wrap="square" lIns="0" tIns="0" rIns="0" bIns="0" rtlCol="0"/>
              <a:lstStyle/>
              <a:p>
                <a:endParaRPr sz="1000"/>
              </a:p>
            </p:txBody>
          </p:sp>
          <p:sp>
            <p:nvSpPr>
              <p:cNvPr id="93" name="object 106">
                <a:extLst>
                  <a:ext uri="{FF2B5EF4-FFF2-40B4-BE49-F238E27FC236}">
                    <a16:creationId xmlns:a16="http://schemas.microsoft.com/office/drawing/2014/main" id="{60BFD074-86BB-486D-804C-FA72A41753C0}"/>
                  </a:ext>
                </a:extLst>
              </p:cNvPr>
              <p:cNvSpPr/>
              <p:nvPr/>
            </p:nvSpPr>
            <p:spPr>
              <a:xfrm>
                <a:off x="4591744" y="11058307"/>
                <a:ext cx="250165" cy="224186"/>
              </a:xfrm>
              <a:prstGeom prst="rect">
                <a:avLst/>
              </a:prstGeom>
              <a:blipFill>
                <a:blip r:embed="rId26" cstate="print"/>
                <a:stretch>
                  <a:fillRect/>
                </a:stretch>
              </a:blipFill>
            </p:spPr>
            <p:txBody>
              <a:bodyPr wrap="square" lIns="0" tIns="0" rIns="0" bIns="0" rtlCol="0"/>
              <a:lstStyle/>
              <a:p>
                <a:endParaRPr sz="1000"/>
              </a:p>
            </p:txBody>
          </p:sp>
          <p:sp>
            <p:nvSpPr>
              <p:cNvPr id="94" name="object 107">
                <a:extLst>
                  <a:ext uri="{FF2B5EF4-FFF2-40B4-BE49-F238E27FC236}">
                    <a16:creationId xmlns:a16="http://schemas.microsoft.com/office/drawing/2014/main" id="{84CD9C45-2619-48C6-8CC4-CA35BC8B39B1}"/>
                  </a:ext>
                </a:extLst>
              </p:cNvPr>
              <p:cNvSpPr/>
              <p:nvPr/>
            </p:nvSpPr>
            <p:spPr>
              <a:xfrm>
                <a:off x="3970966" y="11163075"/>
                <a:ext cx="622463" cy="119418"/>
              </a:xfrm>
              <a:prstGeom prst="rect">
                <a:avLst/>
              </a:prstGeom>
              <a:blipFill>
                <a:blip r:embed="rId27" cstate="print"/>
                <a:stretch>
                  <a:fillRect/>
                </a:stretch>
              </a:blipFill>
            </p:spPr>
            <p:txBody>
              <a:bodyPr wrap="square" lIns="0" tIns="0" rIns="0" bIns="0" rtlCol="0"/>
              <a:lstStyle/>
              <a:p>
                <a:endParaRPr sz="1000"/>
              </a:p>
            </p:txBody>
          </p:sp>
          <p:sp>
            <p:nvSpPr>
              <p:cNvPr id="95" name="object 108">
                <a:extLst>
                  <a:ext uri="{FF2B5EF4-FFF2-40B4-BE49-F238E27FC236}">
                    <a16:creationId xmlns:a16="http://schemas.microsoft.com/office/drawing/2014/main" id="{24F23CF9-AFE5-42FA-90FB-627A90AD20CE}"/>
                  </a:ext>
                </a:extLst>
              </p:cNvPr>
              <p:cNvSpPr/>
              <p:nvPr/>
            </p:nvSpPr>
            <p:spPr>
              <a:xfrm>
                <a:off x="3470845" y="9539965"/>
                <a:ext cx="1697854" cy="1697854"/>
              </a:xfrm>
              <a:prstGeom prst="rect">
                <a:avLst/>
              </a:prstGeom>
              <a:blipFill>
                <a:blip r:embed="rId28" cstate="print"/>
                <a:stretch>
                  <a:fillRect/>
                </a:stretch>
              </a:blipFill>
            </p:spPr>
            <p:txBody>
              <a:bodyPr wrap="square" lIns="0" tIns="0" rIns="0" bIns="0" rtlCol="0"/>
              <a:lstStyle/>
              <a:p>
                <a:endParaRPr sz="1000"/>
              </a:p>
            </p:txBody>
          </p:sp>
          <p:sp>
            <p:nvSpPr>
              <p:cNvPr id="96" name="object 109">
                <a:extLst>
                  <a:ext uri="{FF2B5EF4-FFF2-40B4-BE49-F238E27FC236}">
                    <a16:creationId xmlns:a16="http://schemas.microsoft.com/office/drawing/2014/main" id="{6FCC80DA-2EAD-4C0E-8B56-EC7B979FBA08}"/>
                  </a:ext>
                </a:extLst>
              </p:cNvPr>
              <p:cNvSpPr txBox="1"/>
              <p:nvPr/>
            </p:nvSpPr>
            <p:spPr>
              <a:xfrm>
                <a:off x="3978933" y="10565014"/>
                <a:ext cx="683894" cy="423362"/>
              </a:xfrm>
              <a:prstGeom prst="rect">
                <a:avLst/>
              </a:prstGeom>
            </p:spPr>
            <p:txBody>
              <a:bodyPr vert="horz" wrap="square" lIns="0" tIns="64135" rIns="0" bIns="0" rtlCol="0">
                <a:spAutoFit/>
              </a:bodyPr>
              <a:lstStyle/>
              <a:p>
                <a:pPr marR="5080" algn="ctr">
                  <a:lnSpc>
                    <a:spcPct val="73800"/>
                  </a:lnSpc>
                  <a:spcBef>
                    <a:spcPts val="505"/>
                  </a:spcBef>
                </a:pPr>
                <a:r>
                  <a:rPr sz="1000" b="1" spc="-25" dirty="0">
                    <a:solidFill>
                      <a:srgbClr val="FFFFFF"/>
                    </a:solidFill>
                    <a:latin typeface="Z@RF8C7.tmp"/>
                    <a:cs typeface="Z@RF8C7.tmp"/>
                  </a:rPr>
                  <a:t>OCEAN  LITERACY</a:t>
                </a:r>
                <a:endParaRPr sz="1000" dirty="0">
                  <a:latin typeface="Z@RF8C7.tmp"/>
                  <a:cs typeface="Z@RF8C7.tmp"/>
                </a:endParaRPr>
              </a:p>
            </p:txBody>
          </p:sp>
        </p:grpSp>
        <p:grpSp>
          <p:nvGrpSpPr>
            <p:cNvPr id="11" name="Group 10">
              <a:extLst>
                <a:ext uri="{FF2B5EF4-FFF2-40B4-BE49-F238E27FC236}">
                  <a16:creationId xmlns:a16="http://schemas.microsoft.com/office/drawing/2014/main" id="{3CC970C4-E211-4CB4-BC01-845EB0359431}"/>
                </a:ext>
              </a:extLst>
            </p:cNvPr>
            <p:cNvGrpSpPr/>
            <p:nvPr/>
          </p:nvGrpSpPr>
          <p:grpSpPr>
            <a:xfrm>
              <a:off x="1573963" y="1076433"/>
              <a:ext cx="1226139" cy="1226138"/>
              <a:chOff x="3467811" y="7608482"/>
              <a:chExt cx="1742520" cy="1742518"/>
            </a:xfrm>
          </p:grpSpPr>
          <p:sp>
            <p:nvSpPr>
              <p:cNvPr id="51" name="object 31">
                <a:extLst>
                  <a:ext uri="{FF2B5EF4-FFF2-40B4-BE49-F238E27FC236}">
                    <a16:creationId xmlns:a16="http://schemas.microsoft.com/office/drawing/2014/main" id="{3035F6E6-E3FA-4161-A11C-7AF790ED05C2}"/>
                  </a:ext>
                </a:extLst>
              </p:cNvPr>
              <p:cNvSpPr/>
              <p:nvPr/>
            </p:nvSpPr>
            <p:spPr>
              <a:xfrm>
                <a:off x="4407961" y="7613325"/>
                <a:ext cx="802370" cy="493342"/>
              </a:xfrm>
              <a:prstGeom prst="rect">
                <a:avLst/>
              </a:prstGeom>
              <a:blipFill>
                <a:blip r:embed="rId29" cstate="print"/>
                <a:stretch>
                  <a:fillRect/>
                </a:stretch>
              </a:blipFill>
            </p:spPr>
            <p:txBody>
              <a:bodyPr wrap="square" lIns="0" tIns="0" rIns="0" bIns="0" rtlCol="0"/>
              <a:lstStyle/>
              <a:p>
                <a:endParaRPr sz="1000"/>
              </a:p>
            </p:txBody>
          </p:sp>
          <p:sp>
            <p:nvSpPr>
              <p:cNvPr id="52" name="object 32">
                <a:extLst>
                  <a:ext uri="{FF2B5EF4-FFF2-40B4-BE49-F238E27FC236}">
                    <a16:creationId xmlns:a16="http://schemas.microsoft.com/office/drawing/2014/main" id="{85800558-7FE8-4EBF-BFD6-CB7FB05B766C}"/>
                  </a:ext>
                </a:extLst>
              </p:cNvPr>
              <p:cNvSpPr/>
              <p:nvPr/>
            </p:nvSpPr>
            <p:spPr>
              <a:xfrm>
                <a:off x="5085672" y="8096129"/>
                <a:ext cx="124659" cy="1254871"/>
              </a:xfrm>
              <a:prstGeom prst="rect">
                <a:avLst/>
              </a:prstGeom>
              <a:blipFill>
                <a:blip r:embed="rId30" cstate="print"/>
                <a:stretch>
                  <a:fillRect/>
                </a:stretch>
              </a:blipFill>
            </p:spPr>
            <p:txBody>
              <a:bodyPr wrap="square" lIns="0" tIns="0" rIns="0" bIns="0" rtlCol="0"/>
              <a:lstStyle/>
              <a:p>
                <a:endParaRPr sz="1000"/>
              </a:p>
            </p:txBody>
          </p:sp>
          <p:sp>
            <p:nvSpPr>
              <p:cNvPr id="53" name="object 33">
                <a:extLst>
                  <a:ext uri="{FF2B5EF4-FFF2-40B4-BE49-F238E27FC236}">
                    <a16:creationId xmlns:a16="http://schemas.microsoft.com/office/drawing/2014/main" id="{88450423-99CC-406D-B374-B7F0D9227FEB}"/>
                  </a:ext>
                </a:extLst>
              </p:cNvPr>
              <p:cNvSpPr/>
              <p:nvPr/>
            </p:nvSpPr>
            <p:spPr>
              <a:xfrm>
                <a:off x="3472654" y="8548623"/>
                <a:ext cx="123820" cy="802377"/>
              </a:xfrm>
              <a:prstGeom prst="rect">
                <a:avLst/>
              </a:prstGeom>
              <a:blipFill>
                <a:blip r:embed="rId31" cstate="print"/>
                <a:stretch>
                  <a:fillRect/>
                </a:stretch>
              </a:blipFill>
            </p:spPr>
            <p:txBody>
              <a:bodyPr wrap="square" lIns="0" tIns="0" rIns="0" bIns="0" rtlCol="0"/>
              <a:lstStyle/>
              <a:p>
                <a:endParaRPr sz="1000"/>
              </a:p>
            </p:txBody>
          </p:sp>
          <p:sp>
            <p:nvSpPr>
              <p:cNvPr id="54" name="object 34">
                <a:extLst>
                  <a:ext uri="{FF2B5EF4-FFF2-40B4-BE49-F238E27FC236}">
                    <a16:creationId xmlns:a16="http://schemas.microsoft.com/office/drawing/2014/main" id="{A3974A54-6A70-437B-87C2-96F53E9A64F4}"/>
                  </a:ext>
                </a:extLst>
              </p:cNvPr>
              <p:cNvSpPr/>
              <p:nvPr/>
            </p:nvSpPr>
            <p:spPr>
              <a:xfrm>
                <a:off x="4961853" y="8813995"/>
                <a:ext cx="125503" cy="537005"/>
              </a:xfrm>
              <a:prstGeom prst="rect">
                <a:avLst/>
              </a:prstGeom>
              <a:blipFill>
                <a:blip r:embed="rId32" cstate="print"/>
                <a:stretch>
                  <a:fillRect/>
                </a:stretch>
              </a:blipFill>
            </p:spPr>
            <p:txBody>
              <a:bodyPr wrap="square" lIns="0" tIns="0" rIns="0" bIns="0" rtlCol="0"/>
              <a:lstStyle/>
              <a:p>
                <a:endParaRPr sz="1000"/>
              </a:p>
            </p:txBody>
          </p:sp>
          <p:sp>
            <p:nvSpPr>
              <p:cNvPr id="55" name="object 35">
                <a:extLst>
                  <a:ext uri="{FF2B5EF4-FFF2-40B4-BE49-F238E27FC236}">
                    <a16:creationId xmlns:a16="http://schemas.microsoft.com/office/drawing/2014/main" id="{E6180B59-DA44-4AA7-BE10-A7DC819741B0}"/>
                  </a:ext>
                </a:extLst>
              </p:cNvPr>
              <p:cNvSpPr/>
              <p:nvPr/>
            </p:nvSpPr>
            <p:spPr>
              <a:xfrm>
                <a:off x="3594790" y="8904241"/>
                <a:ext cx="126344" cy="446759"/>
              </a:xfrm>
              <a:prstGeom prst="rect">
                <a:avLst/>
              </a:prstGeom>
              <a:blipFill>
                <a:blip r:embed="rId33" cstate="print"/>
                <a:stretch>
                  <a:fillRect/>
                </a:stretch>
              </a:blipFill>
            </p:spPr>
            <p:txBody>
              <a:bodyPr wrap="square" lIns="0" tIns="0" rIns="0" bIns="0" rtlCol="0"/>
              <a:lstStyle/>
              <a:p>
                <a:endParaRPr sz="1000"/>
              </a:p>
            </p:txBody>
          </p:sp>
          <p:sp>
            <p:nvSpPr>
              <p:cNvPr id="56" name="object 36">
                <a:extLst>
                  <a:ext uri="{FF2B5EF4-FFF2-40B4-BE49-F238E27FC236}">
                    <a16:creationId xmlns:a16="http://schemas.microsoft.com/office/drawing/2014/main" id="{79EE8C95-0389-4EEE-A708-2A0477D983D3}"/>
                  </a:ext>
                </a:extLst>
              </p:cNvPr>
              <p:cNvSpPr/>
              <p:nvPr/>
            </p:nvSpPr>
            <p:spPr>
              <a:xfrm>
                <a:off x="3719451" y="9060671"/>
                <a:ext cx="125502" cy="290329"/>
              </a:xfrm>
              <a:prstGeom prst="rect">
                <a:avLst/>
              </a:prstGeom>
              <a:blipFill>
                <a:blip r:embed="rId34" cstate="print"/>
                <a:stretch>
                  <a:fillRect/>
                </a:stretch>
              </a:blipFill>
            </p:spPr>
            <p:txBody>
              <a:bodyPr wrap="square" lIns="0" tIns="0" rIns="0" bIns="0" rtlCol="0"/>
              <a:lstStyle/>
              <a:p>
                <a:endParaRPr sz="1000"/>
              </a:p>
            </p:txBody>
          </p:sp>
          <p:sp>
            <p:nvSpPr>
              <p:cNvPr id="57" name="object 37">
                <a:extLst>
                  <a:ext uri="{FF2B5EF4-FFF2-40B4-BE49-F238E27FC236}">
                    <a16:creationId xmlns:a16="http://schemas.microsoft.com/office/drawing/2014/main" id="{25E93AD6-EC6A-462A-BD86-5C98E906712C}"/>
                  </a:ext>
                </a:extLst>
              </p:cNvPr>
              <p:cNvSpPr/>
              <p:nvPr/>
            </p:nvSpPr>
            <p:spPr>
              <a:xfrm>
                <a:off x="4837194" y="9007283"/>
                <a:ext cx="126343" cy="343717"/>
              </a:xfrm>
              <a:prstGeom prst="rect">
                <a:avLst/>
              </a:prstGeom>
              <a:blipFill>
                <a:blip r:embed="rId35" cstate="print"/>
                <a:stretch>
                  <a:fillRect/>
                </a:stretch>
              </a:blipFill>
            </p:spPr>
            <p:txBody>
              <a:bodyPr wrap="square" lIns="0" tIns="0" rIns="0" bIns="0" rtlCol="0"/>
              <a:lstStyle/>
              <a:p>
                <a:endParaRPr sz="1000"/>
              </a:p>
            </p:txBody>
          </p:sp>
          <p:sp>
            <p:nvSpPr>
              <p:cNvPr id="58" name="object 38">
                <a:extLst>
                  <a:ext uri="{FF2B5EF4-FFF2-40B4-BE49-F238E27FC236}">
                    <a16:creationId xmlns:a16="http://schemas.microsoft.com/office/drawing/2014/main" id="{6AB5107C-2A99-42B9-9A93-CB75B8AC4BB9}"/>
                  </a:ext>
                </a:extLst>
              </p:cNvPr>
              <p:cNvSpPr/>
              <p:nvPr/>
            </p:nvSpPr>
            <p:spPr>
              <a:xfrm>
                <a:off x="3843270" y="9162145"/>
                <a:ext cx="126344" cy="188855"/>
              </a:xfrm>
              <a:prstGeom prst="rect">
                <a:avLst/>
              </a:prstGeom>
              <a:blipFill>
                <a:blip r:embed="rId36" cstate="print"/>
                <a:stretch>
                  <a:fillRect/>
                </a:stretch>
              </a:blipFill>
            </p:spPr>
            <p:txBody>
              <a:bodyPr wrap="square" lIns="0" tIns="0" rIns="0" bIns="0" rtlCol="0"/>
              <a:lstStyle/>
              <a:p>
                <a:endParaRPr sz="1000"/>
              </a:p>
            </p:txBody>
          </p:sp>
          <p:sp>
            <p:nvSpPr>
              <p:cNvPr id="59" name="object 39">
                <a:extLst>
                  <a:ext uri="{FF2B5EF4-FFF2-40B4-BE49-F238E27FC236}">
                    <a16:creationId xmlns:a16="http://schemas.microsoft.com/office/drawing/2014/main" id="{179F564B-DE25-458E-B259-5448851C6605}"/>
                  </a:ext>
                </a:extLst>
              </p:cNvPr>
              <p:cNvSpPr/>
              <p:nvPr/>
            </p:nvSpPr>
            <p:spPr>
              <a:xfrm>
                <a:off x="4588711" y="9126824"/>
                <a:ext cx="250163" cy="224176"/>
              </a:xfrm>
              <a:prstGeom prst="rect">
                <a:avLst/>
              </a:prstGeom>
              <a:blipFill>
                <a:blip r:embed="rId37" cstate="print"/>
                <a:stretch>
                  <a:fillRect/>
                </a:stretch>
              </a:blipFill>
            </p:spPr>
            <p:txBody>
              <a:bodyPr wrap="square" lIns="0" tIns="0" rIns="0" bIns="0" rtlCol="0"/>
              <a:lstStyle/>
              <a:p>
                <a:endParaRPr sz="1000"/>
              </a:p>
            </p:txBody>
          </p:sp>
          <p:sp>
            <p:nvSpPr>
              <p:cNvPr id="60" name="object 40">
                <a:extLst>
                  <a:ext uri="{FF2B5EF4-FFF2-40B4-BE49-F238E27FC236}">
                    <a16:creationId xmlns:a16="http://schemas.microsoft.com/office/drawing/2014/main" id="{0FCACB10-0189-44A8-B924-CB63D4EE799E}"/>
                  </a:ext>
                </a:extLst>
              </p:cNvPr>
              <p:cNvSpPr/>
              <p:nvPr/>
            </p:nvSpPr>
            <p:spPr>
              <a:xfrm>
                <a:off x="3967934" y="9231586"/>
                <a:ext cx="622460" cy="119414"/>
              </a:xfrm>
              <a:prstGeom prst="rect">
                <a:avLst/>
              </a:prstGeom>
              <a:blipFill>
                <a:blip r:embed="rId38" cstate="print"/>
                <a:stretch>
                  <a:fillRect/>
                </a:stretch>
              </a:blipFill>
            </p:spPr>
            <p:txBody>
              <a:bodyPr wrap="square" lIns="0" tIns="0" rIns="0" bIns="0" rtlCol="0"/>
              <a:lstStyle/>
              <a:p>
                <a:endParaRPr sz="1000"/>
              </a:p>
            </p:txBody>
          </p:sp>
          <p:sp>
            <p:nvSpPr>
              <p:cNvPr id="61" name="object 41">
                <a:extLst>
                  <a:ext uri="{FF2B5EF4-FFF2-40B4-BE49-F238E27FC236}">
                    <a16:creationId xmlns:a16="http://schemas.microsoft.com/office/drawing/2014/main" id="{2342CAAF-6292-43D5-BACA-E7E8190565B6}"/>
                  </a:ext>
                </a:extLst>
              </p:cNvPr>
              <p:cNvSpPr/>
              <p:nvPr/>
            </p:nvSpPr>
            <p:spPr>
              <a:xfrm>
                <a:off x="3472654" y="7613325"/>
                <a:ext cx="752860" cy="752874"/>
              </a:xfrm>
              <a:prstGeom prst="rect">
                <a:avLst/>
              </a:prstGeom>
              <a:blipFill>
                <a:blip r:embed="rId39" cstate="print"/>
                <a:stretch>
                  <a:fillRect/>
                </a:stretch>
              </a:blipFill>
            </p:spPr>
            <p:txBody>
              <a:bodyPr wrap="square" lIns="0" tIns="0" rIns="0" bIns="0" rtlCol="0"/>
              <a:lstStyle/>
              <a:p>
                <a:endParaRPr sz="1000"/>
              </a:p>
            </p:txBody>
          </p:sp>
          <p:sp>
            <p:nvSpPr>
              <p:cNvPr id="62" name="object 42">
                <a:extLst>
                  <a:ext uri="{FF2B5EF4-FFF2-40B4-BE49-F238E27FC236}">
                    <a16:creationId xmlns:a16="http://schemas.microsoft.com/office/drawing/2014/main" id="{4E4EEF4F-AB23-4728-92BB-337ECD06B5A1}"/>
                  </a:ext>
                </a:extLst>
              </p:cNvPr>
              <p:cNvSpPr/>
              <p:nvPr/>
            </p:nvSpPr>
            <p:spPr>
              <a:xfrm>
                <a:off x="3525537" y="7648642"/>
                <a:ext cx="1522095" cy="640715"/>
              </a:xfrm>
              <a:custGeom>
                <a:avLst/>
                <a:gdLst/>
                <a:ahLst/>
                <a:cxnLst/>
                <a:rect l="l" t="t" r="r" b="b"/>
                <a:pathLst>
                  <a:path w="1522095" h="640715">
                    <a:moveTo>
                      <a:pt x="791203" y="0"/>
                    </a:moveTo>
                    <a:lnTo>
                      <a:pt x="740043" y="1594"/>
                    </a:lnTo>
                    <a:lnTo>
                      <a:pt x="689735" y="6305"/>
                    </a:lnTo>
                    <a:lnTo>
                      <a:pt x="640371" y="14039"/>
                    </a:lnTo>
                    <a:lnTo>
                      <a:pt x="592046" y="24702"/>
                    </a:lnTo>
                    <a:lnTo>
                      <a:pt x="544854" y="38199"/>
                    </a:lnTo>
                    <a:lnTo>
                      <a:pt x="498887" y="54436"/>
                    </a:lnTo>
                    <a:lnTo>
                      <a:pt x="454241" y="73318"/>
                    </a:lnTo>
                    <a:lnTo>
                      <a:pt x="411007" y="94752"/>
                    </a:lnTo>
                    <a:lnTo>
                      <a:pt x="369281" y="118642"/>
                    </a:lnTo>
                    <a:lnTo>
                      <a:pt x="329155" y="144895"/>
                    </a:lnTo>
                    <a:lnTo>
                      <a:pt x="290723" y="173416"/>
                    </a:lnTo>
                    <a:lnTo>
                      <a:pt x="254080" y="204110"/>
                    </a:lnTo>
                    <a:lnTo>
                      <a:pt x="219319" y="236884"/>
                    </a:lnTo>
                    <a:lnTo>
                      <a:pt x="184298" y="274182"/>
                    </a:lnTo>
                    <a:lnTo>
                      <a:pt x="151670" y="313631"/>
                    </a:lnTo>
                    <a:lnTo>
                      <a:pt x="121550" y="355116"/>
                    </a:lnTo>
                    <a:lnTo>
                      <a:pt x="94055" y="398521"/>
                    </a:lnTo>
                    <a:lnTo>
                      <a:pt x="69299" y="443732"/>
                    </a:lnTo>
                    <a:lnTo>
                      <a:pt x="47400" y="490634"/>
                    </a:lnTo>
                    <a:lnTo>
                      <a:pt x="28473" y="539110"/>
                    </a:lnTo>
                    <a:lnTo>
                      <a:pt x="12635" y="589047"/>
                    </a:lnTo>
                    <a:lnTo>
                      <a:pt x="0" y="640328"/>
                    </a:lnTo>
                    <a:lnTo>
                      <a:pt x="569222" y="564392"/>
                    </a:lnTo>
                    <a:lnTo>
                      <a:pt x="1124405" y="500877"/>
                    </a:lnTo>
                    <a:lnTo>
                      <a:pt x="1522005" y="461871"/>
                    </a:lnTo>
                    <a:lnTo>
                      <a:pt x="1496385" y="412471"/>
                    </a:lnTo>
                    <a:lnTo>
                      <a:pt x="1467538" y="365128"/>
                    </a:lnTo>
                    <a:lnTo>
                      <a:pt x="1435608" y="319987"/>
                    </a:lnTo>
                    <a:lnTo>
                      <a:pt x="1400741" y="277191"/>
                    </a:lnTo>
                    <a:lnTo>
                      <a:pt x="1363083" y="236884"/>
                    </a:lnTo>
                    <a:lnTo>
                      <a:pt x="1328321" y="204110"/>
                    </a:lnTo>
                    <a:lnTo>
                      <a:pt x="1291677" y="173416"/>
                    </a:lnTo>
                    <a:lnTo>
                      <a:pt x="1253245" y="144895"/>
                    </a:lnTo>
                    <a:lnTo>
                      <a:pt x="1213119" y="118642"/>
                    </a:lnTo>
                    <a:lnTo>
                      <a:pt x="1171392" y="94752"/>
                    </a:lnTo>
                    <a:lnTo>
                      <a:pt x="1128159" y="73318"/>
                    </a:lnTo>
                    <a:lnTo>
                      <a:pt x="1083512" y="54436"/>
                    </a:lnTo>
                    <a:lnTo>
                      <a:pt x="1037546" y="38199"/>
                    </a:lnTo>
                    <a:lnTo>
                      <a:pt x="990354" y="24702"/>
                    </a:lnTo>
                    <a:lnTo>
                      <a:pt x="942030" y="14039"/>
                    </a:lnTo>
                    <a:lnTo>
                      <a:pt x="892668" y="6305"/>
                    </a:lnTo>
                    <a:lnTo>
                      <a:pt x="842361" y="1594"/>
                    </a:lnTo>
                    <a:lnTo>
                      <a:pt x="791203" y="0"/>
                    </a:lnTo>
                    <a:close/>
                  </a:path>
                </a:pathLst>
              </a:custGeom>
              <a:solidFill>
                <a:srgbClr val="D43A95"/>
              </a:solidFill>
            </p:spPr>
            <p:txBody>
              <a:bodyPr wrap="square" lIns="0" tIns="0" rIns="0" bIns="0" rtlCol="0"/>
              <a:lstStyle/>
              <a:p>
                <a:endParaRPr sz="1000"/>
              </a:p>
            </p:txBody>
          </p:sp>
          <p:sp>
            <p:nvSpPr>
              <p:cNvPr id="63" name="object 43">
                <a:extLst>
                  <a:ext uri="{FF2B5EF4-FFF2-40B4-BE49-F238E27FC236}">
                    <a16:creationId xmlns:a16="http://schemas.microsoft.com/office/drawing/2014/main" id="{97436B97-4B09-4272-9F47-D3A20B0BC091}"/>
                  </a:ext>
                </a:extLst>
              </p:cNvPr>
              <p:cNvSpPr/>
              <p:nvPr/>
            </p:nvSpPr>
            <p:spPr>
              <a:xfrm>
                <a:off x="3507976" y="8110511"/>
                <a:ext cx="1617980" cy="1155700"/>
              </a:xfrm>
              <a:custGeom>
                <a:avLst/>
                <a:gdLst/>
                <a:ahLst/>
                <a:cxnLst/>
                <a:rect l="l" t="t" r="r" b="b"/>
                <a:pathLst>
                  <a:path w="1617979" h="1155700">
                    <a:moveTo>
                      <a:pt x="1539567" y="0"/>
                    </a:moveTo>
                    <a:lnTo>
                      <a:pt x="1141966" y="39007"/>
                    </a:lnTo>
                    <a:lnTo>
                      <a:pt x="586784" y="102524"/>
                    </a:lnTo>
                    <a:lnTo>
                      <a:pt x="17558" y="178460"/>
                    </a:lnTo>
                    <a:lnTo>
                      <a:pt x="9962" y="219572"/>
                    </a:lnTo>
                    <a:lnTo>
                      <a:pt x="4466" y="261386"/>
                    </a:lnTo>
                    <a:lnTo>
                      <a:pt x="1127" y="303847"/>
                    </a:lnTo>
                    <a:lnTo>
                      <a:pt x="0" y="346900"/>
                    </a:lnTo>
                    <a:lnTo>
                      <a:pt x="1592" y="398058"/>
                    </a:lnTo>
                    <a:lnTo>
                      <a:pt x="6302" y="448365"/>
                    </a:lnTo>
                    <a:lnTo>
                      <a:pt x="14035" y="497727"/>
                    </a:lnTo>
                    <a:lnTo>
                      <a:pt x="24697" y="546051"/>
                    </a:lnTo>
                    <a:lnTo>
                      <a:pt x="38194" y="593243"/>
                    </a:lnTo>
                    <a:lnTo>
                      <a:pt x="54430" y="639209"/>
                    </a:lnTo>
                    <a:lnTo>
                      <a:pt x="73312" y="683855"/>
                    </a:lnTo>
                    <a:lnTo>
                      <a:pt x="94745" y="727088"/>
                    </a:lnTo>
                    <a:lnTo>
                      <a:pt x="118635" y="768814"/>
                    </a:lnTo>
                    <a:lnTo>
                      <a:pt x="144888" y="808939"/>
                    </a:lnTo>
                    <a:lnTo>
                      <a:pt x="173409" y="847370"/>
                    </a:lnTo>
                    <a:lnTo>
                      <a:pt x="204103" y="884013"/>
                    </a:lnTo>
                    <a:lnTo>
                      <a:pt x="236877" y="918773"/>
                    </a:lnTo>
                    <a:lnTo>
                      <a:pt x="271639" y="951547"/>
                    </a:lnTo>
                    <a:lnTo>
                      <a:pt x="308283" y="982242"/>
                    </a:lnTo>
                    <a:lnTo>
                      <a:pt x="346715" y="1010763"/>
                    </a:lnTo>
                    <a:lnTo>
                      <a:pt x="386841" y="1037016"/>
                    </a:lnTo>
                    <a:lnTo>
                      <a:pt x="428568" y="1060907"/>
                    </a:lnTo>
                    <a:lnTo>
                      <a:pt x="471802" y="1082340"/>
                    </a:lnTo>
                    <a:lnTo>
                      <a:pt x="516449" y="1101223"/>
                    </a:lnTo>
                    <a:lnTo>
                      <a:pt x="562416" y="1117460"/>
                    </a:lnTo>
                    <a:lnTo>
                      <a:pt x="609608" y="1130957"/>
                    </a:lnTo>
                    <a:lnTo>
                      <a:pt x="657933" y="1141620"/>
                    </a:lnTo>
                    <a:lnTo>
                      <a:pt x="707297" y="1149354"/>
                    </a:lnTo>
                    <a:lnTo>
                      <a:pt x="757605" y="1154065"/>
                    </a:lnTo>
                    <a:lnTo>
                      <a:pt x="808765" y="1155658"/>
                    </a:lnTo>
                    <a:lnTo>
                      <a:pt x="859923" y="1154065"/>
                    </a:lnTo>
                    <a:lnTo>
                      <a:pt x="910230" y="1149354"/>
                    </a:lnTo>
                    <a:lnTo>
                      <a:pt x="959592" y="1141620"/>
                    </a:lnTo>
                    <a:lnTo>
                      <a:pt x="1007916" y="1130957"/>
                    </a:lnTo>
                    <a:lnTo>
                      <a:pt x="1055108" y="1117460"/>
                    </a:lnTo>
                    <a:lnTo>
                      <a:pt x="1101074" y="1101223"/>
                    </a:lnTo>
                    <a:lnTo>
                      <a:pt x="1145720" y="1082340"/>
                    </a:lnTo>
                    <a:lnTo>
                      <a:pt x="1188954" y="1060907"/>
                    </a:lnTo>
                    <a:lnTo>
                      <a:pt x="1230680" y="1037016"/>
                    </a:lnTo>
                    <a:lnTo>
                      <a:pt x="1270805" y="1010763"/>
                    </a:lnTo>
                    <a:lnTo>
                      <a:pt x="1309237" y="982242"/>
                    </a:lnTo>
                    <a:lnTo>
                      <a:pt x="1345880" y="951547"/>
                    </a:lnTo>
                    <a:lnTo>
                      <a:pt x="1380642" y="918773"/>
                    </a:lnTo>
                    <a:lnTo>
                      <a:pt x="1413416" y="884013"/>
                    </a:lnTo>
                    <a:lnTo>
                      <a:pt x="1444110" y="847370"/>
                    </a:lnTo>
                    <a:lnTo>
                      <a:pt x="1472631" y="808939"/>
                    </a:lnTo>
                    <a:lnTo>
                      <a:pt x="1498884" y="768814"/>
                    </a:lnTo>
                    <a:lnTo>
                      <a:pt x="1522775" y="727088"/>
                    </a:lnTo>
                    <a:lnTo>
                      <a:pt x="1544208" y="683855"/>
                    </a:lnTo>
                    <a:lnTo>
                      <a:pt x="1563091" y="639209"/>
                    </a:lnTo>
                    <a:lnTo>
                      <a:pt x="1579327" y="593243"/>
                    </a:lnTo>
                    <a:lnTo>
                      <a:pt x="1592824" y="546051"/>
                    </a:lnTo>
                    <a:lnTo>
                      <a:pt x="1603486" y="497727"/>
                    </a:lnTo>
                    <a:lnTo>
                      <a:pt x="1611220" y="448365"/>
                    </a:lnTo>
                    <a:lnTo>
                      <a:pt x="1615930" y="398058"/>
                    </a:lnTo>
                    <a:lnTo>
                      <a:pt x="1617523" y="346900"/>
                    </a:lnTo>
                    <a:lnTo>
                      <a:pt x="1615825" y="294095"/>
                    </a:lnTo>
                    <a:lnTo>
                      <a:pt x="1610809" y="242201"/>
                    </a:lnTo>
                    <a:lnTo>
                      <a:pt x="1602576" y="191320"/>
                    </a:lnTo>
                    <a:lnTo>
                      <a:pt x="1591232" y="141557"/>
                    </a:lnTo>
                    <a:lnTo>
                      <a:pt x="1576880" y="93014"/>
                    </a:lnTo>
                    <a:lnTo>
                      <a:pt x="1559624" y="45794"/>
                    </a:lnTo>
                    <a:lnTo>
                      <a:pt x="1539567" y="0"/>
                    </a:lnTo>
                    <a:close/>
                  </a:path>
                </a:pathLst>
              </a:custGeom>
              <a:solidFill>
                <a:srgbClr val="D43A95"/>
              </a:solidFill>
            </p:spPr>
            <p:txBody>
              <a:bodyPr wrap="square" lIns="0" tIns="0" rIns="0" bIns="0" rtlCol="0"/>
              <a:lstStyle/>
              <a:p>
                <a:endParaRPr sz="1000"/>
              </a:p>
            </p:txBody>
          </p:sp>
          <p:sp>
            <p:nvSpPr>
              <p:cNvPr id="64" name="object 44">
                <a:extLst>
                  <a:ext uri="{FF2B5EF4-FFF2-40B4-BE49-F238E27FC236}">
                    <a16:creationId xmlns:a16="http://schemas.microsoft.com/office/drawing/2014/main" id="{18168E98-68F1-488F-B18A-01BCE103CFEE}"/>
                  </a:ext>
                </a:extLst>
              </p:cNvPr>
              <p:cNvSpPr/>
              <p:nvPr/>
            </p:nvSpPr>
            <p:spPr>
              <a:xfrm>
                <a:off x="3483323" y="7608482"/>
                <a:ext cx="1607185" cy="687070"/>
              </a:xfrm>
              <a:custGeom>
                <a:avLst/>
                <a:gdLst/>
                <a:ahLst/>
                <a:cxnLst/>
                <a:rect l="l" t="t" r="r" b="b"/>
                <a:pathLst>
                  <a:path w="1607185" h="687070">
                    <a:moveTo>
                      <a:pt x="833476" y="0"/>
                    </a:moveTo>
                    <a:lnTo>
                      <a:pt x="787486" y="1221"/>
                    </a:lnTo>
                    <a:lnTo>
                      <a:pt x="742187" y="4843"/>
                    </a:lnTo>
                    <a:lnTo>
                      <a:pt x="693118" y="11537"/>
                    </a:lnTo>
                    <a:lnTo>
                      <a:pt x="644985" y="20986"/>
                    </a:lnTo>
                    <a:lnTo>
                      <a:pt x="597866" y="33105"/>
                    </a:lnTo>
                    <a:lnTo>
                      <a:pt x="551845" y="47811"/>
                    </a:lnTo>
                    <a:lnTo>
                      <a:pt x="507003" y="65022"/>
                    </a:lnTo>
                    <a:lnTo>
                      <a:pt x="463423" y="84654"/>
                    </a:lnTo>
                    <a:lnTo>
                      <a:pt x="421190" y="106625"/>
                    </a:lnTo>
                    <a:lnTo>
                      <a:pt x="380386" y="130851"/>
                    </a:lnTo>
                    <a:lnTo>
                      <a:pt x="341096" y="157248"/>
                    </a:lnTo>
                    <a:lnTo>
                      <a:pt x="303401" y="185735"/>
                    </a:lnTo>
                    <a:lnTo>
                      <a:pt x="267387" y="216227"/>
                    </a:lnTo>
                    <a:lnTo>
                      <a:pt x="233136" y="248641"/>
                    </a:lnTo>
                    <a:lnTo>
                      <a:pt x="199011" y="284809"/>
                    </a:lnTo>
                    <a:lnTo>
                      <a:pt x="167028" y="322931"/>
                    </a:lnTo>
                    <a:lnTo>
                      <a:pt x="137286" y="362911"/>
                    </a:lnTo>
                    <a:lnTo>
                      <a:pt x="109882" y="404651"/>
                    </a:lnTo>
                    <a:lnTo>
                      <a:pt x="84913" y="448053"/>
                    </a:lnTo>
                    <a:lnTo>
                      <a:pt x="62476" y="493018"/>
                    </a:lnTo>
                    <a:lnTo>
                      <a:pt x="42669" y="539449"/>
                    </a:lnTo>
                    <a:lnTo>
                      <a:pt x="25589" y="587249"/>
                    </a:lnTo>
                    <a:lnTo>
                      <a:pt x="11333" y="636318"/>
                    </a:lnTo>
                    <a:lnTo>
                      <a:pt x="0" y="686560"/>
                    </a:lnTo>
                    <a:lnTo>
                      <a:pt x="42213" y="680488"/>
                    </a:lnTo>
                    <a:lnTo>
                      <a:pt x="54848" y="629207"/>
                    </a:lnTo>
                    <a:lnTo>
                      <a:pt x="70687" y="579271"/>
                    </a:lnTo>
                    <a:lnTo>
                      <a:pt x="89614" y="530794"/>
                    </a:lnTo>
                    <a:lnTo>
                      <a:pt x="111513" y="483893"/>
                    </a:lnTo>
                    <a:lnTo>
                      <a:pt x="136268" y="438682"/>
                    </a:lnTo>
                    <a:lnTo>
                      <a:pt x="163764" y="395276"/>
                    </a:lnTo>
                    <a:lnTo>
                      <a:pt x="193883" y="353792"/>
                    </a:lnTo>
                    <a:lnTo>
                      <a:pt x="226512" y="314343"/>
                    </a:lnTo>
                    <a:lnTo>
                      <a:pt x="261532" y="277045"/>
                    </a:lnTo>
                    <a:lnTo>
                      <a:pt x="296294" y="244271"/>
                    </a:lnTo>
                    <a:lnTo>
                      <a:pt x="332937" y="213576"/>
                    </a:lnTo>
                    <a:lnTo>
                      <a:pt x="371368" y="185055"/>
                    </a:lnTo>
                    <a:lnTo>
                      <a:pt x="411494" y="158803"/>
                    </a:lnTo>
                    <a:lnTo>
                      <a:pt x="453221" y="134912"/>
                    </a:lnTo>
                    <a:lnTo>
                      <a:pt x="496454" y="113479"/>
                    </a:lnTo>
                    <a:lnTo>
                      <a:pt x="541101" y="94596"/>
                    </a:lnTo>
                    <a:lnTo>
                      <a:pt x="587067" y="78360"/>
                    </a:lnTo>
                    <a:lnTo>
                      <a:pt x="634260" y="64863"/>
                    </a:lnTo>
                    <a:lnTo>
                      <a:pt x="682585" y="54200"/>
                    </a:lnTo>
                    <a:lnTo>
                      <a:pt x="731948" y="46465"/>
                    </a:lnTo>
                    <a:lnTo>
                      <a:pt x="782257" y="41754"/>
                    </a:lnTo>
                    <a:lnTo>
                      <a:pt x="833416" y="40160"/>
                    </a:lnTo>
                    <a:lnTo>
                      <a:pt x="1091017" y="40160"/>
                    </a:lnTo>
                    <a:lnTo>
                      <a:pt x="1068916" y="33099"/>
                    </a:lnTo>
                    <a:lnTo>
                      <a:pt x="1021798" y="20981"/>
                    </a:lnTo>
                    <a:lnTo>
                      <a:pt x="973675" y="11535"/>
                    </a:lnTo>
                    <a:lnTo>
                      <a:pt x="924638" y="4843"/>
                    </a:lnTo>
                    <a:lnTo>
                      <a:pt x="879374" y="1221"/>
                    </a:lnTo>
                    <a:lnTo>
                      <a:pt x="856500" y="306"/>
                    </a:lnTo>
                    <a:lnTo>
                      <a:pt x="833476" y="0"/>
                    </a:lnTo>
                    <a:close/>
                  </a:path>
                  <a:path w="1607185" h="687070">
                    <a:moveTo>
                      <a:pt x="1091017" y="40160"/>
                    </a:moveTo>
                    <a:lnTo>
                      <a:pt x="833416" y="40160"/>
                    </a:lnTo>
                    <a:lnTo>
                      <a:pt x="884574" y="41754"/>
                    </a:lnTo>
                    <a:lnTo>
                      <a:pt x="934881" y="46465"/>
                    </a:lnTo>
                    <a:lnTo>
                      <a:pt x="984244" y="54200"/>
                    </a:lnTo>
                    <a:lnTo>
                      <a:pt x="1032568" y="64863"/>
                    </a:lnTo>
                    <a:lnTo>
                      <a:pt x="1079760" y="78360"/>
                    </a:lnTo>
                    <a:lnTo>
                      <a:pt x="1125726" y="94596"/>
                    </a:lnTo>
                    <a:lnTo>
                      <a:pt x="1170372" y="113479"/>
                    </a:lnTo>
                    <a:lnTo>
                      <a:pt x="1213606" y="134912"/>
                    </a:lnTo>
                    <a:lnTo>
                      <a:pt x="1255333" y="158803"/>
                    </a:lnTo>
                    <a:lnTo>
                      <a:pt x="1295459" y="185055"/>
                    </a:lnTo>
                    <a:lnTo>
                      <a:pt x="1333890" y="213576"/>
                    </a:lnTo>
                    <a:lnTo>
                      <a:pt x="1370534" y="244271"/>
                    </a:lnTo>
                    <a:lnTo>
                      <a:pt x="1405297" y="277045"/>
                    </a:lnTo>
                    <a:lnTo>
                      <a:pt x="1442955" y="317351"/>
                    </a:lnTo>
                    <a:lnTo>
                      <a:pt x="1477821" y="360146"/>
                    </a:lnTo>
                    <a:lnTo>
                      <a:pt x="1509751" y="405287"/>
                    </a:lnTo>
                    <a:lnTo>
                      <a:pt x="1538599" y="452629"/>
                    </a:lnTo>
                    <a:lnTo>
                      <a:pt x="1564219" y="502028"/>
                    </a:lnTo>
                    <a:lnTo>
                      <a:pt x="1606717" y="498185"/>
                    </a:lnTo>
                    <a:lnTo>
                      <a:pt x="1584131" y="452213"/>
                    </a:lnTo>
                    <a:lnTo>
                      <a:pt x="1558908" y="407856"/>
                    </a:lnTo>
                    <a:lnTo>
                      <a:pt x="1531150" y="365218"/>
                    </a:lnTo>
                    <a:lnTo>
                      <a:pt x="1500960" y="324401"/>
                    </a:lnTo>
                    <a:lnTo>
                      <a:pt x="1468442" y="285508"/>
                    </a:lnTo>
                    <a:lnTo>
                      <a:pt x="1433696" y="248641"/>
                    </a:lnTo>
                    <a:lnTo>
                      <a:pt x="1399443" y="216225"/>
                    </a:lnTo>
                    <a:lnTo>
                      <a:pt x="1363425" y="185731"/>
                    </a:lnTo>
                    <a:lnTo>
                      <a:pt x="1325725" y="157244"/>
                    </a:lnTo>
                    <a:lnTo>
                      <a:pt x="1286427" y="130845"/>
                    </a:lnTo>
                    <a:lnTo>
                      <a:pt x="1245616" y="106619"/>
                    </a:lnTo>
                    <a:lnTo>
                      <a:pt x="1203375" y="84648"/>
                    </a:lnTo>
                    <a:lnTo>
                      <a:pt x="1159789" y="65015"/>
                    </a:lnTo>
                    <a:lnTo>
                      <a:pt x="1114941" y="47805"/>
                    </a:lnTo>
                    <a:lnTo>
                      <a:pt x="1091017" y="40160"/>
                    </a:lnTo>
                    <a:close/>
                  </a:path>
                </a:pathLst>
              </a:custGeom>
              <a:solidFill>
                <a:srgbClr val="FFFFFF"/>
              </a:solidFill>
            </p:spPr>
            <p:txBody>
              <a:bodyPr wrap="square" lIns="0" tIns="0" rIns="0" bIns="0" rtlCol="0"/>
              <a:lstStyle/>
              <a:p>
                <a:endParaRPr sz="1000"/>
              </a:p>
            </p:txBody>
          </p:sp>
          <p:sp>
            <p:nvSpPr>
              <p:cNvPr id="65" name="object 45">
                <a:extLst>
                  <a:ext uri="{FF2B5EF4-FFF2-40B4-BE49-F238E27FC236}">
                    <a16:creationId xmlns:a16="http://schemas.microsoft.com/office/drawing/2014/main" id="{D39FA988-03F0-4B75-947B-6ADC74C5315F}"/>
                  </a:ext>
                </a:extLst>
              </p:cNvPr>
              <p:cNvSpPr/>
              <p:nvPr/>
            </p:nvSpPr>
            <p:spPr>
              <a:xfrm>
                <a:off x="3467811" y="8106666"/>
                <a:ext cx="1697989" cy="1200150"/>
              </a:xfrm>
              <a:custGeom>
                <a:avLst/>
                <a:gdLst/>
                <a:ahLst/>
                <a:cxnLst/>
                <a:rect l="l" t="t" r="r" b="b"/>
                <a:pathLst>
                  <a:path w="1697989" h="1200150">
                    <a:moveTo>
                      <a:pt x="57722" y="182306"/>
                    </a:moveTo>
                    <a:lnTo>
                      <a:pt x="15512" y="188374"/>
                    </a:lnTo>
                    <a:lnTo>
                      <a:pt x="6955" y="241566"/>
                    </a:lnTo>
                    <a:lnTo>
                      <a:pt x="2734" y="282092"/>
                    </a:lnTo>
                    <a:lnTo>
                      <a:pt x="304" y="327707"/>
                    </a:lnTo>
                    <a:lnTo>
                      <a:pt x="0" y="350743"/>
                    </a:lnTo>
                    <a:lnTo>
                      <a:pt x="304" y="373779"/>
                    </a:lnTo>
                    <a:lnTo>
                      <a:pt x="2734" y="419394"/>
                    </a:lnTo>
                    <a:lnTo>
                      <a:pt x="11536" y="491011"/>
                    </a:lnTo>
                    <a:lnTo>
                      <a:pt x="20983" y="539140"/>
                    </a:lnTo>
                    <a:lnTo>
                      <a:pt x="33101" y="586259"/>
                    </a:lnTo>
                    <a:lnTo>
                      <a:pt x="47807" y="632283"/>
                    </a:lnTo>
                    <a:lnTo>
                      <a:pt x="65018" y="677128"/>
                    </a:lnTo>
                    <a:lnTo>
                      <a:pt x="84651" y="720712"/>
                    </a:lnTo>
                    <a:lnTo>
                      <a:pt x="106622" y="762950"/>
                    </a:lnTo>
                    <a:lnTo>
                      <a:pt x="130848" y="803759"/>
                    </a:lnTo>
                    <a:lnTo>
                      <a:pt x="157247" y="843054"/>
                    </a:lnTo>
                    <a:lnTo>
                      <a:pt x="185735" y="880753"/>
                    </a:lnTo>
                    <a:lnTo>
                      <a:pt x="216228" y="916772"/>
                    </a:lnTo>
                    <a:lnTo>
                      <a:pt x="248645" y="951027"/>
                    </a:lnTo>
                    <a:lnTo>
                      <a:pt x="285110" y="985414"/>
                    </a:lnTo>
                    <a:lnTo>
                      <a:pt x="323562" y="1017625"/>
                    </a:lnTo>
                    <a:lnTo>
                      <a:pt x="363901" y="1047558"/>
                    </a:lnTo>
                    <a:lnTo>
                      <a:pt x="406026" y="1075113"/>
                    </a:lnTo>
                    <a:lnTo>
                      <a:pt x="449836" y="1100192"/>
                    </a:lnTo>
                    <a:lnTo>
                      <a:pt x="495231" y="1122693"/>
                    </a:lnTo>
                    <a:lnTo>
                      <a:pt x="542111" y="1142518"/>
                    </a:lnTo>
                    <a:lnTo>
                      <a:pt x="590375" y="1159566"/>
                    </a:lnTo>
                    <a:lnTo>
                      <a:pt x="639923" y="1173738"/>
                    </a:lnTo>
                    <a:lnTo>
                      <a:pt x="690654" y="1184934"/>
                    </a:lnTo>
                    <a:lnTo>
                      <a:pt x="742471" y="1193053"/>
                    </a:lnTo>
                    <a:lnTo>
                      <a:pt x="795297" y="1197997"/>
                    </a:lnTo>
                    <a:lnTo>
                      <a:pt x="848869" y="1199665"/>
                    </a:lnTo>
                    <a:lnTo>
                      <a:pt x="902637" y="1197994"/>
                    </a:lnTo>
                    <a:lnTo>
                      <a:pt x="955435" y="1193048"/>
                    </a:lnTo>
                    <a:lnTo>
                      <a:pt x="1007247" y="1184926"/>
                    </a:lnTo>
                    <a:lnTo>
                      <a:pt x="1057974" y="1173729"/>
                    </a:lnTo>
                    <a:lnTo>
                      <a:pt x="1107662" y="1159505"/>
                    </a:lnTo>
                    <a:lnTo>
                      <a:pt x="848929" y="1159505"/>
                    </a:lnTo>
                    <a:lnTo>
                      <a:pt x="797769" y="1157910"/>
                    </a:lnTo>
                    <a:lnTo>
                      <a:pt x="747461" y="1153199"/>
                    </a:lnTo>
                    <a:lnTo>
                      <a:pt x="698097" y="1145465"/>
                    </a:lnTo>
                    <a:lnTo>
                      <a:pt x="649772" y="1134802"/>
                    </a:lnTo>
                    <a:lnTo>
                      <a:pt x="602580" y="1121305"/>
                    </a:lnTo>
                    <a:lnTo>
                      <a:pt x="556613" y="1105068"/>
                    </a:lnTo>
                    <a:lnTo>
                      <a:pt x="511967" y="1086186"/>
                    </a:lnTo>
                    <a:lnTo>
                      <a:pt x="468733" y="1064752"/>
                    </a:lnTo>
                    <a:lnTo>
                      <a:pt x="427007" y="1040862"/>
                    </a:lnTo>
                    <a:lnTo>
                      <a:pt x="386881" y="1014609"/>
                    </a:lnTo>
                    <a:lnTo>
                      <a:pt x="348449" y="986088"/>
                    </a:lnTo>
                    <a:lnTo>
                      <a:pt x="311806" y="955394"/>
                    </a:lnTo>
                    <a:lnTo>
                      <a:pt x="277045" y="922620"/>
                    </a:lnTo>
                    <a:lnTo>
                      <a:pt x="244270" y="887859"/>
                    </a:lnTo>
                    <a:lnTo>
                      <a:pt x="213575" y="851216"/>
                    </a:lnTo>
                    <a:lnTo>
                      <a:pt x="185054" y="812786"/>
                    </a:lnTo>
                    <a:lnTo>
                      <a:pt x="158800" y="772660"/>
                    </a:lnTo>
                    <a:lnTo>
                      <a:pt x="134910" y="730934"/>
                    </a:lnTo>
                    <a:lnTo>
                      <a:pt x="113477" y="687701"/>
                    </a:lnTo>
                    <a:lnTo>
                      <a:pt x="94594" y="643055"/>
                    </a:lnTo>
                    <a:lnTo>
                      <a:pt x="78358" y="597089"/>
                    </a:lnTo>
                    <a:lnTo>
                      <a:pt x="64862" y="549897"/>
                    </a:lnTo>
                    <a:lnTo>
                      <a:pt x="54199" y="501572"/>
                    </a:lnTo>
                    <a:lnTo>
                      <a:pt x="46466" y="452210"/>
                    </a:lnTo>
                    <a:lnTo>
                      <a:pt x="41756" y="401902"/>
                    </a:lnTo>
                    <a:lnTo>
                      <a:pt x="40163" y="350743"/>
                    </a:lnTo>
                    <a:lnTo>
                      <a:pt x="41291" y="307692"/>
                    </a:lnTo>
                    <a:lnTo>
                      <a:pt x="44630" y="265232"/>
                    </a:lnTo>
                    <a:lnTo>
                      <a:pt x="50126" y="223419"/>
                    </a:lnTo>
                    <a:lnTo>
                      <a:pt x="57722" y="182306"/>
                    </a:lnTo>
                    <a:close/>
                  </a:path>
                  <a:path w="1697989" h="1200150">
                    <a:moveTo>
                      <a:pt x="1622229" y="0"/>
                    </a:moveTo>
                    <a:lnTo>
                      <a:pt x="1579731" y="3846"/>
                    </a:lnTo>
                    <a:lnTo>
                      <a:pt x="1599788" y="49639"/>
                    </a:lnTo>
                    <a:lnTo>
                      <a:pt x="1617044" y="96859"/>
                    </a:lnTo>
                    <a:lnTo>
                      <a:pt x="1631396" y="145402"/>
                    </a:lnTo>
                    <a:lnTo>
                      <a:pt x="1642740" y="195165"/>
                    </a:lnTo>
                    <a:lnTo>
                      <a:pt x="1650972" y="246045"/>
                    </a:lnTo>
                    <a:lnTo>
                      <a:pt x="1655989" y="297939"/>
                    </a:lnTo>
                    <a:lnTo>
                      <a:pt x="1657687" y="350743"/>
                    </a:lnTo>
                    <a:lnTo>
                      <a:pt x="1656094" y="401902"/>
                    </a:lnTo>
                    <a:lnTo>
                      <a:pt x="1651384" y="452210"/>
                    </a:lnTo>
                    <a:lnTo>
                      <a:pt x="1643651" y="501572"/>
                    </a:lnTo>
                    <a:lnTo>
                      <a:pt x="1632989" y="549897"/>
                    </a:lnTo>
                    <a:lnTo>
                      <a:pt x="1619493" y="597089"/>
                    </a:lnTo>
                    <a:lnTo>
                      <a:pt x="1603256" y="643055"/>
                    </a:lnTo>
                    <a:lnTo>
                      <a:pt x="1584374" y="687701"/>
                    </a:lnTo>
                    <a:lnTo>
                      <a:pt x="1562941" y="730934"/>
                    </a:lnTo>
                    <a:lnTo>
                      <a:pt x="1539051" y="772660"/>
                    </a:lnTo>
                    <a:lnTo>
                      <a:pt x="1512798" y="812786"/>
                    </a:lnTo>
                    <a:lnTo>
                      <a:pt x="1484278" y="851216"/>
                    </a:lnTo>
                    <a:lnTo>
                      <a:pt x="1453583" y="887859"/>
                    </a:lnTo>
                    <a:lnTo>
                      <a:pt x="1420809" y="922620"/>
                    </a:lnTo>
                    <a:lnTo>
                      <a:pt x="1386047" y="955394"/>
                    </a:lnTo>
                    <a:lnTo>
                      <a:pt x="1349403" y="986088"/>
                    </a:lnTo>
                    <a:lnTo>
                      <a:pt x="1310971" y="1014609"/>
                    </a:lnTo>
                    <a:lnTo>
                      <a:pt x="1270845" y="1040862"/>
                    </a:lnTo>
                    <a:lnTo>
                      <a:pt x="1229118" y="1064752"/>
                    </a:lnTo>
                    <a:lnTo>
                      <a:pt x="1185885" y="1086186"/>
                    </a:lnTo>
                    <a:lnTo>
                      <a:pt x="1141238" y="1105068"/>
                    </a:lnTo>
                    <a:lnTo>
                      <a:pt x="1095272" y="1121305"/>
                    </a:lnTo>
                    <a:lnTo>
                      <a:pt x="1048080" y="1134802"/>
                    </a:lnTo>
                    <a:lnTo>
                      <a:pt x="999756" y="1145465"/>
                    </a:lnTo>
                    <a:lnTo>
                      <a:pt x="950394" y="1153199"/>
                    </a:lnTo>
                    <a:lnTo>
                      <a:pt x="900087" y="1157910"/>
                    </a:lnTo>
                    <a:lnTo>
                      <a:pt x="848929" y="1159505"/>
                    </a:lnTo>
                    <a:lnTo>
                      <a:pt x="1107662" y="1159505"/>
                    </a:lnTo>
                    <a:lnTo>
                      <a:pt x="1155777" y="1142506"/>
                    </a:lnTo>
                    <a:lnTo>
                      <a:pt x="1202652" y="1122681"/>
                    </a:lnTo>
                    <a:lnTo>
                      <a:pt x="1248042" y="1100180"/>
                    </a:lnTo>
                    <a:lnTo>
                      <a:pt x="1291848" y="1075103"/>
                    </a:lnTo>
                    <a:lnTo>
                      <a:pt x="1333967" y="1047549"/>
                    </a:lnTo>
                    <a:lnTo>
                      <a:pt x="1374301" y="1017618"/>
                    </a:lnTo>
                    <a:lnTo>
                      <a:pt x="1412748" y="985411"/>
                    </a:lnTo>
                    <a:lnTo>
                      <a:pt x="1449209" y="951027"/>
                    </a:lnTo>
                    <a:lnTo>
                      <a:pt x="1483597" y="914561"/>
                    </a:lnTo>
                    <a:lnTo>
                      <a:pt x="1515808" y="876108"/>
                    </a:lnTo>
                    <a:lnTo>
                      <a:pt x="1545742" y="835769"/>
                    </a:lnTo>
                    <a:lnTo>
                      <a:pt x="1573298" y="793645"/>
                    </a:lnTo>
                    <a:lnTo>
                      <a:pt x="1598376" y="749835"/>
                    </a:lnTo>
                    <a:lnTo>
                      <a:pt x="1620878" y="704440"/>
                    </a:lnTo>
                    <a:lnTo>
                      <a:pt x="1640703" y="657562"/>
                    </a:lnTo>
                    <a:lnTo>
                      <a:pt x="1657752" y="609299"/>
                    </a:lnTo>
                    <a:lnTo>
                      <a:pt x="1671924" y="559753"/>
                    </a:lnTo>
                    <a:lnTo>
                      <a:pt x="1683120" y="509023"/>
                    </a:lnTo>
                    <a:lnTo>
                      <a:pt x="1691239" y="457212"/>
                    </a:lnTo>
                    <a:lnTo>
                      <a:pt x="1696183" y="404418"/>
                    </a:lnTo>
                    <a:lnTo>
                      <a:pt x="1697851" y="350743"/>
                    </a:lnTo>
                    <a:lnTo>
                      <a:pt x="1696213" y="297556"/>
                    </a:lnTo>
                    <a:lnTo>
                      <a:pt x="1691357" y="245232"/>
                    </a:lnTo>
                    <a:lnTo>
                      <a:pt x="1683382" y="193869"/>
                    </a:lnTo>
                    <a:lnTo>
                      <a:pt x="1672384" y="143566"/>
                    </a:lnTo>
                    <a:lnTo>
                      <a:pt x="1658461" y="94421"/>
                    </a:lnTo>
                    <a:lnTo>
                      <a:pt x="1641710" y="46533"/>
                    </a:lnTo>
                    <a:lnTo>
                      <a:pt x="1622229" y="0"/>
                    </a:lnTo>
                    <a:close/>
                  </a:path>
                </a:pathLst>
              </a:custGeom>
              <a:solidFill>
                <a:srgbClr val="FFFFFF"/>
              </a:solidFill>
            </p:spPr>
            <p:txBody>
              <a:bodyPr wrap="square" lIns="0" tIns="0" rIns="0" bIns="0" rtlCol="0"/>
              <a:lstStyle/>
              <a:p>
                <a:endParaRPr sz="1000"/>
              </a:p>
            </p:txBody>
          </p:sp>
          <p:sp>
            <p:nvSpPr>
              <p:cNvPr id="66" name="object 46">
                <a:extLst>
                  <a:ext uri="{FF2B5EF4-FFF2-40B4-BE49-F238E27FC236}">
                    <a16:creationId xmlns:a16="http://schemas.microsoft.com/office/drawing/2014/main" id="{CC7FBD8A-6CDD-4FD6-997D-B53118BBA331}"/>
                  </a:ext>
                </a:extLst>
              </p:cNvPr>
              <p:cNvSpPr/>
              <p:nvPr/>
            </p:nvSpPr>
            <p:spPr>
              <a:xfrm>
                <a:off x="3973512" y="7966796"/>
                <a:ext cx="717550" cy="619760"/>
              </a:xfrm>
              <a:custGeom>
                <a:avLst/>
                <a:gdLst/>
                <a:ahLst/>
                <a:cxnLst/>
                <a:rect l="l" t="t" r="r" b="b"/>
                <a:pathLst>
                  <a:path w="717550" h="619759">
                    <a:moveTo>
                      <a:pt x="317303" y="0"/>
                    </a:moveTo>
                    <a:lnTo>
                      <a:pt x="65299" y="0"/>
                    </a:lnTo>
                    <a:lnTo>
                      <a:pt x="27548" y="1020"/>
                    </a:lnTo>
                    <a:lnTo>
                      <a:pt x="8162" y="8162"/>
                    </a:lnTo>
                    <a:lnTo>
                      <a:pt x="1020" y="27548"/>
                    </a:lnTo>
                    <a:lnTo>
                      <a:pt x="0" y="65299"/>
                    </a:lnTo>
                    <a:lnTo>
                      <a:pt x="0" y="524749"/>
                    </a:lnTo>
                    <a:lnTo>
                      <a:pt x="2258" y="535968"/>
                    </a:lnTo>
                    <a:lnTo>
                      <a:pt x="8411" y="545126"/>
                    </a:lnTo>
                    <a:lnTo>
                      <a:pt x="17523" y="551300"/>
                    </a:lnTo>
                    <a:lnTo>
                      <a:pt x="28659" y="553563"/>
                    </a:lnTo>
                    <a:lnTo>
                      <a:pt x="290894" y="553563"/>
                    </a:lnTo>
                    <a:lnTo>
                      <a:pt x="316877" y="563862"/>
                    </a:lnTo>
                    <a:lnTo>
                      <a:pt x="333990" y="586520"/>
                    </a:lnTo>
                    <a:lnTo>
                      <a:pt x="343401" y="609178"/>
                    </a:lnTo>
                    <a:lnTo>
                      <a:pt x="346279" y="619477"/>
                    </a:lnTo>
                    <a:lnTo>
                      <a:pt x="371095" y="619477"/>
                    </a:lnTo>
                    <a:lnTo>
                      <a:pt x="380027" y="581371"/>
                    </a:lnTo>
                    <a:lnTo>
                      <a:pt x="388761" y="561803"/>
                    </a:lnTo>
                    <a:lnTo>
                      <a:pt x="402477" y="554593"/>
                    </a:lnTo>
                    <a:lnTo>
                      <a:pt x="407804" y="554364"/>
                    </a:lnTo>
                    <a:lnTo>
                      <a:pt x="342274" y="554364"/>
                    </a:lnTo>
                    <a:lnTo>
                      <a:pt x="329526" y="536600"/>
                    </a:lnTo>
                    <a:lnTo>
                      <a:pt x="320205" y="527478"/>
                    </a:lnTo>
                    <a:lnTo>
                      <a:pt x="309744" y="524117"/>
                    </a:lnTo>
                    <a:lnTo>
                      <a:pt x="293578" y="523637"/>
                    </a:lnTo>
                    <a:lnTo>
                      <a:pt x="39163" y="523637"/>
                    </a:lnTo>
                    <a:lnTo>
                      <a:pt x="32656" y="517105"/>
                    </a:lnTo>
                    <a:lnTo>
                      <a:pt x="32656" y="508988"/>
                    </a:lnTo>
                    <a:lnTo>
                      <a:pt x="33709" y="65299"/>
                    </a:lnTo>
                    <a:lnTo>
                      <a:pt x="33831" y="39087"/>
                    </a:lnTo>
                    <a:lnTo>
                      <a:pt x="40262" y="32639"/>
                    </a:lnTo>
                    <a:lnTo>
                      <a:pt x="356436" y="32639"/>
                    </a:lnTo>
                    <a:lnTo>
                      <a:pt x="355139" y="28262"/>
                    </a:lnTo>
                    <a:lnTo>
                      <a:pt x="345761" y="15056"/>
                    </a:lnTo>
                    <a:lnTo>
                      <a:pt x="332502" y="4387"/>
                    </a:lnTo>
                    <a:lnTo>
                      <a:pt x="317303" y="0"/>
                    </a:lnTo>
                    <a:close/>
                  </a:path>
                  <a:path w="717550" h="619759">
                    <a:moveTo>
                      <a:pt x="356436" y="32639"/>
                    </a:moveTo>
                    <a:lnTo>
                      <a:pt x="320802" y="32639"/>
                    </a:lnTo>
                    <a:lnTo>
                      <a:pt x="329129" y="34370"/>
                    </a:lnTo>
                    <a:lnTo>
                      <a:pt x="335958" y="39087"/>
                    </a:lnTo>
                    <a:lnTo>
                      <a:pt x="340577" y="46073"/>
                    </a:lnTo>
                    <a:lnTo>
                      <a:pt x="342274" y="54609"/>
                    </a:lnTo>
                    <a:lnTo>
                      <a:pt x="342274" y="554364"/>
                    </a:lnTo>
                    <a:lnTo>
                      <a:pt x="374914" y="554364"/>
                    </a:lnTo>
                    <a:lnTo>
                      <a:pt x="374914" y="54609"/>
                    </a:lnTo>
                    <a:lnTo>
                      <a:pt x="376624" y="46073"/>
                    </a:lnTo>
                    <a:lnTo>
                      <a:pt x="380495" y="40262"/>
                    </a:lnTo>
                    <a:lnTo>
                      <a:pt x="358696" y="40262"/>
                    </a:lnTo>
                    <a:lnTo>
                      <a:pt x="356436" y="32639"/>
                    </a:lnTo>
                    <a:close/>
                  </a:path>
                  <a:path w="717550" h="619759">
                    <a:moveTo>
                      <a:pt x="708568" y="32639"/>
                    </a:moveTo>
                    <a:lnTo>
                      <a:pt x="677109" y="32639"/>
                    </a:lnTo>
                    <a:lnTo>
                      <a:pt x="683398" y="39087"/>
                    </a:lnTo>
                    <a:lnTo>
                      <a:pt x="683494" y="40100"/>
                    </a:lnTo>
                    <a:lnTo>
                      <a:pt x="683612" y="46073"/>
                    </a:lnTo>
                    <a:lnTo>
                      <a:pt x="683680" y="65299"/>
                    </a:lnTo>
                    <a:lnTo>
                      <a:pt x="684753" y="508988"/>
                    </a:lnTo>
                    <a:lnTo>
                      <a:pt x="684753" y="517105"/>
                    </a:lnTo>
                    <a:lnTo>
                      <a:pt x="678225" y="523637"/>
                    </a:lnTo>
                    <a:lnTo>
                      <a:pt x="423652" y="523637"/>
                    </a:lnTo>
                    <a:lnTo>
                      <a:pt x="404492" y="528438"/>
                    </a:lnTo>
                    <a:lnTo>
                      <a:pt x="389021" y="539000"/>
                    </a:lnTo>
                    <a:lnTo>
                      <a:pt x="378681" y="549562"/>
                    </a:lnTo>
                    <a:lnTo>
                      <a:pt x="374914" y="554364"/>
                    </a:lnTo>
                    <a:lnTo>
                      <a:pt x="407804" y="554364"/>
                    </a:lnTo>
                    <a:lnTo>
                      <a:pt x="426358" y="553563"/>
                    </a:lnTo>
                    <a:lnTo>
                      <a:pt x="688571" y="553563"/>
                    </a:lnTo>
                    <a:lnTo>
                      <a:pt x="699793" y="551300"/>
                    </a:lnTo>
                    <a:lnTo>
                      <a:pt x="708954" y="545126"/>
                    </a:lnTo>
                    <a:lnTo>
                      <a:pt x="715128" y="535968"/>
                    </a:lnTo>
                    <a:lnTo>
                      <a:pt x="717392" y="524749"/>
                    </a:lnTo>
                    <a:lnTo>
                      <a:pt x="717392" y="65299"/>
                    </a:lnTo>
                    <a:lnTo>
                      <a:pt x="708568" y="32639"/>
                    </a:lnTo>
                    <a:close/>
                  </a:path>
                  <a:path w="717550" h="619759">
                    <a:moveTo>
                      <a:pt x="652113" y="0"/>
                    </a:moveTo>
                    <a:lnTo>
                      <a:pt x="400906" y="0"/>
                    </a:lnTo>
                    <a:lnTo>
                      <a:pt x="385360" y="4363"/>
                    </a:lnTo>
                    <a:lnTo>
                      <a:pt x="371845" y="14976"/>
                    </a:lnTo>
                    <a:lnTo>
                      <a:pt x="362308" y="28127"/>
                    </a:lnTo>
                    <a:lnTo>
                      <a:pt x="358696" y="40100"/>
                    </a:lnTo>
                    <a:lnTo>
                      <a:pt x="358696" y="40262"/>
                    </a:lnTo>
                    <a:lnTo>
                      <a:pt x="380495" y="40262"/>
                    </a:lnTo>
                    <a:lnTo>
                      <a:pt x="381278" y="39087"/>
                    </a:lnTo>
                    <a:lnTo>
                      <a:pt x="388164" y="34370"/>
                    </a:lnTo>
                    <a:lnTo>
                      <a:pt x="396568" y="32639"/>
                    </a:lnTo>
                    <a:lnTo>
                      <a:pt x="708568" y="32639"/>
                    </a:lnTo>
                    <a:lnTo>
                      <a:pt x="707192" y="27548"/>
                    </a:lnTo>
                    <a:lnTo>
                      <a:pt x="684753" y="8162"/>
                    </a:lnTo>
                    <a:lnTo>
                      <a:pt x="662313" y="1020"/>
                    </a:lnTo>
                    <a:lnTo>
                      <a:pt x="652113" y="0"/>
                    </a:lnTo>
                    <a:close/>
                  </a:path>
                </a:pathLst>
              </a:custGeom>
              <a:solidFill>
                <a:srgbClr val="FFFFFF"/>
              </a:solidFill>
            </p:spPr>
            <p:txBody>
              <a:bodyPr wrap="square" lIns="0" tIns="0" rIns="0" bIns="0" rtlCol="0"/>
              <a:lstStyle/>
              <a:p>
                <a:endParaRPr sz="1000"/>
              </a:p>
            </p:txBody>
          </p:sp>
          <p:sp>
            <p:nvSpPr>
              <p:cNvPr id="67" name="object 47">
                <a:extLst>
                  <a:ext uri="{FF2B5EF4-FFF2-40B4-BE49-F238E27FC236}">
                    <a16:creationId xmlns:a16="http://schemas.microsoft.com/office/drawing/2014/main" id="{0EC39194-122F-4417-A674-D7135494E085}"/>
                  </a:ext>
                </a:extLst>
              </p:cNvPr>
              <p:cNvSpPr/>
              <p:nvPr/>
            </p:nvSpPr>
            <p:spPr>
              <a:xfrm>
                <a:off x="4030722" y="8071284"/>
                <a:ext cx="259715" cy="0"/>
              </a:xfrm>
              <a:custGeom>
                <a:avLst/>
                <a:gdLst/>
                <a:ahLst/>
                <a:cxnLst/>
                <a:rect l="l" t="t" r="r" b="b"/>
                <a:pathLst>
                  <a:path w="259714">
                    <a:moveTo>
                      <a:pt x="0" y="0"/>
                    </a:moveTo>
                    <a:lnTo>
                      <a:pt x="259356" y="0"/>
                    </a:lnTo>
                  </a:path>
                </a:pathLst>
              </a:custGeom>
              <a:ln w="24398">
                <a:solidFill>
                  <a:srgbClr val="FFFFFF"/>
                </a:solidFill>
              </a:ln>
            </p:spPr>
            <p:txBody>
              <a:bodyPr wrap="square" lIns="0" tIns="0" rIns="0" bIns="0" rtlCol="0"/>
              <a:lstStyle/>
              <a:p>
                <a:endParaRPr sz="1000"/>
              </a:p>
            </p:txBody>
          </p:sp>
          <p:sp>
            <p:nvSpPr>
              <p:cNvPr id="68" name="object 48">
                <a:extLst>
                  <a:ext uri="{FF2B5EF4-FFF2-40B4-BE49-F238E27FC236}">
                    <a16:creationId xmlns:a16="http://schemas.microsoft.com/office/drawing/2014/main" id="{59BA1B8E-7585-4FE5-B1DA-C3AD66E32CF6}"/>
                  </a:ext>
                </a:extLst>
              </p:cNvPr>
              <p:cNvSpPr/>
              <p:nvPr/>
            </p:nvSpPr>
            <p:spPr>
              <a:xfrm>
                <a:off x="4030722" y="8157955"/>
                <a:ext cx="259715" cy="0"/>
              </a:xfrm>
              <a:custGeom>
                <a:avLst/>
                <a:gdLst/>
                <a:ahLst/>
                <a:cxnLst/>
                <a:rect l="l" t="t" r="r" b="b"/>
                <a:pathLst>
                  <a:path w="259714">
                    <a:moveTo>
                      <a:pt x="0" y="0"/>
                    </a:moveTo>
                    <a:lnTo>
                      <a:pt x="259356" y="0"/>
                    </a:lnTo>
                  </a:path>
                </a:pathLst>
              </a:custGeom>
              <a:ln w="24398">
                <a:solidFill>
                  <a:srgbClr val="FFFFFF"/>
                </a:solidFill>
              </a:ln>
            </p:spPr>
            <p:txBody>
              <a:bodyPr wrap="square" lIns="0" tIns="0" rIns="0" bIns="0" rtlCol="0"/>
              <a:lstStyle/>
              <a:p>
                <a:endParaRPr sz="1000"/>
              </a:p>
            </p:txBody>
          </p:sp>
          <p:sp>
            <p:nvSpPr>
              <p:cNvPr id="69" name="object 49">
                <a:extLst>
                  <a:ext uri="{FF2B5EF4-FFF2-40B4-BE49-F238E27FC236}">
                    <a16:creationId xmlns:a16="http://schemas.microsoft.com/office/drawing/2014/main" id="{763520AB-FE77-41A9-B648-6D0C2A5E3132}"/>
                  </a:ext>
                </a:extLst>
              </p:cNvPr>
              <p:cNvSpPr/>
              <p:nvPr/>
            </p:nvSpPr>
            <p:spPr>
              <a:xfrm>
                <a:off x="4030722" y="8244624"/>
                <a:ext cx="259715" cy="0"/>
              </a:xfrm>
              <a:custGeom>
                <a:avLst/>
                <a:gdLst/>
                <a:ahLst/>
                <a:cxnLst/>
                <a:rect l="l" t="t" r="r" b="b"/>
                <a:pathLst>
                  <a:path w="259714">
                    <a:moveTo>
                      <a:pt x="0" y="0"/>
                    </a:moveTo>
                    <a:lnTo>
                      <a:pt x="259356" y="0"/>
                    </a:lnTo>
                  </a:path>
                </a:pathLst>
              </a:custGeom>
              <a:ln w="24398">
                <a:solidFill>
                  <a:srgbClr val="FFFFFF"/>
                </a:solidFill>
              </a:ln>
            </p:spPr>
            <p:txBody>
              <a:bodyPr wrap="square" lIns="0" tIns="0" rIns="0" bIns="0" rtlCol="0"/>
              <a:lstStyle/>
              <a:p>
                <a:endParaRPr sz="1000"/>
              </a:p>
            </p:txBody>
          </p:sp>
          <p:sp>
            <p:nvSpPr>
              <p:cNvPr id="70" name="object 50">
                <a:extLst>
                  <a:ext uri="{FF2B5EF4-FFF2-40B4-BE49-F238E27FC236}">
                    <a16:creationId xmlns:a16="http://schemas.microsoft.com/office/drawing/2014/main" id="{BEEC58DB-FAB1-4CCF-9239-D8440086EE79}"/>
                  </a:ext>
                </a:extLst>
              </p:cNvPr>
              <p:cNvSpPr/>
              <p:nvPr/>
            </p:nvSpPr>
            <p:spPr>
              <a:xfrm>
                <a:off x="4030722" y="8417962"/>
                <a:ext cx="259715" cy="0"/>
              </a:xfrm>
              <a:custGeom>
                <a:avLst/>
                <a:gdLst/>
                <a:ahLst/>
                <a:cxnLst/>
                <a:rect l="l" t="t" r="r" b="b"/>
                <a:pathLst>
                  <a:path w="259714">
                    <a:moveTo>
                      <a:pt x="0" y="0"/>
                    </a:moveTo>
                    <a:lnTo>
                      <a:pt x="259356" y="0"/>
                    </a:lnTo>
                  </a:path>
                </a:pathLst>
              </a:custGeom>
              <a:ln w="24398">
                <a:solidFill>
                  <a:srgbClr val="FFFFFF"/>
                </a:solidFill>
              </a:ln>
            </p:spPr>
            <p:txBody>
              <a:bodyPr wrap="square" lIns="0" tIns="0" rIns="0" bIns="0" rtlCol="0"/>
              <a:lstStyle/>
              <a:p>
                <a:endParaRPr sz="1000"/>
              </a:p>
            </p:txBody>
          </p:sp>
          <p:sp>
            <p:nvSpPr>
              <p:cNvPr id="71" name="object 51">
                <a:extLst>
                  <a:ext uri="{FF2B5EF4-FFF2-40B4-BE49-F238E27FC236}">
                    <a16:creationId xmlns:a16="http://schemas.microsoft.com/office/drawing/2014/main" id="{052C2869-8E47-4CB1-A217-66AF5BD8E2C4}"/>
                  </a:ext>
                </a:extLst>
              </p:cNvPr>
              <p:cNvSpPr/>
              <p:nvPr/>
            </p:nvSpPr>
            <p:spPr>
              <a:xfrm>
                <a:off x="4030722" y="8331293"/>
                <a:ext cx="259715" cy="0"/>
              </a:xfrm>
              <a:custGeom>
                <a:avLst/>
                <a:gdLst/>
                <a:ahLst/>
                <a:cxnLst/>
                <a:rect l="l" t="t" r="r" b="b"/>
                <a:pathLst>
                  <a:path w="259714">
                    <a:moveTo>
                      <a:pt x="0" y="0"/>
                    </a:moveTo>
                    <a:lnTo>
                      <a:pt x="259356" y="0"/>
                    </a:lnTo>
                  </a:path>
                </a:pathLst>
              </a:custGeom>
              <a:ln w="24398">
                <a:solidFill>
                  <a:srgbClr val="FFFFFF"/>
                </a:solidFill>
              </a:ln>
            </p:spPr>
            <p:txBody>
              <a:bodyPr wrap="square" lIns="0" tIns="0" rIns="0" bIns="0" rtlCol="0"/>
              <a:lstStyle/>
              <a:p>
                <a:endParaRPr sz="1000"/>
              </a:p>
            </p:txBody>
          </p:sp>
          <p:sp>
            <p:nvSpPr>
              <p:cNvPr id="72" name="object 52">
                <a:extLst>
                  <a:ext uri="{FF2B5EF4-FFF2-40B4-BE49-F238E27FC236}">
                    <a16:creationId xmlns:a16="http://schemas.microsoft.com/office/drawing/2014/main" id="{4C20E84A-6A77-49D4-BDAF-1CEA974236F0}"/>
                  </a:ext>
                </a:extLst>
              </p:cNvPr>
              <p:cNvSpPr/>
              <p:nvPr/>
            </p:nvSpPr>
            <p:spPr>
              <a:xfrm>
                <a:off x="4376532" y="8071284"/>
                <a:ext cx="259715" cy="0"/>
              </a:xfrm>
              <a:custGeom>
                <a:avLst/>
                <a:gdLst/>
                <a:ahLst/>
                <a:cxnLst/>
                <a:rect l="l" t="t" r="r" b="b"/>
                <a:pathLst>
                  <a:path w="259714">
                    <a:moveTo>
                      <a:pt x="0" y="0"/>
                    </a:moveTo>
                    <a:lnTo>
                      <a:pt x="259356" y="0"/>
                    </a:lnTo>
                  </a:path>
                </a:pathLst>
              </a:custGeom>
              <a:ln w="24398">
                <a:solidFill>
                  <a:srgbClr val="FFFFFF"/>
                </a:solidFill>
              </a:ln>
            </p:spPr>
            <p:txBody>
              <a:bodyPr wrap="square" lIns="0" tIns="0" rIns="0" bIns="0" rtlCol="0"/>
              <a:lstStyle/>
              <a:p>
                <a:endParaRPr sz="1000"/>
              </a:p>
            </p:txBody>
          </p:sp>
          <p:sp>
            <p:nvSpPr>
              <p:cNvPr id="73" name="object 53">
                <a:extLst>
                  <a:ext uri="{FF2B5EF4-FFF2-40B4-BE49-F238E27FC236}">
                    <a16:creationId xmlns:a16="http://schemas.microsoft.com/office/drawing/2014/main" id="{331D426B-3972-4EE4-BE87-E6556D16B2C3}"/>
                  </a:ext>
                </a:extLst>
              </p:cNvPr>
              <p:cNvSpPr/>
              <p:nvPr/>
            </p:nvSpPr>
            <p:spPr>
              <a:xfrm>
                <a:off x="4376532" y="8157955"/>
                <a:ext cx="259715" cy="0"/>
              </a:xfrm>
              <a:custGeom>
                <a:avLst/>
                <a:gdLst/>
                <a:ahLst/>
                <a:cxnLst/>
                <a:rect l="l" t="t" r="r" b="b"/>
                <a:pathLst>
                  <a:path w="259714">
                    <a:moveTo>
                      <a:pt x="0" y="0"/>
                    </a:moveTo>
                    <a:lnTo>
                      <a:pt x="259356" y="0"/>
                    </a:lnTo>
                  </a:path>
                </a:pathLst>
              </a:custGeom>
              <a:ln w="24398">
                <a:solidFill>
                  <a:srgbClr val="FFFFFF"/>
                </a:solidFill>
              </a:ln>
            </p:spPr>
            <p:txBody>
              <a:bodyPr wrap="square" lIns="0" tIns="0" rIns="0" bIns="0" rtlCol="0"/>
              <a:lstStyle/>
              <a:p>
                <a:endParaRPr sz="1000"/>
              </a:p>
            </p:txBody>
          </p:sp>
          <p:sp>
            <p:nvSpPr>
              <p:cNvPr id="74" name="object 54">
                <a:extLst>
                  <a:ext uri="{FF2B5EF4-FFF2-40B4-BE49-F238E27FC236}">
                    <a16:creationId xmlns:a16="http://schemas.microsoft.com/office/drawing/2014/main" id="{DC85976B-C835-47BB-AA4A-A38A48A129A8}"/>
                  </a:ext>
                </a:extLst>
              </p:cNvPr>
              <p:cNvSpPr/>
              <p:nvPr/>
            </p:nvSpPr>
            <p:spPr>
              <a:xfrm>
                <a:off x="4376532" y="8244624"/>
                <a:ext cx="259715" cy="0"/>
              </a:xfrm>
              <a:custGeom>
                <a:avLst/>
                <a:gdLst/>
                <a:ahLst/>
                <a:cxnLst/>
                <a:rect l="l" t="t" r="r" b="b"/>
                <a:pathLst>
                  <a:path w="259714">
                    <a:moveTo>
                      <a:pt x="0" y="0"/>
                    </a:moveTo>
                    <a:lnTo>
                      <a:pt x="259356" y="0"/>
                    </a:lnTo>
                  </a:path>
                </a:pathLst>
              </a:custGeom>
              <a:ln w="24398">
                <a:solidFill>
                  <a:srgbClr val="FFFFFF"/>
                </a:solidFill>
              </a:ln>
            </p:spPr>
            <p:txBody>
              <a:bodyPr wrap="square" lIns="0" tIns="0" rIns="0" bIns="0" rtlCol="0"/>
              <a:lstStyle/>
              <a:p>
                <a:endParaRPr sz="1000"/>
              </a:p>
            </p:txBody>
          </p:sp>
          <p:sp>
            <p:nvSpPr>
              <p:cNvPr id="75" name="object 55">
                <a:extLst>
                  <a:ext uri="{FF2B5EF4-FFF2-40B4-BE49-F238E27FC236}">
                    <a16:creationId xmlns:a16="http://schemas.microsoft.com/office/drawing/2014/main" id="{EBC1EF7A-467A-44A9-8476-3EC6157B4C27}"/>
                  </a:ext>
                </a:extLst>
              </p:cNvPr>
              <p:cNvSpPr/>
              <p:nvPr/>
            </p:nvSpPr>
            <p:spPr>
              <a:xfrm>
                <a:off x="4376532" y="8417962"/>
                <a:ext cx="259715" cy="0"/>
              </a:xfrm>
              <a:custGeom>
                <a:avLst/>
                <a:gdLst/>
                <a:ahLst/>
                <a:cxnLst/>
                <a:rect l="l" t="t" r="r" b="b"/>
                <a:pathLst>
                  <a:path w="259714">
                    <a:moveTo>
                      <a:pt x="0" y="0"/>
                    </a:moveTo>
                    <a:lnTo>
                      <a:pt x="259356" y="0"/>
                    </a:lnTo>
                  </a:path>
                </a:pathLst>
              </a:custGeom>
              <a:ln w="24398">
                <a:solidFill>
                  <a:srgbClr val="FFFFFF"/>
                </a:solidFill>
              </a:ln>
            </p:spPr>
            <p:txBody>
              <a:bodyPr wrap="square" lIns="0" tIns="0" rIns="0" bIns="0" rtlCol="0"/>
              <a:lstStyle/>
              <a:p>
                <a:endParaRPr sz="1000"/>
              </a:p>
            </p:txBody>
          </p:sp>
          <p:sp>
            <p:nvSpPr>
              <p:cNvPr id="76" name="object 56">
                <a:extLst>
                  <a:ext uri="{FF2B5EF4-FFF2-40B4-BE49-F238E27FC236}">
                    <a16:creationId xmlns:a16="http://schemas.microsoft.com/office/drawing/2014/main" id="{3E0BA146-1B74-4A3A-8497-039FB438470C}"/>
                  </a:ext>
                </a:extLst>
              </p:cNvPr>
              <p:cNvSpPr/>
              <p:nvPr/>
            </p:nvSpPr>
            <p:spPr>
              <a:xfrm>
                <a:off x="4376532" y="8331293"/>
                <a:ext cx="259715" cy="0"/>
              </a:xfrm>
              <a:custGeom>
                <a:avLst/>
                <a:gdLst/>
                <a:ahLst/>
                <a:cxnLst/>
                <a:rect l="l" t="t" r="r" b="b"/>
                <a:pathLst>
                  <a:path w="259714">
                    <a:moveTo>
                      <a:pt x="0" y="0"/>
                    </a:moveTo>
                    <a:lnTo>
                      <a:pt x="259356" y="0"/>
                    </a:lnTo>
                  </a:path>
                </a:pathLst>
              </a:custGeom>
              <a:ln w="24398">
                <a:solidFill>
                  <a:srgbClr val="FFFFFF"/>
                </a:solidFill>
              </a:ln>
            </p:spPr>
            <p:txBody>
              <a:bodyPr wrap="square" lIns="0" tIns="0" rIns="0" bIns="0" rtlCol="0"/>
              <a:lstStyle/>
              <a:p>
                <a:endParaRPr sz="1000"/>
              </a:p>
            </p:txBody>
          </p:sp>
          <p:sp>
            <p:nvSpPr>
              <p:cNvPr id="77" name="object 57">
                <a:extLst>
                  <a:ext uri="{FF2B5EF4-FFF2-40B4-BE49-F238E27FC236}">
                    <a16:creationId xmlns:a16="http://schemas.microsoft.com/office/drawing/2014/main" id="{A8444A76-21EA-470C-ACBB-95CE9228386F}"/>
                  </a:ext>
                </a:extLst>
              </p:cNvPr>
              <p:cNvSpPr txBox="1"/>
              <p:nvPr/>
            </p:nvSpPr>
            <p:spPr>
              <a:xfrm>
                <a:off x="3828772" y="8689431"/>
                <a:ext cx="974785" cy="423361"/>
              </a:xfrm>
              <a:prstGeom prst="rect">
                <a:avLst/>
              </a:prstGeom>
            </p:spPr>
            <p:txBody>
              <a:bodyPr vert="horz" wrap="square" lIns="0" tIns="64135" rIns="0" bIns="0" rtlCol="0">
                <a:spAutoFit/>
              </a:bodyPr>
              <a:lstStyle/>
              <a:p>
                <a:pPr marR="5080" algn="ctr">
                  <a:lnSpc>
                    <a:spcPct val="73800"/>
                  </a:lnSpc>
                  <a:spcBef>
                    <a:spcPts val="505"/>
                  </a:spcBef>
                </a:pPr>
                <a:r>
                  <a:rPr sz="1000" b="1" spc="-40" dirty="0">
                    <a:solidFill>
                      <a:srgbClr val="FFFFFF"/>
                    </a:solidFill>
                    <a:latin typeface="Z@RF8C7.tmp"/>
                    <a:cs typeface="Z@RF8C7.tmp"/>
                  </a:rPr>
                  <a:t>C</a:t>
                </a:r>
                <a:r>
                  <a:rPr sz="1000" b="1" spc="-25" dirty="0">
                    <a:solidFill>
                      <a:srgbClr val="FFFFFF"/>
                    </a:solidFill>
                    <a:latin typeface="Z@RF8C7.tmp"/>
                    <a:cs typeface="Z@RF8C7.tmp"/>
                  </a:rPr>
                  <a:t>URRI</a:t>
                </a:r>
                <a:r>
                  <a:rPr sz="1000" b="1" spc="-40" dirty="0">
                    <a:solidFill>
                      <a:srgbClr val="FFFFFF"/>
                    </a:solidFill>
                    <a:latin typeface="Z@RF8C7.tmp"/>
                    <a:cs typeface="Z@RF8C7.tmp"/>
                  </a:rPr>
                  <a:t>C</a:t>
                </a:r>
                <a:r>
                  <a:rPr sz="1000" b="1" spc="-20" dirty="0">
                    <a:solidFill>
                      <a:srgbClr val="FFFFFF"/>
                    </a:solidFill>
                    <a:latin typeface="Z@RF8C7.tmp"/>
                    <a:cs typeface="Z@RF8C7.tmp"/>
                  </a:rPr>
                  <a:t>U</a:t>
                </a:r>
                <a:r>
                  <a:rPr sz="1000" b="1" spc="-85" dirty="0">
                    <a:solidFill>
                      <a:srgbClr val="FFFFFF"/>
                    </a:solidFill>
                    <a:latin typeface="Z@RF8C7.tmp"/>
                    <a:cs typeface="Z@RF8C7.tmp"/>
                  </a:rPr>
                  <a:t>L</a:t>
                </a:r>
                <a:r>
                  <a:rPr sz="1000" b="1" spc="-25" dirty="0">
                    <a:solidFill>
                      <a:srgbClr val="FFFFFF"/>
                    </a:solidFill>
                    <a:latin typeface="Z@RF8C7.tmp"/>
                    <a:cs typeface="Z@RF8C7.tmp"/>
                  </a:rPr>
                  <a:t>UM  DESIGN</a:t>
                </a:r>
                <a:endParaRPr sz="1000" dirty="0">
                  <a:latin typeface="Z@RF8C7.tmp"/>
                  <a:cs typeface="Z@RF8C7.tmp"/>
                </a:endParaRPr>
              </a:p>
            </p:txBody>
          </p:sp>
        </p:grpSp>
        <p:grpSp>
          <p:nvGrpSpPr>
            <p:cNvPr id="12" name="Group 11">
              <a:extLst>
                <a:ext uri="{FF2B5EF4-FFF2-40B4-BE49-F238E27FC236}">
                  <a16:creationId xmlns:a16="http://schemas.microsoft.com/office/drawing/2014/main" id="{9BE2E7B0-4675-4D52-8EAF-A14E91F8BB5A}"/>
                </a:ext>
              </a:extLst>
            </p:cNvPr>
            <p:cNvGrpSpPr/>
            <p:nvPr/>
          </p:nvGrpSpPr>
          <p:grpSpPr>
            <a:xfrm>
              <a:off x="3192573" y="1082699"/>
              <a:ext cx="1226137" cy="1226136"/>
              <a:chOff x="6110880" y="7608485"/>
              <a:chExt cx="1742518" cy="1742516"/>
            </a:xfrm>
          </p:grpSpPr>
          <p:sp>
            <p:nvSpPr>
              <p:cNvPr id="44" name="object 58">
                <a:extLst>
                  <a:ext uri="{FF2B5EF4-FFF2-40B4-BE49-F238E27FC236}">
                    <a16:creationId xmlns:a16="http://schemas.microsoft.com/office/drawing/2014/main" id="{5F52A4C4-9EC9-4286-923D-385832170D74}"/>
                  </a:ext>
                </a:extLst>
              </p:cNvPr>
              <p:cNvSpPr/>
              <p:nvPr/>
            </p:nvSpPr>
            <p:spPr>
              <a:xfrm>
                <a:off x="6115724" y="7613325"/>
                <a:ext cx="1737674" cy="420160"/>
              </a:xfrm>
              <a:prstGeom prst="rect">
                <a:avLst/>
              </a:prstGeom>
              <a:blipFill>
                <a:blip r:embed="rId40" cstate="print"/>
                <a:stretch>
                  <a:fillRect/>
                </a:stretch>
              </a:blipFill>
            </p:spPr>
            <p:txBody>
              <a:bodyPr wrap="square" lIns="0" tIns="0" rIns="0" bIns="0" rtlCol="0"/>
              <a:lstStyle/>
              <a:p>
                <a:endParaRPr sz="1000"/>
              </a:p>
            </p:txBody>
          </p:sp>
          <p:sp>
            <p:nvSpPr>
              <p:cNvPr id="45" name="object 59">
                <a:extLst>
                  <a:ext uri="{FF2B5EF4-FFF2-40B4-BE49-F238E27FC236}">
                    <a16:creationId xmlns:a16="http://schemas.microsoft.com/office/drawing/2014/main" id="{7967600F-B2EA-4289-82B1-AA57BFA6D9B1}"/>
                  </a:ext>
                </a:extLst>
              </p:cNvPr>
              <p:cNvSpPr/>
              <p:nvPr/>
            </p:nvSpPr>
            <p:spPr>
              <a:xfrm>
                <a:off x="6115724" y="8000955"/>
                <a:ext cx="993920" cy="736849"/>
              </a:xfrm>
              <a:prstGeom prst="rect">
                <a:avLst/>
              </a:prstGeom>
              <a:blipFill>
                <a:blip r:embed="rId41" cstate="print"/>
                <a:stretch>
                  <a:fillRect/>
                </a:stretch>
              </a:blipFill>
            </p:spPr>
            <p:txBody>
              <a:bodyPr wrap="square" lIns="0" tIns="0" rIns="0" bIns="0" rtlCol="0"/>
              <a:lstStyle/>
              <a:p>
                <a:endParaRPr sz="1000"/>
              </a:p>
            </p:txBody>
          </p:sp>
          <p:sp>
            <p:nvSpPr>
              <p:cNvPr id="46" name="object 60">
                <a:extLst>
                  <a:ext uri="{FF2B5EF4-FFF2-40B4-BE49-F238E27FC236}">
                    <a16:creationId xmlns:a16="http://schemas.microsoft.com/office/drawing/2014/main" id="{7F6DA8A9-F7F9-4045-A855-BE8DBE969DAB}"/>
                  </a:ext>
                </a:extLst>
              </p:cNvPr>
              <p:cNvSpPr/>
              <p:nvPr/>
            </p:nvSpPr>
            <p:spPr>
              <a:xfrm>
                <a:off x="7107960" y="7999313"/>
                <a:ext cx="745438" cy="984445"/>
              </a:xfrm>
              <a:prstGeom prst="rect">
                <a:avLst/>
              </a:prstGeom>
              <a:blipFill>
                <a:blip r:embed="rId42" cstate="print"/>
                <a:stretch>
                  <a:fillRect/>
                </a:stretch>
              </a:blipFill>
            </p:spPr>
            <p:txBody>
              <a:bodyPr wrap="square" lIns="0" tIns="0" rIns="0" bIns="0" rtlCol="0"/>
              <a:lstStyle/>
              <a:p>
                <a:endParaRPr sz="1000"/>
              </a:p>
            </p:txBody>
          </p:sp>
          <p:sp>
            <p:nvSpPr>
              <p:cNvPr id="47" name="object 61">
                <a:extLst>
                  <a:ext uri="{FF2B5EF4-FFF2-40B4-BE49-F238E27FC236}">
                    <a16:creationId xmlns:a16="http://schemas.microsoft.com/office/drawing/2014/main" id="{8BB81345-4B65-4A2A-AFDD-7D247E732DF1}"/>
                  </a:ext>
                </a:extLst>
              </p:cNvPr>
              <p:cNvSpPr/>
              <p:nvPr/>
            </p:nvSpPr>
            <p:spPr>
              <a:xfrm>
                <a:off x="6115724" y="8736121"/>
                <a:ext cx="993920" cy="614879"/>
              </a:xfrm>
              <a:prstGeom prst="rect">
                <a:avLst/>
              </a:prstGeom>
              <a:blipFill>
                <a:blip r:embed="rId43" cstate="print"/>
                <a:stretch>
                  <a:fillRect/>
                </a:stretch>
              </a:blipFill>
            </p:spPr>
            <p:txBody>
              <a:bodyPr wrap="square" lIns="0" tIns="0" rIns="0" bIns="0" rtlCol="0"/>
              <a:lstStyle/>
              <a:p>
                <a:endParaRPr sz="1000"/>
              </a:p>
            </p:txBody>
          </p:sp>
          <p:sp>
            <p:nvSpPr>
              <p:cNvPr id="48" name="object 62">
                <a:extLst>
                  <a:ext uri="{FF2B5EF4-FFF2-40B4-BE49-F238E27FC236}">
                    <a16:creationId xmlns:a16="http://schemas.microsoft.com/office/drawing/2014/main" id="{16A7CB40-9AD1-46AE-92B3-16F310A7F44F}"/>
                  </a:ext>
                </a:extLst>
              </p:cNvPr>
              <p:cNvSpPr/>
              <p:nvPr/>
            </p:nvSpPr>
            <p:spPr>
              <a:xfrm>
                <a:off x="7107960" y="8982075"/>
                <a:ext cx="745438" cy="368926"/>
              </a:xfrm>
              <a:prstGeom prst="rect">
                <a:avLst/>
              </a:prstGeom>
              <a:blipFill>
                <a:blip r:embed="rId44" cstate="print"/>
                <a:stretch>
                  <a:fillRect/>
                </a:stretch>
              </a:blipFill>
            </p:spPr>
            <p:txBody>
              <a:bodyPr wrap="square" lIns="0" tIns="0" rIns="0" bIns="0" rtlCol="0"/>
              <a:lstStyle/>
              <a:p>
                <a:endParaRPr sz="1000"/>
              </a:p>
            </p:txBody>
          </p:sp>
          <p:sp>
            <p:nvSpPr>
              <p:cNvPr id="49" name="object 63">
                <a:extLst>
                  <a:ext uri="{FF2B5EF4-FFF2-40B4-BE49-F238E27FC236}">
                    <a16:creationId xmlns:a16="http://schemas.microsoft.com/office/drawing/2014/main" id="{41599F73-3A0A-4323-9A59-35C5347E9615}"/>
                  </a:ext>
                </a:extLst>
              </p:cNvPr>
              <p:cNvSpPr/>
              <p:nvPr/>
            </p:nvSpPr>
            <p:spPr>
              <a:xfrm>
                <a:off x="6110880" y="7608485"/>
                <a:ext cx="1697851" cy="1697851"/>
              </a:xfrm>
              <a:prstGeom prst="rect">
                <a:avLst/>
              </a:prstGeom>
              <a:blipFill>
                <a:blip r:embed="rId45" cstate="print"/>
                <a:stretch>
                  <a:fillRect/>
                </a:stretch>
              </a:blipFill>
            </p:spPr>
            <p:txBody>
              <a:bodyPr wrap="square" lIns="0" tIns="0" rIns="0" bIns="0" rtlCol="0"/>
              <a:lstStyle/>
              <a:p>
                <a:endParaRPr sz="1000"/>
              </a:p>
            </p:txBody>
          </p:sp>
          <p:sp>
            <p:nvSpPr>
              <p:cNvPr id="50" name="object 64">
                <a:extLst>
                  <a:ext uri="{FF2B5EF4-FFF2-40B4-BE49-F238E27FC236}">
                    <a16:creationId xmlns:a16="http://schemas.microsoft.com/office/drawing/2014/main" id="{978A6ECA-FAF8-41FF-8B87-62054C614907}"/>
                  </a:ext>
                </a:extLst>
              </p:cNvPr>
              <p:cNvSpPr txBox="1"/>
              <p:nvPr/>
            </p:nvSpPr>
            <p:spPr>
              <a:xfrm>
                <a:off x="6510026" y="8653795"/>
                <a:ext cx="1024534" cy="423362"/>
              </a:xfrm>
              <a:prstGeom prst="rect">
                <a:avLst/>
              </a:prstGeom>
            </p:spPr>
            <p:txBody>
              <a:bodyPr vert="horz" wrap="square" lIns="0" tIns="64135" rIns="0" bIns="0" rtlCol="0">
                <a:spAutoFit/>
              </a:bodyPr>
              <a:lstStyle/>
              <a:p>
                <a:pPr marR="5080" algn="ctr">
                  <a:lnSpc>
                    <a:spcPct val="73800"/>
                  </a:lnSpc>
                  <a:spcBef>
                    <a:spcPts val="505"/>
                  </a:spcBef>
                </a:pPr>
                <a:r>
                  <a:rPr sz="1000" b="1" spc="-25" dirty="0">
                    <a:solidFill>
                      <a:srgbClr val="FFFFFF"/>
                    </a:solidFill>
                    <a:latin typeface="Z@RF8C7.tmp"/>
                    <a:cs typeface="Z@RF8C7.tmp"/>
                  </a:rPr>
                  <a:t>EDUC</a:t>
                </a:r>
                <a:r>
                  <a:rPr sz="1000" b="1" spc="-150" dirty="0">
                    <a:solidFill>
                      <a:srgbClr val="FFFFFF"/>
                    </a:solidFill>
                    <a:latin typeface="Z@RF8C7.tmp"/>
                    <a:cs typeface="Z@RF8C7.tmp"/>
                  </a:rPr>
                  <a:t>A</a:t>
                </a:r>
                <a:r>
                  <a:rPr sz="1000" b="1" spc="-25" dirty="0">
                    <a:solidFill>
                      <a:srgbClr val="FFFFFF"/>
                    </a:solidFill>
                    <a:latin typeface="Z@RF8C7.tmp"/>
                    <a:cs typeface="Z@RF8C7.tmp"/>
                  </a:rPr>
                  <a:t>TION  </a:t>
                </a:r>
                <a:r>
                  <a:rPr sz="1000" b="1" spc="5" dirty="0">
                    <a:solidFill>
                      <a:srgbClr val="FFFFFF"/>
                    </a:solidFill>
                    <a:latin typeface="Z@RF8C7.tmp"/>
                    <a:cs typeface="Z@RF8C7.tmp"/>
                  </a:rPr>
                  <a:t>&amp;</a:t>
                </a:r>
                <a:r>
                  <a:rPr sz="1000" b="1" spc="-114" dirty="0">
                    <a:solidFill>
                      <a:srgbClr val="FFFFFF"/>
                    </a:solidFill>
                    <a:latin typeface="Z@RF8C7.tmp"/>
                    <a:cs typeface="Z@RF8C7.tmp"/>
                  </a:rPr>
                  <a:t> </a:t>
                </a:r>
                <a:r>
                  <a:rPr sz="1000" b="1" spc="-25" dirty="0">
                    <a:solidFill>
                      <a:srgbClr val="FFFFFF"/>
                    </a:solidFill>
                    <a:latin typeface="Z@RF8C7.tmp"/>
                    <a:cs typeface="Z@RF8C7.tmp"/>
                  </a:rPr>
                  <a:t>TRAINING</a:t>
                </a:r>
                <a:endParaRPr sz="1000" dirty="0">
                  <a:latin typeface="Z@RF8C7.tmp"/>
                  <a:cs typeface="Z@RF8C7.tmp"/>
                </a:endParaRPr>
              </a:p>
            </p:txBody>
          </p:sp>
        </p:grpSp>
        <p:grpSp>
          <p:nvGrpSpPr>
            <p:cNvPr id="13" name="Group 12">
              <a:extLst>
                <a:ext uri="{FF2B5EF4-FFF2-40B4-BE49-F238E27FC236}">
                  <a16:creationId xmlns:a16="http://schemas.microsoft.com/office/drawing/2014/main" id="{F7213A3C-5BEA-4FAB-BCD1-A6479C3D3465}"/>
                </a:ext>
              </a:extLst>
            </p:cNvPr>
            <p:cNvGrpSpPr/>
            <p:nvPr/>
          </p:nvGrpSpPr>
          <p:grpSpPr>
            <a:xfrm>
              <a:off x="14808" y="1068446"/>
              <a:ext cx="1226140" cy="1226138"/>
              <a:chOff x="831251" y="7608482"/>
              <a:chExt cx="1742521" cy="1742518"/>
            </a:xfrm>
          </p:grpSpPr>
          <p:sp>
            <p:nvSpPr>
              <p:cNvPr id="14" name="object 110">
                <a:extLst>
                  <a:ext uri="{FF2B5EF4-FFF2-40B4-BE49-F238E27FC236}">
                    <a16:creationId xmlns:a16="http://schemas.microsoft.com/office/drawing/2014/main" id="{C871ADE6-F273-42D8-8DB3-109C9F0357D9}"/>
                  </a:ext>
                </a:extLst>
              </p:cNvPr>
              <p:cNvSpPr/>
              <p:nvPr/>
            </p:nvSpPr>
            <p:spPr>
              <a:xfrm>
                <a:off x="1771398" y="7613325"/>
                <a:ext cx="802374" cy="119607"/>
              </a:xfrm>
              <a:prstGeom prst="rect">
                <a:avLst/>
              </a:prstGeom>
              <a:blipFill>
                <a:blip r:embed="rId46" cstate="print"/>
                <a:stretch>
                  <a:fillRect/>
                </a:stretch>
              </a:blipFill>
            </p:spPr>
            <p:txBody>
              <a:bodyPr wrap="square" lIns="0" tIns="0" rIns="0" bIns="0" rtlCol="0"/>
              <a:lstStyle/>
              <a:p>
                <a:endParaRPr sz="1000"/>
              </a:p>
            </p:txBody>
          </p:sp>
          <p:sp>
            <p:nvSpPr>
              <p:cNvPr id="15" name="object 111">
                <a:extLst>
                  <a:ext uri="{FF2B5EF4-FFF2-40B4-BE49-F238E27FC236}">
                    <a16:creationId xmlns:a16="http://schemas.microsoft.com/office/drawing/2014/main" id="{02BC0314-FA68-4AB4-A3F6-443A41C9BBB9}"/>
                  </a:ext>
                </a:extLst>
              </p:cNvPr>
              <p:cNvSpPr/>
              <p:nvPr/>
            </p:nvSpPr>
            <p:spPr>
              <a:xfrm>
                <a:off x="2120145" y="7731249"/>
                <a:ext cx="453627" cy="121291"/>
              </a:xfrm>
              <a:prstGeom prst="rect">
                <a:avLst/>
              </a:prstGeom>
              <a:blipFill>
                <a:blip r:embed="rId47" cstate="print"/>
                <a:stretch>
                  <a:fillRect/>
                </a:stretch>
              </a:blipFill>
            </p:spPr>
            <p:txBody>
              <a:bodyPr wrap="square" lIns="0" tIns="0" rIns="0" bIns="0" rtlCol="0"/>
              <a:lstStyle/>
              <a:p>
                <a:endParaRPr sz="1000"/>
              </a:p>
            </p:txBody>
          </p:sp>
          <p:sp>
            <p:nvSpPr>
              <p:cNvPr id="16" name="object 112">
                <a:extLst>
                  <a:ext uri="{FF2B5EF4-FFF2-40B4-BE49-F238E27FC236}">
                    <a16:creationId xmlns:a16="http://schemas.microsoft.com/office/drawing/2014/main" id="{08BFCBBF-D0ED-4B8F-9565-3A74BD19D694}"/>
                  </a:ext>
                </a:extLst>
              </p:cNvPr>
              <p:cNvSpPr/>
              <p:nvPr/>
            </p:nvSpPr>
            <p:spPr>
              <a:xfrm>
                <a:off x="2274125" y="7850857"/>
                <a:ext cx="299647" cy="122133"/>
              </a:xfrm>
              <a:prstGeom prst="rect">
                <a:avLst/>
              </a:prstGeom>
              <a:blipFill>
                <a:blip r:embed="rId48" cstate="print"/>
                <a:stretch>
                  <a:fillRect/>
                </a:stretch>
              </a:blipFill>
            </p:spPr>
            <p:txBody>
              <a:bodyPr wrap="square" lIns="0" tIns="0" rIns="0" bIns="0" rtlCol="0"/>
              <a:lstStyle/>
              <a:p>
                <a:endParaRPr sz="1000"/>
              </a:p>
            </p:txBody>
          </p:sp>
          <p:sp>
            <p:nvSpPr>
              <p:cNvPr id="17" name="object 113">
                <a:extLst>
                  <a:ext uri="{FF2B5EF4-FFF2-40B4-BE49-F238E27FC236}">
                    <a16:creationId xmlns:a16="http://schemas.microsoft.com/office/drawing/2014/main" id="{2225E25E-4C7C-4A1F-8DE3-0BBCB83FF56D}"/>
                  </a:ext>
                </a:extLst>
              </p:cNvPr>
              <p:cNvSpPr/>
              <p:nvPr/>
            </p:nvSpPr>
            <p:spPr>
              <a:xfrm>
                <a:off x="2376241" y="7971307"/>
                <a:ext cx="197531" cy="240899"/>
              </a:xfrm>
              <a:prstGeom prst="rect">
                <a:avLst/>
              </a:prstGeom>
              <a:blipFill>
                <a:blip r:embed="rId49" cstate="print"/>
                <a:stretch>
                  <a:fillRect/>
                </a:stretch>
              </a:blipFill>
            </p:spPr>
            <p:txBody>
              <a:bodyPr wrap="square" lIns="0" tIns="0" rIns="0" bIns="0" rtlCol="0"/>
              <a:lstStyle/>
              <a:p>
                <a:endParaRPr sz="1000"/>
              </a:p>
            </p:txBody>
          </p:sp>
          <p:sp>
            <p:nvSpPr>
              <p:cNvPr id="18" name="object 114">
                <a:extLst>
                  <a:ext uri="{FF2B5EF4-FFF2-40B4-BE49-F238E27FC236}">
                    <a16:creationId xmlns:a16="http://schemas.microsoft.com/office/drawing/2014/main" id="{BBA84FA0-C0A2-4C2D-B063-B2E4E07304C4}"/>
                  </a:ext>
                </a:extLst>
              </p:cNvPr>
              <p:cNvSpPr/>
              <p:nvPr/>
            </p:nvSpPr>
            <p:spPr>
              <a:xfrm>
                <a:off x="2492634" y="8210522"/>
                <a:ext cx="81138" cy="238526"/>
              </a:xfrm>
              <a:prstGeom prst="rect">
                <a:avLst/>
              </a:prstGeom>
              <a:blipFill>
                <a:blip r:embed="rId50" cstate="print"/>
                <a:stretch>
                  <a:fillRect/>
                </a:stretch>
              </a:blipFill>
            </p:spPr>
            <p:txBody>
              <a:bodyPr wrap="square" lIns="0" tIns="0" rIns="0" bIns="0" rtlCol="0"/>
              <a:lstStyle/>
              <a:p>
                <a:endParaRPr sz="1000"/>
              </a:p>
            </p:txBody>
          </p:sp>
          <p:sp>
            <p:nvSpPr>
              <p:cNvPr id="19" name="object 115">
                <a:extLst>
                  <a:ext uri="{FF2B5EF4-FFF2-40B4-BE49-F238E27FC236}">
                    <a16:creationId xmlns:a16="http://schemas.microsoft.com/office/drawing/2014/main" id="{C27207A2-36FE-4CE8-B3EF-507097A0AF74}"/>
                  </a:ext>
                </a:extLst>
              </p:cNvPr>
              <p:cNvSpPr/>
              <p:nvPr/>
            </p:nvSpPr>
            <p:spPr>
              <a:xfrm>
                <a:off x="836094" y="8548623"/>
                <a:ext cx="64134" cy="260423"/>
              </a:xfrm>
              <a:prstGeom prst="rect">
                <a:avLst/>
              </a:prstGeom>
              <a:blipFill>
                <a:blip r:embed="rId51" cstate="print"/>
                <a:stretch>
                  <a:fillRect/>
                </a:stretch>
              </a:blipFill>
            </p:spPr>
            <p:txBody>
              <a:bodyPr wrap="square" lIns="0" tIns="0" rIns="0" bIns="0" rtlCol="0"/>
              <a:lstStyle/>
              <a:p>
                <a:endParaRPr sz="1000"/>
              </a:p>
            </p:txBody>
          </p:sp>
          <p:sp>
            <p:nvSpPr>
              <p:cNvPr id="20" name="object 116">
                <a:extLst>
                  <a:ext uri="{FF2B5EF4-FFF2-40B4-BE49-F238E27FC236}">
                    <a16:creationId xmlns:a16="http://schemas.microsoft.com/office/drawing/2014/main" id="{D5EA987C-4203-4F37-8AAF-C3BAA0612B2D}"/>
                  </a:ext>
                </a:extLst>
              </p:cNvPr>
              <p:cNvSpPr/>
              <p:nvPr/>
            </p:nvSpPr>
            <p:spPr>
              <a:xfrm>
                <a:off x="2449110" y="8441095"/>
                <a:ext cx="124662" cy="909905"/>
              </a:xfrm>
              <a:prstGeom prst="rect">
                <a:avLst/>
              </a:prstGeom>
              <a:blipFill>
                <a:blip r:embed="rId52" cstate="print"/>
                <a:stretch>
                  <a:fillRect/>
                </a:stretch>
              </a:blipFill>
            </p:spPr>
            <p:txBody>
              <a:bodyPr wrap="square" lIns="0" tIns="0" rIns="0" bIns="0" rtlCol="0"/>
              <a:lstStyle/>
              <a:p>
                <a:endParaRPr sz="1000"/>
              </a:p>
            </p:txBody>
          </p:sp>
          <p:sp>
            <p:nvSpPr>
              <p:cNvPr id="21" name="object 117">
                <a:extLst>
                  <a:ext uri="{FF2B5EF4-FFF2-40B4-BE49-F238E27FC236}">
                    <a16:creationId xmlns:a16="http://schemas.microsoft.com/office/drawing/2014/main" id="{685FDAB2-255D-4AFB-A32E-064058DEB9B5}"/>
                  </a:ext>
                </a:extLst>
              </p:cNvPr>
              <p:cNvSpPr/>
              <p:nvPr/>
            </p:nvSpPr>
            <p:spPr>
              <a:xfrm>
                <a:off x="836094" y="8793130"/>
                <a:ext cx="123817" cy="557870"/>
              </a:xfrm>
              <a:prstGeom prst="rect">
                <a:avLst/>
              </a:prstGeom>
              <a:blipFill>
                <a:blip r:embed="rId53" cstate="print"/>
                <a:stretch>
                  <a:fillRect/>
                </a:stretch>
              </a:blipFill>
            </p:spPr>
            <p:txBody>
              <a:bodyPr wrap="square" lIns="0" tIns="0" rIns="0" bIns="0" rtlCol="0"/>
              <a:lstStyle/>
              <a:p>
                <a:endParaRPr sz="1000"/>
              </a:p>
            </p:txBody>
          </p:sp>
          <p:sp>
            <p:nvSpPr>
              <p:cNvPr id="22" name="object 118">
                <a:extLst>
                  <a:ext uri="{FF2B5EF4-FFF2-40B4-BE49-F238E27FC236}">
                    <a16:creationId xmlns:a16="http://schemas.microsoft.com/office/drawing/2014/main" id="{5A55E21E-B224-4E71-AD4A-591127E07088}"/>
                  </a:ext>
                </a:extLst>
              </p:cNvPr>
              <p:cNvSpPr/>
              <p:nvPr/>
            </p:nvSpPr>
            <p:spPr>
              <a:xfrm>
                <a:off x="2325291" y="8813995"/>
                <a:ext cx="125503" cy="537005"/>
              </a:xfrm>
              <a:prstGeom prst="rect">
                <a:avLst/>
              </a:prstGeom>
              <a:blipFill>
                <a:blip r:embed="rId54" cstate="print"/>
                <a:stretch>
                  <a:fillRect/>
                </a:stretch>
              </a:blipFill>
            </p:spPr>
            <p:txBody>
              <a:bodyPr wrap="square" lIns="0" tIns="0" rIns="0" bIns="0" rtlCol="0"/>
              <a:lstStyle/>
              <a:p>
                <a:endParaRPr sz="1000"/>
              </a:p>
            </p:txBody>
          </p:sp>
          <p:sp>
            <p:nvSpPr>
              <p:cNvPr id="23" name="object 119">
                <a:extLst>
                  <a:ext uri="{FF2B5EF4-FFF2-40B4-BE49-F238E27FC236}">
                    <a16:creationId xmlns:a16="http://schemas.microsoft.com/office/drawing/2014/main" id="{9463388F-198E-40E5-8DE8-0CFD42063E48}"/>
                  </a:ext>
                </a:extLst>
              </p:cNvPr>
              <p:cNvSpPr/>
              <p:nvPr/>
            </p:nvSpPr>
            <p:spPr>
              <a:xfrm>
                <a:off x="958227" y="8904237"/>
                <a:ext cx="126343" cy="446762"/>
              </a:xfrm>
              <a:prstGeom prst="rect">
                <a:avLst/>
              </a:prstGeom>
              <a:blipFill>
                <a:blip r:embed="rId55" cstate="print"/>
                <a:stretch>
                  <a:fillRect/>
                </a:stretch>
              </a:blipFill>
            </p:spPr>
            <p:txBody>
              <a:bodyPr wrap="square" lIns="0" tIns="0" rIns="0" bIns="0" rtlCol="0"/>
              <a:lstStyle/>
              <a:p>
                <a:endParaRPr sz="1000"/>
              </a:p>
            </p:txBody>
          </p:sp>
          <p:sp>
            <p:nvSpPr>
              <p:cNvPr id="24" name="object 120">
                <a:extLst>
                  <a:ext uri="{FF2B5EF4-FFF2-40B4-BE49-F238E27FC236}">
                    <a16:creationId xmlns:a16="http://schemas.microsoft.com/office/drawing/2014/main" id="{DAA6E35A-476B-4FAF-916C-0EEE0451840D}"/>
                  </a:ext>
                </a:extLst>
              </p:cNvPr>
              <p:cNvSpPr/>
              <p:nvPr/>
            </p:nvSpPr>
            <p:spPr>
              <a:xfrm>
                <a:off x="2200630" y="9007283"/>
                <a:ext cx="126344" cy="343717"/>
              </a:xfrm>
              <a:prstGeom prst="rect">
                <a:avLst/>
              </a:prstGeom>
              <a:blipFill>
                <a:blip r:embed="rId56" cstate="print"/>
                <a:stretch>
                  <a:fillRect/>
                </a:stretch>
              </a:blipFill>
            </p:spPr>
            <p:txBody>
              <a:bodyPr wrap="square" lIns="0" tIns="0" rIns="0" bIns="0" rtlCol="0"/>
              <a:lstStyle/>
              <a:p>
                <a:endParaRPr sz="1000"/>
              </a:p>
            </p:txBody>
          </p:sp>
          <p:sp>
            <p:nvSpPr>
              <p:cNvPr id="25" name="object 121">
                <a:extLst>
                  <a:ext uri="{FF2B5EF4-FFF2-40B4-BE49-F238E27FC236}">
                    <a16:creationId xmlns:a16="http://schemas.microsoft.com/office/drawing/2014/main" id="{31DF8067-87A4-4BEB-AE22-E0FF9AF56AC5}"/>
                  </a:ext>
                </a:extLst>
              </p:cNvPr>
              <p:cNvSpPr/>
              <p:nvPr/>
            </p:nvSpPr>
            <p:spPr>
              <a:xfrm>
                <a:off x="1082890" y="9060675"/>
                <a:ext cx="125500" cy="290325"/>
              </a:xfrm>
              <a:prstGeom prst="rect">
                <a:avLst/>
              </a:prstGeom>
              <a:blipFill>
                <a:blip r:embed="rId57" cstate="print"/>
                <a:stretch>
                  <a:fillRect/>
                </a:stretch>
              </a:blipFill>
            </p:spPr>
            <p:txBody>
              <a:bodyPr wrap="square" lIns="0" tIns="0" rIns="0" bIns="0" rtlCol="0"/>
              <a:lstStyle/>
              <a:p>
                <a:endParaRPr sz="1000"/>
              </a:p>
            </p:txBody>
          </p:sp>
          <p:sp>
            <p:nvSpPr>
              <p:cNvPr id="26" name="object 122">
                <a:extLst>
                  <a:ext uri="{FF2B5EF4-FFF2-40B4-BE49-F238E27FC236}">
                    <a16:creationId xmlns:a16="http://schemas.microsoft.com/office/drawing/2014/main" id="{9B69DE0D-4A6B-40FF-AAB7-29D33F976717}"/>
                  </a:ext>
                </a:extLst>
              </p:cNvPr>
              <p:cNvSpPr/>
              <p:nvPr/>
            </p:nvSpPr>
            <p:spPr>
              <a:xfrm>
                <a:off x="1206709" y="9162145"/>
                <a:ext cx="250163" cy="188855"/>
              </a:xfrm>
              <a:prstGeom prst="rect">
                <a:avLst/>
              </a:prstGeom>
              <a:blipFill>
                <a:blip r:embed="rId58" cstate="print"/>
                <a:stretch>
                  <a:fillRect/>
                </a:stretch>
              </a:blipFill>
            </p:spPr>
            <p:txBody>
              <a:bodyPr wrap="square" lIns="0" tIns="0" rIns="0" bIns="0" rtlCol="0"/>
              <a:lstStyle/>
              <a:p>
                <a:endParaRPr sz="1000"/>
              </a:p>
            </p:txBody>
          </p:sp>
          <p:sp>
            <p:nvSpPr>
              <p:cNvPr id="27" name="object 123">
                <a:extLst>
                  <a:ext uri="{FF2B5EF4-FFF2-40B4-BE49-F238E27FC236}">
                    <a16:creationId xmlns:a16="http://schemas.microsoft.com/office/drawing/2014/main" id="{ED54F63B-FA6C-4325-9FB4-C95A4BDFA061}"/>
                  </a:ext>
                </a:extLst>
              </p:cNvPr>
              <p:cNvSpPr/>
              <p:nvPr/>
            </p:nvSpPr>
            <p:spPr>
              <a:xfrm>
                <a:off x="1952150" y="9126824"/>
                <a:ext cx="250163" cy="224176"/>
              </a:xfrm>
              <a:prstGeom prst="rect">
                <a:avLst/>
              </a:prstGeom>
              <a:blipFill>
                <a:blip r:embed="rId59" cstate="print"/>
                <a:stretch>
                  <a:fillRect/>
                </a:stretch>
              </a:blipFill>
            </p:spPr>
            <p:txBody>
              <a:bodyPr wrap="square" lIns="0" tIns="0" rIns="0" bIns="0" rtlCol="0"/>
              <a:lstStyle/>
              <a:p>
                <a:endParaRPr sz="1000"/>
              </a:p>
            </p:txBody>
          </p:sp>
          <p:sp>
            <p:nvSpPr>
              <p:cNvPr id="28" name="object 124">
                <a:extLst>
                  <a:ext uri="{FF2B5EF4-FFF2-40B4-BE49-F238E27FC236}">
                    <a16:creationId xmlns:a16="http://schemas.microsoft.com/office/drawing/2014/main" id="{52096FF3-DDAA-4B78-884D-957EF6373E43}"/>
                  </a:ext>
                </a:extLst>
              </p:cNvPr>
              <p:cNvSpPr/>
              <p:nvPr/>
            </p:nvSpPr>
            <p:spPr>
              <a:xfrm>
                <a:off x="1455189" y="9261253"/>
                <a:ext cx="498641" cy="89747"/>
              </a:xfrm>
              <a:prstGeom prst="rect">
                <a:avLst/>
              </a:prstGeom>
              <a:blipFill>
                <a:blip r:embed="rId60" cstate="print"/>
                <a:stretch>
                  <a:fillRect/>
                </a:stretch>
              </a:blipFill>
            </p:spPr>
            <p:txBody>
              <a:bodyPr wrap="square" lIns="0" tIns="0" rIns="0" bIns="0" rtlCol="0"/>
              <a:lstStyle/>
              <a:p>
                <a:endParaRPr sz="1000"/>
              </a:p>
            </p:txBody>
          </p:sp>
          <p:sp>
            <p:nvSpPr>
              <p:cNvPr id="29" name="object 125">
                <a:extLst>
                  <a:ext uri="{FF2B5EF4-FFF2-40B4-BE49-F238E27FC236}">
                    <a16:creationId xmlns:a16="http://schemas.microsoft.com/office/drawing/2014/main" id="{BF891EA3-F69A-41BE-A9F4-51A60858C378}"/>
                  </a:ext>
                </a:extLst>
              </p:cNvPr>
              <p:cNvSpPr/>
              <p:nvPr/>
            </p:nvSpPr>
            <p:spPr>
              <a:xfrm>
                <a:off x="836094" y="7613325"/>
                <a:ext cx="752853" cy="752867"/>
              </a:xfrm>
              <a:prstGeom prst="rect">
                <a:avLst/>
              </a:prstGeom>
              <a:blipFill>
                <a:blip r:embed="rId61" cstate="print"/>
                <a:stretch>
                  <a:fillRect/>
                </a:stretch>
              </a:blipFill>
            </p:spPr>
            <p:txBody>
              <a:bodyPr wrap="square" lIns="0" tIns="0" rIns="0" bIns="0" rtlCol="0"/>
              <a:lstStyle/>
              <a:p>
                <a:endParaRPr sz="1000"/>
              </a:p>
            </p:txBody>
          </p:sp>
          <p:sp>
            <p:nvSpPr>
              <p:cNvPr id="30" name="object 126">
                <a:extLst>
                  <a:ext uri="{FF2B5EF4-FFF2-40B4-BE49-F238E27FC236}">
                    <a16:creationId xmlns:a16="http://schemas.microsoft.com/office/drawing/2014/main" id="{53448D46-BB7C-4417-B06E-703801C39D7E}"/>
                  </a:ext>
                </a:extLst>
              </p:cNvPr>
              <p:cNvSpPr/>
              <p:nvPr/>
            </p:nvSpPr>
            <p:spPr>
              <a:xfrm>
                <a:off x="871411" y="7648642"/>
                <a:ext cx="1617980" cy="1135380"/>
              </a:xfrm>
              <a:custGeom>
                <a:avLst/>
                <a:gdLst/>
                <a:ahLst/>
                <a:cxnLst/>
                <a:rect l="l" t="t" r="r" b="b"/>
                <a:pathLst>
                  <a:path w="1617980" h="1135379">
                    <a:moveTo>
                      <a:pt x="808765" y="0"/>
                    </a:moveTo>
                    <a:lnTo>
                      <a:pt x="757605" y="1594"/>
                    </a:lnTo>
                    <a:lnTo>
                      <a:pt x="707297" y="6305"/>
                    </a:lnTo>
                    <a:lnTo>
                      <a:pt x="657933" y="14039"/>
                    </a:lnTo>
                    <a:lnTo>
                      <a:pt x="609608" y="24702"/>
                    </a:lnTo>
                    <a:lnTo>
                      <a:pt x="562416" y="38199"/>
                    </a:lnTo>
                    <a:lnTo>
                      <a:pt x="516449" y="54436"/>
                    </a:lnTo>
                    <a:lnTo>
                      <a:pt x="471803" y="73318"/>
                    </a:lnTo>
                    <a:lnTo>
                      <a:pt x="428569" y="94752"/>
                    </a:lnTo>
                    <a:lnTo>
                      <a:pt x="386843" y="118642"/>
                    </a:lnTo>
                    <a:lnTo>
                      <a:pt x="346717" y="144895"/>
                    </a:lnTo>
                    <a:lnTo>
                      <a:pt x="308286" y="173416"/>
                    </a:lnTo>
                    <a:lnTo>
                      <a:pt x="271642" y="204110"/>
                    </a:lnTo>
                    <a:lnTo>
                      <a:pt x="236881" y="236884"/>
                    </a:lnTo>
                    <a:lnTo>
                      <a:pt x="204107" y="271645"/>
                    </a:lnTo>
                    <a:lnTo>
                      <a:pt x="173413" y="308288"/>
                    </a:lnTo>
                    <a:lnTo>
                      <a:pt x="144892" y="346719"/>
                    </a:lnTo>
                    <a:lnTo>
                      <a:pt x="118640" y="386844"/>
                    </a:lnTo>
                    <a:lnTo>
                      <a:pt x="94749" y="428570"/>
                    </a:lnTo>
                    <a:lnTo>
                      <a:pt x="73315" y="471804"/>
                    </a:lnTo>
                    <a:lnTo>
                      <a:pt x="54433" y="516450"/>
                    </a:lnTo>
                    <a:lnTo>
                      <a:pt x="38196" y="562417"/>
                    </a:lnTo>
                    <a:lnTo>
                      <a:pt x="24699" y="609610"/>
                    </a:lnTo>
                    <a:lnTo>
                      <a:pt x="14036" y="657935"/>
                    </a:lnTo>
                    <a:lnTo>
                      <a:pt x="6303" y="707299"/>
                    </a:lnTo>
                    <a:lnTo>
                      <a:pt x="1592" y="757608"/>
                    </a:lnTo>
                    <a:lnTo>
                      <a:pt x="0" y="808768"/>
                    </a:lnTo>
                    <a:lnTo>
                      <a:pt x="1482" y="858125"/>
                    </a:lnTo>
                    <a:lnTo>
                      <a:pt x="5869" y="906694"/>
                    </a:lnTo>
                    <a:lnTo>
                      <a:pt x="13073" y="954390"/>
                    </a:lnTo>
                    <a:lnTo>
                      <a:pt x="23012" y="1001129"/>
                    </a:lnTo>
                    <a:lnTo>
                      <a:pt x="35600" y="1046827"/>
                    </a:lnTo>
                    <a:lnTo>
                      <a:pt x="50752" y="1091401"/>
                    </a:lnTo>
                    <a:lnTo>
                      <a:pt x="68384" y="1134765"/>
                    </a:lnTo>
                    <a:lnTo>
                      <a:pt x="501296" y="1033118"/>
                    </a:lnTo>
                    <a:lnTo>
                      <a:pt x="948392" y="936751"/>
                    </a:lnTo>
                    <a:lnTo>
                      <a:pt x="1460772" y="836308"/>
                    </a:lnTo>
                    <a:lnTo>
                      <a:pt x="1617523" y="807606"/>
                    </a:lnTo>
                    <a:lnTo>
                      <a:pt x="1615865" y="756551"/>
                    </a:lnTo>
                    <a:lnTo>
                      <a:pt x="1611103" y="706346"/>
                    </a:lnTo>
                    <a:lnTo>
                      <a:pt x="1603330" y="657085"/>
                    </a:lnTo>
                    <a:lnTo>
                      <a:pt x="1592639" y="608862"/>
                    </a:lnTo>
                    <a:lnTo>
                      <a:pt x="1579126" y="561768"/>
                    </a:lnTo>
                    <a:lnTo>
                      <a:pt x="1562882" y="515899"/>
                    </a:lnTo>
                    <a:lnTo>
                      <a:pt x="1544004" y="471345"/>
                    </a:lnTo>
                    <a:lnTo>
                      <a:pt x="1522584" y="428202"/>
                    </a:lnTo>
                    <a:lnTo>
                      <a:pt x="1498716" y="386560"/>
                    </a:lnTo>
                    <a:lnTo>
                      <a:pt x="1472494" y="346515"/>
                    </a:lnTo>
                    <a:lnTo>
                      <a:pt x="1444013" y="308158"/>
                    </a:lnTo>
                    <a:lnTo>
                      <a:pt x="1413365" y="271584"/>
                    </a:lnTo>
                    <a:lnTo>
                      <a:pt x="1380645" y="236884"/>
                    </a:lnTo>
                    <a:lnTo>
                      <a:pt x="1345883" y="204110"/>
                    </a:lnTo>
                    <a:lnTo>
                      <a:pt x="1309239" y="173416"/>
                    </a:lnTo>
                    <a:lnTo>
                      <a:pt x="1270807" y="144895"/>
                    </a:lnTo>
                    <a:lnTo>
                      <a:pt x="1230681" y="118642"/>
                    </a:lnTo>
                    <a:lnTo>
                      <a:pt x="1188954" y="94752"/>
                    </a:lnTo>
                    <a:lnTo>
                      <a:pt x="1145721" y="73318"/>
                    </a:lnTo>
                    <a:lnTo>
                      <a:pt x="1101074" y="54436"/>
                    </a:lnTo>
                    <a:lnTo>
                      <a:pt x="1055108" y="38199"/>
                    </a:lnTo>
                    <a:lnTo>
                      <a:pt x="1007916" y="24702"/>
                    </a:lnTo>
                    <a:lnTo>
                      <a:pt x="959592" y="14039"/>
                    </a:lnTo>
                    <a:lnTo>
                      <a:pt x="910230" y="6305"/>
                    </a:lnTo>
                    <a:lnTo>
                      <a:pt x="859923" y="1594"/>
                    </a:lnTo>
                    <a:lnTo>
                      <a:pt x="808765" y="0"/>
                    </a:lnTo>
                    <a:close/>
                  </a:path>
                </a:pathLst>
              </a:custGeom>
              <a:solidFill>
                <a:srgbClr val="FBB539"/>
              </a:solidFill>
            </p:spPr>
            <p:txBody>
              <a:bodyPr wrap="square" lIns="0" tIns="0" rIns="0" bIns="0" rtlCol="0"/>
              <a:lstStyle/>
              <a:p>
                <a:endParaRPr sz="1000"/>
              </a:p>
            </p:txBody>
          </p:sp>
          <p:sp>
            <p:nvSpPr>
              <p:cNvPr id="31" name="object 127">
                <a:extLst>
                  <a:ext uri="{FF2B5EF4-FFF2-40B4-BE49-F238E27FC236}">
                    <a16:creationId xmlns:a16="http://schemas.microsoft.com/office/drawing/2014/main" id="{08E6D568-6BD7-441F-AA47-5FD43189D475}"/>
                  </a:ext>
                </a:extLst>
              </p:cNvPr>
              <p:cNvSpPr/>
              <p:nvPr/>
            </p:nvSpPr>
            <p:spPr>
              <a:xfrm>
                <a:off x="939796" y="8456248"/>
                <a:ext cx="1549400" cy="810260"/>
              </a:xfrm>
              <a:custGeom>
                <a:avLst/>
                <a:gdLst/>
                <a:ahLst/>
                <a:cxnLst/>
                <a:rect l="l" t="t" r="r" b="b"/>
                <a:pathLst>
                  <a:path w="1549400" h="810259">
                    <a:moveTo>
                      <a:pt x="1549138" y="0"/>
                    </a:moveTo>
                    <a:lnTo>
                      <a:pt x="1392387" y="28701"/>
                    </a:lnTo>
                    <a:lnTo>
                      <a:pt x="880008" y="129146"/>
                    </a:lnTo>
                    <a:lnTo>
                      <a:pt x="432911" y="225512"/>
                    </a:lnTo>
                    <a:lnTo>
                      <a:pt x="0" y="327158"/>
                    </a:lnTo>
                    <a:lnTo>
                      <a:pt x="21723" y="372524"/>
                    </a:lnTo>
                    <a:lnTo>
                      <a:pt x="46133" y="416277"/>
                    </a:lnTo>
                    <a:lnTo>
                      <a:pt x="73121" y="458311"/>
                    </a:lnTo>
                    <a:lnTo>
                      <a:pt x="102583" y="498519"/>
                    </a:lnTo>
                    <a:lnTo>
                      <a:pt x="134410" y="536797"/>
                    </a:lnTo>
                    <a:lnTo>
                      <a:pt x="168496" y="573038"/>
                    </a:lnTo>
                    <a:lnTo>
                      <a:pt x="203257" y="605812"/>
                    </a:lnTo>
                    <a:lnTo>
                      <a:pt x="239901" y="636507"/>
                    </a:lnTo>
                    <a:lnTo>
                      <a:pt x="278332" y="665027"/>
                    </a:lnTo>
                    <a:lnTo>
                      <a:pt x="318458" y="691280"/>
                    </a:lnTo>
                    <a:lnTo>
                      <a:pt x="360184" y="715170"/>
                    </a:lnTo>
                    <a:lnTo>
                      <a:pt x="403418" y="736604"/>
                    </a:lnTo>
                    <a:lnTo>
                      <a:pt x="448065" y="755486"/>
                    </a:lnTo>
                    <a:lnTo>
                      <a:pt x="494031" y="771723"/>
                    </a:lnTo>
                    <a:lnTo>
                      <a:pt x="541224" y="785220"/>
                    </a:lnTo>
                    <a:lnTo>
                      <a:pt x="589549" y="795883"/>
                    </a:lnTo>
                    <a:lnTo>
                      <a:pt x="638912" y="803617"/>
                    </a:lnTo>
                    <a:lnTo>
                      <a:pt x="689220" y="808329"/>
                    </a:lnTo>
                    <a:lnTo>
                      <a:pt x="740380" y="809923"/>
                    </a:lnTo>
                    <a:lnTo>
                      <a:pt x="791538" y="808329"/>
                    </a:lnTo>
                    <a:lnTo>
                      <a:pt x="841845" y="803617"/>
                    </a:lnTo>
                    <a:lnTo>
                      <a:pt x="891207" y="795883"/>
                    </a:lnTo>
                    <a:lnTo>
                      <a:pt x="939531" y="785220"/>
                    </a:lnTo>
                    <a:lnTo>
                      <a:pt x="986723" y="771723"/>
                    </a:lnTo>
                    <a:lnTo>
                      <a:pt x="1032689" y="755486"/>
                    </a:lnTo>
                    <a:lnTo>
                      <a:pt x="1077336" y="736604"/>
                    </a:lnTo>
                    <a:lnTo>
                      <a:pt x="1120570" y="715170"/>
                    </a:lnTo>
                    <a:lnTo>
                      <a:pt x="1162296" y="691280"/>
                    </a:lnTo>
                    <a:lnTo>
                      <a:pt x="1202422" y="665027"/>
                    </a:lnTo>
                    <a:lnTo>
                      <a:pt x="1240854" y="636507"/>
                    </a:lnTo>
                    <a:lnTo>
                      <a:pt x="1277498" y="605812"/>
                    </a:lnTo>
                    <a:lnTo>
                      <a:pt x="1312260" y="573038"/>
                    </a:lnTo>
                    <a:lnTo>
                      <a:pt x="1345034" y="538277"/>
                    </a:lnTo>
                    <a:lnTo>
                      <a:pt x="1375729" y="501635"/>
                    </a:lnTo>
                    <a:lnTo>
                      <a:pt x="1404250" y="463204"/>
                    </a:lnTo>
                    <a:lnTo>
                      <a:pt x="1430502" y="423079"/>
                    </a:lnTo>
                    <a:lnTo>
                      <a:pt x="1454392" y="381353"/>
                    </a:lnTo>
                    <a:lnTo>
                      <a:pt x="1475825" y="338120"/>
                    </a:lnTo>
                    <a:lnTo>
                      <a:pt x="1494707" y="293474"/>
                    </a:lnTo>
                    <a:lnTo>
                      <a:pt x="1510944" y="247508"/>
                    </a:lnTo>
                    <a:lnTo>
                      <a:pt x="1524440" y="200316"/>
                    </a:lnTo>
                    <a:lnTo>
                      <a:pt x="1535102" y="151992"/>
                    </a:lnTo>
                    <a:lnTo>
                      <a:pt x="1542835" y="102630"/>
                    </a:lnTo>
                    <a:lnTo>
                      <a:pt x="1547545" y="52323"/>
                    </a:lnTo>
                    <a:lnTo>
                      <a:pt x="1549138" y="1165"/>
                    </a:lnTo>
                    <a:lnTo>
                      <a:pt x="1549138" y="0"/>
                    </a:lnTo>
                    <a:close/>
                  </a:path>
                </a:pathLst>
              </a:custGeom>
              <a:solidFill>
                <a:srgbClr val="FBB539"/>
              </a:solidFill>
            </p:spPr>
            <p:txBody>
              <a:bodyPr wrap="square" lIns="0" tIns="0" rIns="0" bIns="0" rtlCol="0"/>
              <a:lstStyle/>
              <a:p>
                <a:endParaRPr sz="1000"/>
              </a:p>
            </p:txBody>
          </p:sp>
          <p:sp>
            <p:nvSpPr>
              <p:cNvPr id="32" name="object 128">
                <a:extLst>
                  <a:ext uri="{FF2B5EF4-FFF2-40B4-BE49-F238E27FC236}">
                    <a16:creationId xmlns:a16="http://schemas.microsoft.com/office/drawing/2014/main" id="{3D548ED1-CBD7-48A9-A016-915C03993AD6}"/>
                  </a:ext>
                </a:extLst>
              </p:cNvPr>
              <p:cNvSpPr/>
              <p:nvPr/>
            </p:nvSpPr>
            <p:spPr>
              <a:xfrm>
                <a:off x="831251" y="7608482"/>
                <a:ext cx="1697989" cy="1184910"/>
              </a:xfrm>
              <a:custGeom>
                <a:avLst/>
                <a:gdLst/>
                <a:ahLst/>
                <a:cxnLst/>
                <a:rect l="l" t="t" r="r" b="b"/>
                <a:pathLst>
                  <a:path w="1697989" h="1184909">
                    <a:moveTo>
                      <a:pt x="848985" y="0"/>
                    </a:moveTo>
                    <a:lnTo>
                      <a:pt x="802995" y="1221"/>
                    </a:lnTo>
                    <a:lnTo>
                      <a:pt x="757696" y="4843"/>
                    </a:lnTo>
                    <a:lnTo>
                      <a:pt x="708627" y="11537"/>
                    </a:lnTo>
                    <a:lnTo>
                      <a:pt x="660494" y="20986"/>
                    </a:lnTo>
                    <a:lnTo>
                      <a:pt x="613375" y="33105"/>
                    </a:lnTo>
                    <a:lnTo>
                      <a:pt x="567354" y="47811"/>
                    </a:lnTo>
                    <a:lnTo>
                      <a:pt x="522512" y="65022"/>
                    </a:lnTo>
                    <a:lnTo>
                      <a:pt x="478932" y="84654"/>
                    </a:lnTo>
                    <a:lnTo>
                      <a:pt x="436699" y="106625"/>
                    </a:lnTo>
                    <a:lnTo>
                      <a:pt x="395895" y="130851"/>
                    </a:lnTo>
                    <a:lnTo>
                      <a:pt x="356605" y="157248"/>
                    </a:lnTo>
                    <a:lnTo>
                      <a:pt x="318910" y="185735"/>
                    </a:lnTo>
                    <a:lnTo>
                      <a:pt x="282896" y="216227"/>
                    </a:lnTo>
                    <a:lnTo>
                      <a:pt x="248645" y="248641"/>
                    </a:lnTo>
                    <a:lnTo>
                      <a:pt x="216228" y="282895"/>
                    </a:lnTo>
                    <a:lnTo>
                      <a:pt x="185734" y="318913"/>
                    </a:lnTo>
                    <a:lnTo>
                      <a:pt x="157246" y="356611"/>
                    </a:lnTo>
                    <a:lnTo>
                      <a:pt x="130848" y="395906"/>
                    </a:lnTo>
                    <a:lnTo>
                      <a:pt x="106622" y="436714"/>
                    </a:lnTo>
                    <a:lnTo>
                      <a:pt x="84651" y="478952"/>
                    </a:lnTo>
                    <a:lnTo>
                      <a:pt x="65019" y="522536"/>
                    </a:lnTo>
                    <a:lnTo>
                      <a:pt x="47808" y="567381"/>
                    </a:lnTo>
                    <a:lnTo>
                      <a:pt x="33102" y="613406"/>
                    </a:lnTo>
                    <a:lnTo>
                      <a:pt x="20984" y="660525"/>
                    </a:lnTo>
                    <a:lnTo>
                      <a:pt x="11536" y="708656"/>
                    </a:lnTo>
                    <a:lnTo>
                      <a:pt x="4843" y="757714"/>
                    </a:lnTo>
                    <a:lnTo>
                      <a:pt x="1221" y="803005"/>
                    </a:lnTo>
                    <a:lnTo>
                      <a:pt x="0" y="848929"/>
                    </a:lnTo>
                    <a:lnTo>
                      <a:pt x="306" y="871965"/>
                    </a:lnTo>
                    <a:lnTo>
                      <a:pt x="2736" y="917579"/>
                    </a:lnTo>
                    <a:lnTo>
                      <a:pt x="11881" y="991253"/>
                    </a:lnTo>
                    <a:lnTo>
                      <a:pt x="21908" y="1041356"/>
                    </a:lnTo>
                    <a:lnTo>
                      <a:pt x="34829" y="1090353"/>
                    </a:lnTo>
                    <a:lnTo>
                      <a:pt x="50549" y="1138148"/>
                    </a:lnTo>
                    <a:lnTo>
                      <a:pt x="68974" y="1184647"/>
                    </a:lnTo>
                    <a:lnTo>
                      <a:pt x="108545" y="1174926"/>
                    </a:lnTo>
                    <a:lnTo>
                      <a:pt x="90913" y="1131561"/>
                    </a:lnTo>
                    <a:lnTo>
                      <a:pt x="75760" y="1086988"/>
                    </a:lnTo>
                    <a:lnTo>
                      <a:pt x="63173" y="1041289"/>
                    </a:lnTo>
                    <a:lnTo>
                      <a:pt x="53234" y="994550"/>
                    </a:lnTo>
                    <a:lnTo>
                      <a:pt x="46029" y="946854"/>
                    </a:lnTo>
                    <a:lnTo>
                      <a:pt x="41643" y="898286"/>
                    </a:lnTo>
                    <a:lnTo>
                      <a:pt x="40160" y="848929"/>
                    </a:lnTo>
                    <a:lnTo>
                      <a:pt x="41753" y="797768"/>
                    </a:lnTo>
                    <a:lnTo>
                      <a:pt x="46463" y="747459"/>
                    </a:lnTo>
                    <a:lnTo>
                      <a:pt x="54197" y="698095"/>
                    </a:lnTo>
                    <a:lnTo>
                      <a:pt x="64859" y="649770"/>
                    </a:lnTo>
                    <a:lnTo>
                      <a:pt x="78356" y="602577"/>
                    </a:lnTo>
                    <a:lnTo>
                      <a:pt x="94593" y="556611"/>
                    </a:lnTo>
                    <a:lnTo>
                      <a:pt x="113476" y="511964"/>
                    </a:lnTo>
                    <a:lnTo>
                      <a:pt x="134910" y="468731"/>
                    </a:lnTo>
                    <a:lnTo>
                      <a:pt x="158800" y="427004"/>
                    </a:lnTo>
                    <a:lnTo>
                      <a:pt x="185053" y="386879"/>
                    </a:lnTo>
                    <a:lnTo>
                      <a:pt x="213683" y="348318"/>
                    </a:lnTo>
                    <a:lnTo>
                      <a:pt x="244326" y="311744"/>
                    </a:lnTo>
                    <a:lnTo>
                      <a:pt x="277041" y="277045"/>
                    </a:lnTo>
                    <a:lnTo>
                      <a:pt x="311803" y="244271"/>
                    </a:lnTo>
                    <a:lnTo>
                      <a:pt x="348446" y="213576"/>
                    </a:lnTo>
                    <a:lnTo>
                      <a:pt x="386877" y="185055"/>
                    </a:lnTo>
                    <a:lnTo>
                      <a:pt x="427003" y="158803"/>
                    </a:lnTo>
                    <a:lnTo>
                      <a:pt x="468730" y="134912"/>
                    </a:lnTo>
                    <a:lnTo>
                      <a:pt x="511963" y="113479"/>
                    </a:lnTo>
                    <a:lnTo>
                      <a:pt x="556610" y="94596"/>
                    </a:lnTo>
                    <a:lnTo>
                      <a:pt x="602576" y="78360"/>
                    </a:lnTo>
                    <a:lnTo>
                      <a:pt x="649769" y="64863"/>
                    </a:lnTo>
                    <a:lnTo>
                      <a:pt x="698094" y="54200"/>
                    </a:lnTo>
                    <a:lnTo>
                      <a:pt x="747457" y="46465"/>
                    </a:lnTo>
                    <a:lnTo>
                      <a:pt x="797766" y="41754"/>
                    </a:lnTo>
                    <a:lnTo>
                      <a:pt x="848925" y="40160"/>
                    </a:lnTo>
                    <a:lnTo>
                      <a:pt x="1106526" y="40160"/>
                    </a:lnTo>
                    <a:lnTo>
                      <a:pt x="1084425" y="33099"/>
                    </a:lnTo>
                    <a:lnTo>
                      <a:pt x="1037307" y="20981"/>
                    </a:lnTo>
                    <a:lnTo>
                      <a:pt x="989184" y="11535"/>
                    </a:lnTo>
                    <a:lnTo>
                      <a:pt x="940147" y="4843"/>
                    </a:lnTo>
                    <a:lnTo>
                      <a:pt x="894883" y="1221"/>
                    </a:lnTo>
                    <a:lnTo>
                      <a:pt x="872009" y="306"/>
                    </a:lnTo>
                    <a:lnTo>
                      <a:pt x="848985" y="0"/>
                    </a:lnTo>
                    <a:close/>
                  </a:path>
                  <a:path w="1697989" h="1184909">
                    <a:moveTo>
                      <a:pt x="1106526" y="40160"/>
                    </a:moveTo>
                    <a:lnTo>
                      <a:pt x="848925" y="40160"/>
                    </a:lnTo>
                    <a:lnTo>
                      <a:pt x="900083" y="41754"/>
                    </a:lnTo>
                    <a:lnTo>
                      <a:pt x="950390" y="46465"/>
                    </a:lnTo>
                    <a:lnTo>
                      <a:pt x="999753" y="54200"/>
                    </a:lnTo>
                    <a:lnTo>
                      <a:pt x="1048077" y="64863"/>
                    </a:lnTo>
                    <a:lnTo>
                      <a:pt x="1095269" y="78360"/>
                    </a:lnTo>
                    <a:lnTo>
                      <a:pt x="1141235" y="94596"/>
                    </a:lnTo>
                    <a:lnTo>
                      <a:pt x="1185881" y="113479"/>
                    </a:lnTo>
                    <a:lnTo>
                      <a:pt x="1229115" y="134912"/>
                    </a:lnTo>
                    <a:lnTo>
                      <a:pt x="1270841" y="158803"/>
                    </a:lnTo>
                    <a:lnTo>
                      <a:pt x="1310968" y="185055"/>
                    </a:lnTo>
                    <a:lnTo>
                      <a:pt x="1349399" y="213576"/>
                    </a:lnTo>
                    <a:lnTo>
                      <a:pt x="1386043" y="244271"/>
                    </a:lnTo>
                    <a:lnTo>
                      <a:pt x="1420806" y="277045"/>
                    </a:lnTo>
                    <a:lnTo>
                      <a:pt x="1453577" y="311805"/>
                    </a:lnTo>
                    <a:lnTo>
                      <a:pt x="1484270" y="348448"/>
                    </a:lnTo>
                    <a:lnTo>
                      <a:pt x="1512655" y="386674"/>
                    </a:lnTo>
                    <a:lnTo>
                      <a:pt x="1538876" y="426719"/>
                    </a:lnTo>
                    <a:lnTo>
                      <a:pt x="1562744" y="468360"/>
                    </a:lnTo>
                    <a:lnTo>
                      <a:pt x="1584164" y="511504"/>
                    </a:lnTo>
                    <a:lnTo>
                      <a:pt x="1603043" y="556058"/>
                    </a:lnTo>
                    <a:lnTo>
                      <a:pt x="1619286" y="601928"/>
                    </a:lnTo>
                    <a:lnTo>
                      <a:pt x="1632800" y="649021"/>
                    </a:lnTo>
                    <a:lnTo>
                      <a:pt x="1643490" y="697245"/>
                    </a:lnTo>
                    <a:lnTo>
                      <a:pt x="1651263" y="746506"/>
                    </a:lnTo>
                    <a:lnTo>
                      <a:pt x="1656026" y="796711"/>
                    </a:lnTo>
                    <a:lnTo>
                      <a:pt x="1657683" y="847767"/>
                    </a:lnTo>
                    <a:lnTo>
                      <a:pt x="1697809" y="840565"/>
                    </a:lnTo>
                    <a:lnTo>
                      <a:pt x="1695673" y="787651"/>
                    </a:lnTo>
                    <a:lnTo>
                      <a:pt x="1690352" y="735611"/>
                    </a:lnTo>
                    <a:lnTo>
                      <a:pt x="1681944" y="684544"/>
                    </a:lnTo>
                    <a:lnTo>
                      <a:pt x="1670543" y="634545"/>
                    </a:lnTo>
                    <a:lnTo>
                      <a:pt x="1656248" y="585712"/>
                    </a:lnTo>
                    <a:lnTo>
                      <a:pt x="1639153" y="538142"/>
                    </a:lnTo>
                    <a:lnTo>
                      <a:pt x="1619356" y="491931"/>
                    </a:lnTo>
                    <a:lnTo>
                      <a:pt x="1596952" y="447177"/>
                    </a:lnTo>
                    <a:lnTo>
                      <a:pt x="1572038" y="403976"/>
                    </a:lnTo>
                    <a:lnTo>
                      <a:pt x="1544710" y="362425"/>
                    </a:lnTo>
                    <a:lnTo>
                      <a:pt x="1515064" y="322621"/>
                    </a:lnTo>
                    <a:lnTo>
                      <a:pt x="1483197" y="284661"/>
                    </a:lnTo>
                    <a:lnTo>
                      <a:pt x="1449205" y="248641"/>
                    </a:lnTo>
                    <a:lnTo>
                      <a:pt x="1414952" y="216225"/>
                    </a:lnTo>
                    <a:lnTo>
                      <a:pt x="1378934" y="185731"/>
                    </a:lnTo>
                    <a:lnTo>
                      <a:pt x="1341234" y="157244"/>
                    </a:lnTo>
                    <a:lnTo>
                      <a:pt x="1301936" y="130845"/>
                    </a:lnTo>
                    <a:lnTo>
                      <a:pt x="1261125" y="106619"/>
                    </a:lnTo>
                    <a:lnTo>
                      <a:pt x="1218884" y="84648"/>
                    </a:lnTo>
                    <a:lnTo>
                      <a:pt x="1175298" y="65015"/>
                    </a:lnTo>
                    <a:lnTo>
                      <a:pt x="1130450" y="47805"/>
                    </a:lnTo>
                    <a:lnTo>
                      <a:pt x="1106526" y="40160"/>
                    </a:lnTo>
                    <a:close/>
                  </a:path>
                </a:pathLst>
              </a:custGeom>
              <a:solidFill>
                <a:srgbClr val="FFFFFF"/>
              </a:solidFill>
            </p:spPr>
            <p:txBody>
              <a:bodyPr wrap="square" lIns="0" tIns="0" rIns="0" bIns="0" rtlCol="0"/>
              <a:lstStyle/>
              <a:p>
                <a:endParaRPr sz="1000"/>
              </a:p>
            </p:txBody>
          </p:sp>
          <p:sp>
            <p:nvSpPr>
              <p:cNvPr id="33" name="object 129">
                <a:extLst>
                  <a:ext uri="{FF2B5EF4-FFF2-40B4-BE49-F238E27FC236}">
                    <a16:creationId xmlns:a16="http://schemas.microsoft.com/office/drawing/2014/main" id="{1C5A8233-E658-4E23-8DD6-E09D8C90D07D}"/>
                  </a:ext>
                </a:extLst>
              </p:cNvPr>
              <p:cNvSpPr/>
              <p:nvPr/>
            </p:nvSpPr>
            <p:spPr>
              <a:xfrm>
                <a:off x="900226" y="8449049"/>
                <a:ext cx="1629410" cy="857885"/>
              </a:xfrm>
              <a:custGeom>
                <a:avLst/>
                <a:gdLst/>
                <a:ahLst/>
                <a:cxnLst/>
                <a:rect l="l" t="t" r="r" b="b"/>
                <a:pathLst>
                  <a:path w="1629410" h="857884">
                    <a:moveTo>
                      <a:pt x="39570" y="334357"/>
                    </a:moveTo>
                    <a:lnTo>
                      <a:pt x="0" y="344082"/>
                    </a:lnTo>
                    <a:lnTo>
                      <a:pt x="22954" y="392978"/>
                    </a:lnTo>
                    <a:lnTo>
                      <a:pt x="48865" y="440115"/>
                    </a:lnTo>
                    <a:lnTo>
                      <a:pt x="77612" y="485370"/>
                    </a:lnTo>
                    <a:lnTo>
                      <a:pt x="109075" y="528624"/>
                    </a:lnTo>
                    <a:lnTo>
                      <a:pt x="143133" y="569755"/>
                    </a:lnTo>
                    <a:lnTo>
                      <a:pt x="179667" y="608643"/>
                    </a:lnTo>
                    <a:lnTo>
                      <a:pt x="216133" y="643032"/>
                    </a:lnTo>
                    <a:lnTo>
                      <a:pt x="254586" y="675242"/>
                    </a:lnTo>
                    <a:lnTo>
                      <a:pt x="294926" y="705175"/>
                    </a:lnTo>
                    <a:lnTo>
                      <a:pt x="337052" y="732731"/>
                    </a:lnTo>
                    <a:lnTo>
                      <a:pt x="380863" y="757810"/>
                    </a:lnTo>
                    <a:lnTo>
                      <a:pt x="426259" y="780311"/>
                    </a:lnTo>
                    <a:lnTo>
                      <a:pt x="473140" y="800136"/>
                    </a:lnTo>
                    <a:lnTo>
                      <a:pt x="521404" y="817184"/>
                    </a:lnTo>
                    <a:lnTo>
                      <a:pt x="570951" y="831355"/>
                    </a:lnTo>
                    <a:lnTo>
                      <a:pt x="621682" y="842551"/>
                    </a:lnTo>
                    <a:lnTo>
                      <a:pt x="673498" y="850670"/>
                    </a:lnTo>
                    <a:lnTo>
                      <a:pt x="726322" y="855614"/>
                    </a:lnTo>
                    <a:lnTo>
                      <a:pt x="779891" y="857282"/>
                    </a:lnTo>
                    <a:lnTo>
                      <a:pt x="833660" y="855611"/>
                    </a:lnTo>
                    <a:lnTo>
                      <a:pt x="886459" y="850664"/>
                    </a:lnTo>
                    <a:lnTo>
                      <a:pt x="938271" y="842542"/>
                    </a:lnTo>
                    <a:lnTo>
                      <a:pt x="988999" y="831345"/>
                    </a:lnTo>
                    <a:lnTo>
                      <a:pt x="1038687" y="817121"/>
                    </a:lnTo>
                    <a:lnTo>
                      <a:pt x="779951" y="817121"/>
                    </a:lnTo>
                    <a:lnTo>
                      <a:pt x="728791" y="815528"/>
                    </a:lnTo>
                    <a:lnTo>
                      <a:pt x="678483" y="810817"/>
                    </a:lnTo>
                    <a:lnTo>
                      <a:pt x="629119" y="803083"/>
                    </a:lnTo>
                    <a:lnTo>
                      <a:pt x="580795" y="792420"/>
                    </a:lnTo>
                    <a:lnTo>
                      <a:pt x="533602" y="778923"/>
                    </a:lnTo>
                    <a:lnTo>
                      <a:pt x="487636" y="762686"/>
                    </a:lnTo>
                    <a:lnTo>
                      <a:pt x="442989" y="743803"/>
                    </a:lnTo>
                    <a:lnTo>
                      <a:pt x="399755" y="722370"/>
                    </a:lnTo>
                    <a:lnTo>
                      <a:pt x="358029" y="698479"/>
                    </a:lnTo>
                    <a:lnTo>
                      <a:pt x="317903" y="672226"/>
                    </a:lnTo>
                    <a:lnTo>
                      <a:pt x="279472" y="643705"/>
                    </a:lnTo>
                    <a:lnTo>
                      <a:pt x="242828" y="613010"/>
                    </a:lnTo>
                    <a:lnTo>
                      <a:pt x="208067" y="580236"/>
                    </a:lnTo>
                    <a:lnTo>
                      <a:pt x="173980" y="543996"/>
                    </a:lnTo>
                    <a:lnTo>
                      <a:pt x="142153" y="505718"/>
                    </a:lnTo>
                    <a:lnTo>
                      <a:pt x="112692" y="465510"/>
                    </a:lnTo>
                    <a:lnTo>
                      <a:pt x="85704" y="423477"/>
                    </a:lnTo>
                    <a:lnTo>
                      <a:pt x="61294" y="379724"/>
                    </a:lnTo>
                    <a:lnTo>
                      <a:pt x="39570" y="334357"/>
                    </a:lnTo>
                    <a:close/>
                  </a:path>
                  <a:path w="1629410" h="857884">
                    <a:moveTo>
                      <a:pt x="1628834" y="0"/>
                    </a:moveTo>
                    <a:lnTo>
                      <a:pt x="1588709" y="7198"/>
                    </a:lnTo>
                    <a:lnTo>
                      <a:pt x="1588709" y="8363"/>
                    </a:lnTo>
                    <a:lnTo>
                      <a:pt x="1587116" y="59521"/>
                    </a:lnTo>
                    <a:lnTo>
                      <a:pt x="1582406" y="109828"/>
                    </a:lnTo>
                    <a:lnTo>
                      <a:pt x="1574673" y="159190"/>
                    </a:lnTo>
                    <a:lnTo>
                      <a:pt x="1564011" y="207514"/>
                    </a:lnTo>
                    <a:lnTo>
                      <a:pt x="1550515" y="254706"/>
                    </a:lnTo>
                    <a:lnTo>
                      <a:pt x="1534278" y="300672"/>
                    </a:lnTo>
                    <a:lnTo>
                      <a:pt x="1515396" y="345318"/>
                    </a:lnTo>
                    <a:lnTo>
                      <a:pt x="1493963" y="388551"/>
                    </a:lnTo>
                    <a:lnTo>
                      <a:pt x="1470073" y="430277"/>
                    </a:lnTo>
                    <a:lnTo>
                      <a:pt x="1443820" y="470402"/>
                    </a:lnTo>
                    <a:lnTo>
                      <a:pt x="1415300" y="508833"/>
                    </a:lnTo>
                    <a:lnTo>
                      <a:pt x="1384605" y="545476"/>
                    </a:lnTo>
                    <a:lnTo>
                      <a:pt x="1351831" y="580236"/>
                    </a:lnTo>
                    <a:lnTo>
                      <a:pt x="1317069" y="613010"/>
                    </a:lnTo>
                    <a:lnTo>
                      <a:pt x="1280425" y="643705"/>
                    </a:lnTo>
                    <a:lnTo>
                      <a:pt x="1241993" y="672226"/>
                    </a:lnTo>
                    <a:lnTo>
                      <a:pt x="1201867" y="698479"/>
                    </a:lnTo>
                    <a:lnTo>
                      <a:pt x="1160140" y="722370"/>
                    </a:lnTo>
                    <a:lnTo>
                      <a:pt x="1116907" y="743803"/>
                    </a:lnTo>
                    <a:lnTo>
                      <a:pt x="1072260" y="762686"/>
                    </a:lnTo>
                    <a:lnTo>
                      <a:pt x="1026294" y="778923"/>
                    </a:lnTo>
                    <a:lnTo>
                      <a:pt x="979102" y="792420"/>
                    </a:lnTo>
                    <a:lnTo>
                      <a:pt x="930778" y="803083"/>
                    </a:lnTo>
                    <a:lnTo>
                      <a:pt x="881416" y="810817"/>
                    </a:lnTo>
                    <a:lnTo>
                      <a:pt x="831109" y="815528"/>
                    </a:lnTo>
                    <a:lnTo>
                      <a:pt x="779951" y="817121"/>
                    </a:lnTo>
                    <a:lnTo>
                      <a:pt x="1038687" y="817121"/>
                    </a:lnTo>
                    <a:lnTo>
                      <a:pt x="1086802" y="800123"/>
                    </a:lnTo>
                    <a:lnTo>
                      <a:pt x="1133677" y="780298"/>
                    </a:lnTo>
                    <a:lnTo>
                      <a:pt x="1179067" y="757797"/>
                    </a:lnTo>
                    <a:lnTo>
                      <a:pt x="1222872" y="732719"/>
                    </a:lnTo>
                    <a:lnTo>
                      <a:pt x="1264991" y="705165"/>
                    </a:lnTo>
                    <a:lnTo>
                      <a:pt x="1305324" y="675235"/>
                    </a:lnTo>
                    <a:lnTo>
                      <a:pt x="1343771" y="643027"/>
                    </a:lnTo>
                    <a:lnTo>
                      <a:pt x="1380231" y="608643"/>
                    </a:lnTo>
                    <a:lnTo>
                      <a:pt x="1414620" y="572178"/>
                    </a:lnTo>
                    <a:lnTo>
                      <a:pt x="1446830" y="533726"/>
                    </a:lnTo>
                    <a:lnTo>
                      <a:pt x="1476764" y="493387"/>
                    </a:lnTo>
                    <a:lnTo>
                      <a:pt x="1504320" y="451263"/>
                    </a:lnTo>
                    <a:lnTo>
                      <a:pt x="1529399" y="407453"/>
                    </a:lnTo>
                    <a:lnTo>
                      <a:pt x="1551900" y="362059"/>
                    </a:lnTo>
                    <a:lnTo>
                      <a:pt x="1571726" y="315180"/>
                    </a:lnTo>
                    <a:lnTo>
                      <a:pt x="1588774" y="266917"/>
                    </a:lnTo>
                    <a:lnTo>
                      <a:pt x="1602946" y="217371"/>
                    </a:lnTo>
                    <a:lnTo>
                      <a:pt x="1614142" y="166642"/>
                    </a:lnTo>
                    <a:lnTo>
                      <a:pt x="1622261" y="114831"/>
                    </a:lnTo>
                    <a:lnTo>
                      <a:pt x="1627205" y="62037"/>
                    </a:lnTo>
                    <a:lnTo>
                      <a:pt x="1628873" y="8363"/>
                    </a:lnTo>
                    <a:lnTo>
                      <a:pt x="1628834" y="0"/>
                    </a:lnTo>
                    <a:close/>
                  </a:path>
                </a:pathLst>
              </a:custGeom>
              <a:solidFill>
                <a:srgbClr val="FFFFFF"/>
              </a:solidFill>
            </p:spPr>
            <p:txBody>
              <a:bodyPr wrap="square" lIns="0" tIns="0" rIns="0" bIns="0" rtlCol="0"/>
              <a:lstStyle/>
              <a:p>
                <a:endParaRPr sz="1000"/>
              </a:p>
            </p:txBody>
          </p:sp>
          <p:sp>
            <p:nvSpPr>
              <p:cNvPr id="34" name="object 130">
                <a:extLst>
                  <a:ext uri="{FF2B5EF4-FFF2-40B4-BE49-F238E27FC236}">
                    <a16:creationId xmlns:a16="http://schemas.microsoft.com/office/drawing/2014/main" id="{91B47A5C-97E0-4EC9-803E-5168ABCD2AC8}"/>
                  </a:ext>
                </a:extLst>
              </p:cNvPr>
              <p:cNvSpPr txBox="1"/>
              <p:nvPr/>
            </p:nvSpPr>
            <p:spPr>
              <a:xfrm>
                <a:off x="1109222" y="8698496"/>
                <a:ext cx="1172007" cy="423361"/>
              </a:xfrm>
              <a:prstGeom prst="rect">
                <a:avLst/>
              </a:prstGeom>
            </p:spPr>
            <p:txBody>
              <a:bodyPr vert="horz" wrap="square" lIns="0" tIns="64135" rIns="0" bIns="0" rtlCol="0">
                <a:spAutoFit/>
              </a:bodyPr>
              <a:lstStyle/>
              <a:p>
                <a:pPr marR="5080" algn="ctr">
                  <a:lnSpc>
                    <a:spcPct val="73800"/>
                  </a:lnSpc>
                  <a:spcBef>
                    <a:spcPts val="505"/>
                  </a:spcBef>
                </a:pPr>
                <a:r>
                  <a:rPr sz="1000" b="1" spc="-25" dirty="0">
                    <a:solidFill>
                      <a:srgbClr val="FFFFFF"/>
                    </a:solidFill>
                    <a:latin typeface="Z@RF8C7.tmp"/>
                    <a:cs typeface="Z@RF8C7.tmp"/>
                  </a:rPr>
                  <a:t>OC</a:t>
                </a:r>
                <a:r>
                  <a:rPr sz="1000" b="1" spc="-40" dirty="0">
                    <a:solidFill>
                      <a:srgbClr val="FFFFFF"/>
                    </a:solidFill>
                    <a:latin typeface="Z@RF8C7.tmp"/>
                    <a:cs typeface="Z@RF8C7.tmp"/>
                  </a:rPr>
                  <a:t>C</a:t>
                </a:r>
                <a:r>
                  <a:rPr sz="1000" b="1" spc="-20" dirty="0">
                    <a:solidFill>
                      <a:srgbClr val="FFFFFF"/>
                    </a:solidFill>
                    <a:latin typeface="Z@RF8C7.tmp"/>
                    <a:cs typeface="Z@RF8C7.tmp"/>
                  </a:rPr>
                  <a:t>U</a:t>
                </a:r>
                <a:r>
                  <a:rPr sz="1000" b="1" spc="-130" dirty="0">
                    <a:solidFill>
                      <a:srgbClr val="FFFFFF"/>
                    </a:solidFill>
                    <a:latin typeface="Z@RF8C7.tmp"/>
                    <a:cs typeface="Z@RF8C7.tmp"/>
                  </a:rPr>
                  <a:t>P</a:t>
                </a:r>
                <a:r>
                  <a:rPr sz="1000" b="1" spc="-150" dirty="0">
                    <a:solidFill>
                      <a:srgbClr val="FFFFFF"/>
                    </a:solidFill>
                    <a:latin typeface="Z@RF8C7.tmp"/>
                    <a:cs typeface="Z@RF8C7.tmp"/>
                  </a:rPr>
                  <a:t>A</a:t>
                </a:r>
                <a:r>
                  <a:rPr sz="1000" b="1" spc="-25" dirty="0">
                    <a:solidFill>
                      <a:srgbClr val="FFFFFF"/>
                    </a:solidFill>
                    <a:latin typeface="Z@RF8C7.tmp"/>
                    <a:cs typeface="Z@RF8C7.tmp"/>
                  </a:rPr>
                  <a:t>TIONAL  </a:t>
                </a:r>
                <a:r>
                  <a:rPr sz="1000" b="1" spc="-30" dirty="0">
                    <a:solidFill>
                      <a:srgbClr val="FFFFFF"/>
                    </a:solidFill>
                    <a:latin typeface="Z@RF8C7.tmp"/>
                    <a:cs typeface="Z@RF8C7.tmp"/>
                  </a:rPr>
                  <a:t>PROFILES</a:t>
                </a:r>
                <a:endParaRPr sz="1000" dirty="0">
                  <a:latin typeface="Z@RF8C7.tmp"/>
                  <a:cs typeface="Z@RF8C7.tmp"/>
                </a:endParaRPr>
              </a:p>
            </p:txBody>
          </p:sp>
          <p:sp>
            <p:nvSpPr>
              <p:cNvPr id="35" name="object 131">
                <a:extLst>
                  <a:ext uri="{FF2B5EF4-FFF2-40B4-BE49-F238E27FC236}">
                    <a16:creationId xmlns:a16="http://schemas.microsoft.com/office/drawing/2014/main" id="{F3A89A84-EA3D-4284-A648-330AE19AEC0F}"/>
                  </a:ext>
                </a:extLst>
              </p:cNvPr>
              <p:cNvSpPr/>
              <p:nvPr/>
            </p:nvSpPr>
            <p:spPr>
              <a:xfrm>
                <a:off x="1234827" y="8124651"/>
                <a:ext cx="553720" cy="498475"/>
              </a:xfrm>
              <a:custGeom>
                <a:avLst/>
                <a:gdLst/>
                <a:ahLst/>
                <a:cxnLst/>
                <a:rect l="l" t="t" r="r" b="b"/>
                <a:pathLst>
                  <a:path w="553719" h="498475">
                    <a:moveTo>
                      <a:pt x="131402" y="0"/>
                    </a:moveTo>
                    <a:lnTo>
                      <a:pt x="140498" y="41379"/>
                    </a:lnTo>
                    <a:lnTo>
                      <a:pt x="155673" y="78619"/>
                    </a:lnTo>
                    <a:lnTo>
                      <a:pt x="176399" y="110592"/>
                    </a:lnTo>
                    <a:lnTo>
                      <a:pt x="202149" y="136172"/>
                    </a:lnTo>
                    <a:lnTo>
                      <a:pt x="195466" y="201704"/>
                    </a:lnTo>
                    <a:lnTo>
                      <a:pt x="126108" y="229521"/>
                    </a:lnTo>
                    <a:lnTo>
                      <a:pt x="72126" y="256254"/>
                    </a:lnTo>
                    <a:lnTo>
                      <a:pt x="33712" y="281814"/>
                    </a:lnTo>
                    <a:lnTo>
                      <a:pt x="18" y="349165"/>
                    </a:lnTo>
                    <a:lnTo>
                      <a:pt x="0" y="406354"/>
                    </a:lnTo>
                    <a:lnTo>
                      <a:pt x="5065" y="458818"/>
                    </a:lnTo>
                    <a:lnTo>
                      <a:pt x="9281" y="487705"/>
                    </a:lnTo>
                    <a:lnTo>
                      <a:pt x="11078" y="498462"/>
                    </a:lnTo>
                    <a:lnTo>
                      <a:pt x="542044" y="498462"/>
                    </a:lnTo>
                    <a:lnTo>
                      <a:pt x="543872" y="487705"/>
                    </a:lnTo>
                    <a:lnTo>
                      <a:pt x="546066" y="472649"/>
                    </a:lnTo>
                    <a:lnTo>
                      <a:pt x="33003" y="472649"/>
                    </a:lnTo>
                    <a:lnTo>
                      <a:pt x="27788" y="430044"/>
                    </a:lnTo>
                    <a:lnTo>
                      <a:pt x="24911" y="385081"/>
                    </a:lnTo>
                    <a:lnTo>
                      <a:pt x="26066" y="345681"/>
                    </a:lnTo>
                    <a:lnTo>
                      <a:pt x="32947" y="319767"/>
                    </a:lnTo>
                    <a:lnTo>
                      <a:pt x="40846" y="310038"/>
                    </a:lnTo>
                    <a:lnTo>
                      <a:pt x="52765" y="299629"/>
                    </a:lnTo>
                    <a:lnTo>
                      <a:pt x="68509" y="288631"/>
                    </a:lnTo>
                    <a:lnTo>
                      <a:pt x="87879" y="277139"/>
                    </a:lnTo>
                    <a:lnTo>
                      <a:pt x="193892" y="277139"/>
                    </a:lnTo>
                    <a:lnTo>
                      <a:pt x="153635" y="244272"/>
                    </a:lnTo>
                    <a:lnTo>
                      <a:pt x="167035" y="238569"/>
                    </a:lnTo>
                    <a:lnTo>
                      <a:pt x="177070" y="235071"/>
                    </a:lnTo>
                    <a:lnTo>
                      <a:pt x="188234" y="231521"/>
                    </a:lnTo>
                    <a:lnTo>
                      <a:pt x="205019" y="225664"/>
                    </a:lnTo>
                    <a:lnTo>
                      <a:pt x="417434" y="225664"/>
                    </a:lnTo>
                    <a:lnTo>
                      <a:pt x="403340" y="220018"/>
                    </a:lnTo>
                    <a:lnTo>
                      <a:pt x="276658" y="220018"/>
                    </a:lnTo>
                    <a:lnTo>
                      <a:pt x="260567" y="218863"/>
                    </a:lnTo>
                    <a:lnTo>
                      <a:pt x="244790" y="215405"/>
                    </a:lnTo>
                    <a:lnTo>
                      <a:pt x="243920" y="215153"/>
                    </a:lnTo>
                    <a:lnTo>
                      <a:pt x="242965" y="214777"/>
                    </a:lnTo>
                    <a:lnTo>
                      <a:pt x="238083" y="213191"/>
                    </a:lnTo>
                    <a:lnTo>
                      <a:pt x="234240" y="211689"/>
                    </a:lnTo>
                    <a:lnTo>
                      <a:pt x="228969" y="209271"/>
                    </a:lnTo>
                    <a:lnTo>
                      <a:pt x="226017" y="207723"/>
                    </a:lnTo>
                    <a:lnTo>
                      <a:pt x="224322" y="206863"/>
                    </a:lnTo>
                    <a:lnTo>
                      <a:pt x="222757" y="205807"/>
                    </a:lnTo>
                    <a:lnTo>
                      <a:pt x="221107" y="204859"/>
                    </a:lnTo>
                    <a:lnTo>
                      <a:pt x="229039" y="126844"/>
                    </a:lnTo>
                    <a:lnTo>
                      <a:pt x="226972" y="122313"/>
                    </a:lnTo>
                    <a:lnTo>
                      <a:pt x="223129" y="119621"/>
                    </a:lnTo>
                    <a:lnTo>
                      <a:pt x="200577" y="99075"/>
                    </a:lnTo>
                    <a:lnTo>
                      <a:pt x="181940" y="72373"/>
                    </a:lnTo>
                    <a:lnTo>
                      <a:pt x="167759" y="40727"/>
                    </a:lnTo>
                    <a:lnTo>
                      <a:pt x="158556" y="5331"/>
                    </a:lnTo>
                    <a:lnTo>
                      <a:pt x="150923" y="4109"/>
                    </a:lnTo>
                    <a:lnTo>
                      <a:pt x="143880" y="2806"/>
                    </a:lnTo>
                    <a:lnTo>
                      <a:pt x="137386" y="1432"/>
                    </a:lnTo>
                    <a:lnTo>
                      <a:pt x="131402" y="0"/>
                    </a:lnTo>
                    <a:close/>
                  </a:path>
                  <a:path w="553719" h="498475">
                    <a:moveTo>
                      <a:pt x="193892" y="277139"/>
                    </a:moveTo>
                    <a:lnTo>
                      <a:pt x="87879" y="277139"/>
                    </a:lnTo>
                    <a:lnTo>
                      <a:pt x="113770" y="349553"/>
                    </a:lnTo>
                    <a:lnTo>
                      <a:pt x="113770" y="472649"/>
                    </a:lnTo>
                    <a:lnTo>
                      <a:pt x="439353" y="472649"/>
                    </a:lnTo>
                    <a:lnTo>
                      <a:pt x="439353" y="349553"/>
                    </a:lnTo>
                    <a:lnTo>
                      <a:pt x="442293" y="341341"/>
                    </a:lnTo>
                    <a:lnTo>
                      <a:pt x="272527" y="341341"/>
                    </a:lnTo>
                    <a:lnTo>
                      <a:pt x="193892" y="277139"/>
                    </a:lnTo>
                    <a:close/>
                  </a:path>
                  <a:path w="553719" h="498475">
                    <a:moveTo>
                      <a:pt x="512423" y="277139"/>
                    </a:moveTo>
                    <a:lnTo>
                      <a:pt x="465278" y="277139"/>
                    </a:lnTo>
                    <a:lnTo>
                      <a:pt x="484679" y="288642"/>
                    </a:lnTo>
                    <a:lnTo>
                      <a:pt x="500411" y="299638"/>
                    </a:lnTo>
                    <a:lnTo>
                      <a:pt x="512306" y="310042"/>
                    </a:lnTo>
                    <a:lnTo>
                      <a:pt x="520186" y="319767"/>
                    </a:lnTo>
                    <a:lnTo>
                      <a:pt x="527069" y="345681"/>
                    </a:lnTo>
                    <a:lnTo>
                      <a:pt x="528225" y="385086"/>
                    </a:lnTo>
                    <a:lnTo>
                      <a:pt x="525345" y="430050"/>
                    </a:lnTo>
                    <a:lnTo>
                      <a:pt x="520119" y="472649"/>
                    </a:lnTo>
                    <a:lnTo>
                      <a:pt x="546066" y="472649"/>
                    </a:lnTo>
                    <a:lnTo>
                      <a:pt x="548081" y="458818"/>
                    </a:lnTo>
                    <a:lnTo>
                      <a:pt x="553137" y="406354"/>
                    </a:lnTo>
                    <a:lnTo>
                      <a:pt x="553112" y="349165"/>
                    </a:lnTo>
                    <a:lnTo>
                      <a:pt x="542069" y="306111"/>
                    </a:lnTo>
                    <a:lnTo>
                      <a:pt x="519414" y="281792"/>
                    </a:lnTo>
                    <a:lnTo>
                      <a:pt x="512423" y="277139"/>
                    </a:lnTo>
                    <a:close/>
                  </a:path>
                  <a:path w="553719" h="498475">
                    <a:moveTo>
                      <a:pt x="417460" y="225674"/>
                    </a:moveTo>
                    <a:lnTo>
                      <a:pt x="348148" y="225674"/>
                    </a:lnTo>
                    <a:lnTo>
                      <a:pt x="364429" y="231525"/>
                    </a:lnTo>
                    <a:lnTo>
                      <a:pt x="374479" y="235072"/>
                    </a:lnTo>
                    <a:lnTo>
                      <a:pt x="383400" y="238569"/>
                    </a:lnTo>
                    <a:lnTo>
                      <a:pt x="396293" y="244272"/>
                    </a:lnTo>
                    <a:lnTo>
                      <a:pt x="272527" y="341341"/>
                    </a:lnTo>
                    <a:lnTo>
                      <a:pt x="442293" y="341341"/>
                    </a:lnTo>
                    <a:lnTo>
                      <a:pt x="465278" y="277139"/>
                    </a:lnTo>
                    <a:lnTo>
                      <a:pt x="512423" y="277139"/>
                    </a:lnTo>
                    <a:lnTo>
                      <a:pt x="480993" y="256221"/>
                    </a:lnTo>
                    <a:lnTo>
                      <a:pt x="427000" y="229496"/>
                    </a:lnTo>
                    <a:lnTo>
                      <a:pt x="417460" y="225674"/>
                    </a:lnTo>
                    <a:close/>
                  </a:path>
                  <a:path w="553719" h="498475">
                    <a:moveTo>
                      <a:pt x="417434" y="225664"/>
                    </a:moveTo>
                    <a:lnTo>
                      <a:pt x="205019" y="225664"/>
                    </a:lnTo>
                    <a:lnTo>
                      <a:pt x="205931" y="226152"/>
                    </a:lnTo>
                    <a:lnTo>
                      <a:pt x="210967" y="229254"/>
                    </a:lnTo>
                    <a:lnTo>
                      <a:pt x="248594" y="243288"/>
                    </a:lnTo>
                    <a:lnTo>
                      <a:pt x="276573" y="246258"/>
                    </a:lnTo>
                    <a:lnTo>
                      <a:pt x="290714" y="245508"/>
                    </a:lnTo>
                    <a:lnTo>
                      <a:pt x="304588" y="243286"/>
                    </a:lnTo>
                    <a:lnTo>
                      <a:pt x="318110" y="239637"/>
                    </a:lnTo>
                    <a:lnTo>
                      <a:pt x="331195" y="234606"/>
                    </a:lnTo>
                    <a:lnTo>
                      <a:pt x="331695" y="234364"/>
                    </a:lnTo>
                    <a:lnTo>
                      <a:pt x="337023" y="231981"/>
                    </a:lnTo>
                    <a:lnTo>
                      <a:pt x="342250" y="229240"/>
                    </a:lnTo>
                    <a:lnTo>
                      <a:pt x="347300" y="226131"/>
                    </a:lnTo>
                    <a:lnTo>
                      <a:pt x="348148" y="225674"/>
                    </a:lnTo>
                    <a:lnTo>
                      <a:pt x="417460" y="225674"/>
                    </a:lnTo>
                    <a:close/>
                  </a:path>
                  <a:path w="553719" h="498475">
                    <a:moveTo>
                      <a:pt x="421720" y="0"/>
                    </a:moveTo>
                    <a:lnTo>
                      <a:pt x="415753" y="1432"/>
                    </a:lnTo>
                    <a:lnTo>
                      <a:pt x="409265" y="2806"/>
                    </a:lnTo>
                    <a:lnTo>
                      <a:pt x="402225" y="4109"/>
                    </a:lnTo>
                    <a:lnTo>
                      <a:pt x="394602" y="5331"/>
                    </a:lnTo>
                    <a:lnTo>
                      <a:pt x="385386" y="40744"/>
                    </a:lnTo>
                    <a:lnTo>
                      <a:pt x="371195" y="72389"/>
                    </a:lnTo>
                    <a:lnTo>
                      <a:pt x="352565" y="99077"/>
                    </a:lnTo>
                    <a:lnTo>
                      <a:pt x="330004" y="119642"/>
                    </a:lnTo>
                    <a:lnTo>
                      <a:pt x="326175" y="122337"/>
                    </a:lnTo>
                    <a:lnTo>
                      <a:pt x="324108" y="126868"/>
                    </a:lnTo>
                    <a:lnTo>
                      <a:pt x="332015" y="204873"/>
                    </a:lnTo>
                    <a:lnTo>
                      <a:pt x="330334" y="205873"/>
                    </a:lnTo>
                    <a:lnTo>
                      <a:pt x="328705" y="206930"/>
                    </a:lnTo>
                    <a:lnTo>
                      <a:pt x="324230" y="209271"/>
                    </a:lnTo>
                    <a:lnTo>
                      <a:pt x="322823" y="209895"/>
                    </a:lnTo>
                    <a:lnTo>
                      <a:pt x="318913" y="211724"/>
                    </a:lnTo>
                    <a:lnTo>
                      <a:pt x="314895" y="213282"/>
                    </a:lnTo>
                    <a:lnTo>
                      <a:pt x="309995" y="214872"/>
                    </a:lnTo>
                    <a:lnTo>
                      <a:pt x="309223" y="215167"/>
                    </a:lnTo>
                    <a:lnTo>
                      <a:pt x="308416" y="215405"/>
                    </a:lnTo>
                    <a:lnTo>
                      <a:pt x="292689" y="218863"/>
                    </a:lnTo>
                    <a:lnTo>
                      <a:pt x="276658" y="220018"/>
                    </a:lnTo>
                    <a:lnTo>
                      <a:pt x="403340" y="220018"/>
                    </a:lnTo>
                    <a:lnTo>
                      <a:pt x="357621" y="201704"/>
                    </a:lnTo>
                    <a:lnTo>
                      <a:pt x="350977" y="136197"/>
                    </a:lnTo>
                    <a:lnTo>
                      <a:pt x="376745" y="110587"/>
                    </a:lnTo>
                    <a:lnTo>
                      <a:pt x="397476" y="78599"/>
                    </a:lnTo>
                    <a:lnTo>
                      <a:pt x="412644" y="41361"/>
                    </a:lnTo>
                    <a:lnTo>
                      <a:pt x="421720" y="0"/>
                    </a:lnTo>
                    <a:close/>
                  </a:path>
                </a:pathLst>
              </a:custGeom>
              <a:solidFill>
                <a:srgbClr val="FFFFFF"/>
              </a:solidFill>
            </p:spPr>
            <p:txBody>
              <a:bodyPr wrap="square" lIns="0" tIns="0" rIns="0" bIns="0" rtlCol="0"/>
              <a:lstStyle/>
              <a:p>
                <a:endParaRPr sz="1000"/>
              </a:p>
            </p:txBody>
          </p:sp>
          <p:sp>
            <p:nvSpPr>
              <p:cNvPr id="36" name="object 132">
                <a:extLst>
                  <a:ext uri="{FF2B5EF4-FFF2-40B4-BE49-F238E27FC236}">
                    <a16:creationId xmlns:a16="http://schemas.microsoft.com/office/drawing/2014/main" id="{D513081A-D174-48A0-8725-F00F63DE0EE9}"/>
                  </a:ext>
                </a:extLst>
              </p:cNvPr>
              <p:cNvSpPr/>
              <p:nvPr/>
            </p:nvSpPr>
            <p:spPr>
              <a:xfrm>
                <a:off x="1348600" y="7899830"/>
                <a:ext cx="325755" cy="211454"/>
              </a:xfrm>
              <a:custGeom>
                <a:avLst/>
                <a:gdLst/>
                <a:ahLst/>
                <a:cxnLst/>
                <a:rect l="l" t="t" r="r" b="b"/>
                <a:pathLst>
                  <a:path w="325755" h="211454">
                    <a:moveTo>
                      <a:pt x="162800" y="0"/>
                    </a:moveTo>
                    <a:lnTo>
                      <a:pt x="114611" y="7769"/>
                    </a:lnTo>
                    <a:lnTo>
                      <a:pt x="72763" y="29406"/>
                    </a:lnTo>
                    <a:lnTo>
                      <a:pt x="39765" y="62401"/>
                    </a:lnTo>
                    <a:lnTo>
                      <a:pt x="18127" y="104245"/>
                    </a:lnTo>
                    <a:lnTo>
                      <a:pt x="10356" y="152429"/>
                    </a:lnTo>
                    <a:lnTo>
                      <a:pt x="10302" y="179488"/>
                    </a:lnTo>
                    <a:lnTo>
                      <a:pt x="3769" y="182025"/>
                    </a:lnTo>
                    <a:lnTo>
                      <a:pt x="0" y="184763"/>
                    </a:lnTo>
                    <a:lnTo>
                      <a:pt x="0" y="187648"/>
                    </a:lnTo>
                    <a:lnTo>
                      <a:pt x="12797" y="196751"/>
                    </a:lnTo>
                    <a:lnTo>
                      <a:pt x="47692" y="204183"/>
                    </a:lnTo>
                    <a:lnTo>
                      <a:pt x="99441" y="209192"/>
                    </a:lnTo>
                    <a:lnTo>
                      <a:pt x="162800" y="211029"/>
                    </a:lnTo>
                    <a:lnTo>
                      <a:pt x="226164" y="209192"/>
                    </a:lnTo>
                    <a:lnTo>
                      <a:pt x="277905" y="204183"/>
                    </a:lnTo>
                    <a:lnTo>
                      <a:pt x="312788" y="196751"/>
                    </a:lnTo>
                    <a:lnTo>
                      <a:pt x="325579" y="187648"/>
                    </a:lnTo>
                    <a:lnTo>
                      <a:pt x="325579" y="184763"/>
                    </a:lnTo>
                    <a:lnTo>
                      <a:pt x="321820" y="182025"/>
                    </a:lnTo>
                    <a:lnTo>
                      <a:pt x="315264" y="179488"/>
                    </a:lnTo>
                    <a:lnTo>
                      <a:pt x="315264" y="152429"/>
                    </a:lnTo>
                    <a:lnTo>
                      <a:pt x="307491" y="104245"/>
                    </a:lnTo>
                    <a:lnTo>
                      <a:pt x="285845" y="62401"/>
                    </a:lnTo>
                    <a:lnTo>
                      <a:pt x="252840" y="29406"/>
                    </a:lnTo>
                    <a:lnTo>
                      <a:pt x="210987" y="7769"/>
                    </a:lnTo>
                    <a:lnTo>
                      <a:pt x="162800" y="0"/>
                    </a:lnTo>
                    <a:close/>
                  </a:path>
                </a:pathLst>
              </a:custGeom>
              <a:solidFill>
                <a:srgbClr val="FFFFFF"/>
              </a:solidFill>
            </p:spPr>
            <p:txBody>
              <a:bodyPr wrap="square" lIns="0" tIns="0" rIns="0" bIns="0" rtlCol="0"/>
              <a:lstStyle/>
              <a:p>
                <a:endParaRPr sz="1000"/>
              </a:p>
            </p:txBody>
          </p:sp>
          <p:sp>
            <p:nvSpPr>
              <p:cNvPr id="37" name="object 133">
                <a:extLst>
                  <a:ext uri="{FF2B5EF4-FFF2-40B4-BE49-F238E27FC236}">
                    <a16:creationId xmlns:a16="http://schemas.microsoft.com/office/drawing/2014/main" id="{BC65FAD7-99E6-4CAF-97D1-637DD8F54BA0}"/>
                  </a:ext>
                </a:extLst>
              </p:cNvPr>
              <p:cNvSpPr/>
              <p:nvPr/>
            </p:nvSpPr>
            <p:spPr>
              <a:xfrm>
                <a:off x="1435371" y="8359222"/>
                <a:ext cx="69850" cy="67945"/>
              </a:xfrm>
              <a:custGeom>
                <a:avLst/>
                <a:gdLst/>
                <a:ahLst/>
                <a:cxnLst/>
                <a:rect l="l" t="t" r="r" b="b"/>
                <a:pathLst>
                  <a:path w="69850" h="67945">
                    <a:moveTo>
                      <a:pt x="69563" y="0"/>
                    </a:moveTo>
                    <a:lnTo>
                      <a:pt x="0" y="67939"/>
                    </a:lnTo>
                  </a:path>
                </a:pathLst>
              </a:custGeom>
              <a:ln w="27515">
                <a:solidFill>
                  <a:srgbClr val="FFFFFF"/>
                </a:solidFill>
              </a:ln>
            </p:spPr>
            <p:txBody>
              <a:bodyPr wrap="square" lIns="0" tIns="0" rIns="0" bIns="0" rtlCol="0"/>
              <a:lstStyle/>
              <a:p>
                <a:endParaRPr sz="1000"/>
              </a:p>
            </p:txBody>
          </p:sp>
          <p:sp>
            <p:nvSpPr>
              <p:cNvPr id="38" name="object 134">
                <a:extLst>
                  <a:ext uri="{FF2B5EF4-FFF2-40B4-BE49-F238E27FC236}">
                    <a16:creationId xmlns:a16="http://schemas.microsoft.com/office/drawing/2014/main" id="{A73E6885-6B41-4473-8B59-28EC3B4C0312}"/>
                  </a:ext>
                </a:extLst>
              </p:cNvPr>
              <p:cNvSpPr/>
              <p:nvPr/>
            </p:nvSpPr>
            <p:spPr>
              <a:xfrm>
                <a:off x="1503322" y="8359222"/>
                <a:ext cx="89535" cy="84455"/>
              </a:xfrm>
              <a:custGeom>
                <a:avLst/>
                <a:gdLst/>
                <a:ahLst/>
                <a:cxnLst/>
                <a:rect l="l" t="t" r="r" b="b"/>
                <a:pathLst>
                  <a:path w="89534" h="84454">
                    <a:moveTo>
                      <a:pt x="0" y="0"/>
                    </a:moveTo>
                    <a:lnTo>
                      <a:pt x="88968" y="84125"/>
                    </a:lnTo>
                  </a:path>
                </a:pathLst>
              </a:custGeom>
              <a:ln w="27515">
                <a:solidFill>
                  <a:srgbClr val="FFFFFF"/>
                </a:solidFill>
              </a:ln>
            </p:spPr>
            <p:txBody>
              <a:bodyPr wrap="square" lIns="0" tIns="0" rIns="0" bIns="0" rtlCol="0"/>
              <a:lstStyle/>
              <a:p>
                <a:endParaRPr sz="1000"/>
              </a:p>
            </p:txBody>
          </p:sp>
          <p:sp>
            <p:nvSpPr>
              <p:cNvPr id="39" name="object 135">
                <a:extLst>
                  <a:ext uri="{FF2B5EF4-FFF2-40B4-BE49-F238E27FC236}">
                    <a16:creationId xmlns:a16="http://schemas.microsoft.com/office/drawing/2014/main" id="{D7BC976C-2B89-4651-A0BD-E8F30626668B}"/>
                  </a:ext>
                </a:extLst>
              </p:cNvPr>
              <p:cNvSpPr/>
              <p:nvPr/>
            </p:nvSpPr>
            <p:spPr>
              <a:xfrm>
                <a:off x="1858602" y="8170879"/>
                <a:ext cx="323850" cy="442595"/>
              </a:xfrm>
              <a:custGeom>
                <a:avLst/>
                <a:gdLst/>
                <a:ahLst/>
                <a:cxnLst/>
                <a:rect l="l" t="t" r="r" b="b"/>
                <a:pathLst>
                  <a:path w="323850" h="442595">
                    <a:moveTo>
                      <a:pt x="200054" y="0"/>
                    </a:moveTo>
                    <a:lnTo>
                      <a:pt x="0" y="0"/>
                    </a:lnTo>
                    <a:lnTo>
                      <a:pt x="0" y="442288"/>
                    </a:lnTo>
                    <a:lnTo>
                      <a:pt x="323340" y="442288"/>
                    </a:lnTo>
                    <a:lnTo>
                      <a:pt x="323340" y="121239"/>
                    </a:lnTo>
                    <a:lnTo>
                      <a:pt x="200054" y="0"/>
                    </a:lnTo>
                    <a:close/>
                  </a:path>
                </a:pathLst>
              </a:custGeom>
              <a:ln w="28076">
                <a:solidFill>
                  <a:srgbClr val="FFFFFF"/>
                </a:solidFill>
              </a:ln>
            </p:spPr>
            <p:txBody>
              <a:bodyPr wrap="square" lIns="0" tIns="0" rIns="0" bIns="0" rtlCol="0"/>
              <a:lstStyle/>
              <a:p>
                <a:endParaRPr sz="1000"/>
              </a:p>
            </p:txBody>
          </p:sp>
          <p:sp>
            <p:nvSpPr>
              <p:cNvPr id="40" name="object 136">
                <a:extLst>
                  <a:ext uri="{FF2B5EF4-FFF2-40B4-BE49-F238E27FC236}">
                    <a16:creationId xmlns:a16="http://schemas.microsoft.com/office/drawing/2014/main" id="{1720C20B-CDB9-45B9-AEF7-5B6C580198BE}"/>
                  </a:ext>
                </a:extLst>
              </p:cNvPr>
              <p:cNvSpPr/>
              <p:nvPr/>
            </p:nvSpPr>
            <p:spPr>
              <a:xfrm>
                <a:off x="1902865" y="8156841"/>
                <a:ext cx="289806" cy="208231"/>
              </a:xfrm>
              <a:prstGeom prst="rect">
                <a:avLst/>
              </a:prstGeom>
              <a:blipFill>
                <a:blip r:embed="rId62" cstate="print"/>
                <a:stretch>
                  <a:fillRect/>
                </a:stretch>
              </a:blipFill>
            </p:spPr>
            <p:txBody>
              <a:bodyPr wrap="square" lIns="0" tIns="0" rIns="0" bIns="0" rtlCol="0"/>
              <a:lstStyle/>
              <a:p>
                <a:endParaRPr sz="1000"/>
              </a:p>
            </p:txBody>
          </p:sp>
          <p:sp>
            <p:nvSpPr>
              <p:cNvPr id="41" name="object 137">
                <a:extLst>
                  <a:ext uri="{FF2B5EF4-FFF2-40B4-BE49-F238E27FC236}">
                    <a16:creationId xmlns:a16="http://schemas.microsoft.com/office/drawing/2014/main" id="{05FD415B-E78B-41D8-B8BC-509F7C27926B}"/>
                  </a:ext>
                </a:extLst>
              </p:cNvPr>
              <p:cNvSpPr/>
              <p:nvPr/>
            </p:nvSpPr>
            <p:spPr>
              <a:xfrm>
                <a:off x="1905814" y="8417819"/>
                <a:ext cx="227329" cy="0"/>
              </a:xfrm>
              <a:custGeom>
                <a:avLst/>
                <a:gdLst/>
                <a:ahLst/>
                <a:cxnLst/>
                <a:rect l="l" t="t" r="r" b="b"/>
                <a:pathLst>
                  <a:path w="227330">
                    <a:moveTo>
                      <a:pt x="0" y="0"/>
                    </a:moveTo>
                    <a:lnTo>
                      <a:pt x="226724" y="0"/>
                    </a:lnTo>
                  </a:path>
                </a:pathLst>
              </a:custGeom>
              <a:ln w="24567">
                <a:solidFill>
                  <a:srgbClr val="FFFFFF"/>
                </a:solidFill>
              </a:ln>
            </p:spPr>
            <p:txBody>
              <a:bodyPr wrap="square" lIns="0" tIns="0" rIns="0" bIns="0" rtlCol="0"/>
              <a:lstStyle/>
              <a:p>
                <a:endParaRPr sz="1000"/>
              </a:p>
            </p:txBody>
          </p:sp>
          <p:sp>
            <p:nvSpPr>
              <p:cNvPr id="42" name="object 138">
                <a:extLst>
                  <a:ext uri="{FF2B5EF4-FFF2-40B4-BE49-F238E27FC236}">
                    <a16:creationId xmlns:a16="http://schemas.microsoft.com/office/drawing/2014/main" id="{4944CFDE-73A7-4678-B1B2-5106C1464D17}"/>
                  </a:ext>
                </a:extLst>
              </p:cNvPr>
              <p:cNvSpPr/>
              <p:nvPr/>
            </p:nvSpPr>
            <p:spPr>
              <a:xfrm>
                <a:off x="1905814" y="8483319"/>
                <a:ext cx="227329" cy="0"/>
              </a:xfrm>
              <a:custGeom>
                <a:avLst/>
                <a:gdLst/>
                <a:ahLst/>
                <a:cxnLst/>
                <a:rect l="l" t="t" r="r" b="b"/>
                <a:pathLst>
                  <a:path w="227330">
                    <a:moveTo>
                      <a:pt x="0" y="0"/>
                    </a:moveTo>
                    <a:lnTo>
                      <a:pt x="226724" y="0"/>
                    </a:lnTo>
                  </a:path>
                </a:pathLst>
              </a:custGeom>
              <a:ln w="24567">
                <a:solidFill>
                  <a:srgbClr val="FFFFFF"/>
                </a:solidFill>
              </a:ln>
            </p:spPr>
            <p:txBody>
              <a:bodyPr wrap="square" lIns="0" tIns="0" rIns="0" bIns="0" rtlCol="0"/>
              <a:lstStyle/>
              <a:p>
                <a:endParaRPr sz="1000"/>
              </a:p>
            </p:txBody>
          </p:sp>
          <p:sp>
            <p:nvSpPr>
              <p:cNvPr id="43" name="object 139">
                <a:extLst>
                  <a:ext uri="{FF2B5EF4-FFF2-40B4-BE49-F238E27FC236}">
                    <a16:creationId xmlns:a16="http://schemas.microsoft.com/office/drawing/2014/main" id="{C1F6FFD1-AD6D-4F0F-8158-A87C7AE055E9}"/>
                  </a:ext>
                </a:extLst>
              </p:cNvPr>
              <p:cNvSpPr/>
              <p:nvPr/>
            </p:nvSpPr>
            <p:spPr>
              <a:xfrm>
                <a:off x="1905814" y="8548819"/>
                <a:ext cx="227329" cy="0"/>
              </a:xfrm>
              <a:custGeom>
                <a:avLst/>
                <a:gdLst/>
                <a:ahLst/>
                <a:cxnLst/>
                <a:rect l="l" t="t" r="r" b="b"/>
                <a:pathLst>
                  <a:path w="227330">
                    <a:moveTo>
                      <a:pt x="0" y="0"/>
                    </a:moveTo>
                    <a:lnTo>
                      <a:pt x="226724" y="0"/>
                    </a:lnTo>
                  </a:path>
                </a:pathLst>
              </a:custGeom>
              <a:ln w="24567">
                <a:solidFill>
                  <a:srgbClr val="FFFFFF"/>
                </a:solidFill>
              </a:ln>
            </p:spPr>
            <p:txBody>
              <a:bodyPr wrap="square" lIns="0" tIns="0" rIns="0" bIns="0" rtlCol="0"/>
              <a:lstStyle/>
              <a:p>
                <a:endParaRPr sz="1000"/>
              </a:p>
            </p:txBody>
          </p:sp>
        </p:grpSp>
      </p:grpSp>
      <p:pic>
        <p:nvPicPr>
          <p:cNvPr id="239" name="Picture 13">
            <a:extLst>
              <a:ext uri="{FF2B5EF4-FFF2-40B4-BE49-F238E27FC236}">
                <a16:creationId xmlns:a16="http://schemas.microsoft.com/office/drawing/2014/main" id="{E78081C7-DBBF-49AB-888C-F522660089AA}"/>
              </a:ext>
            </a:extLst>
          </p:cNvPr>
          <p:cNvPicPr preferRelativeResize="0">
            <a:picLocks noChangeAspect="1"/>
          </p:cNvPicPr>
          <p:nvPr/>
        </p:nvPicPr>
        <p:blipFill>
          <a:blip r:embed="rId63"/>
          <a:stretch/>
        </p:blipFill>
        <p:spPr>
          <a:xfrm>
            <a:off x="19557" y="100897"/>
            <a:ext cx="2267315" cy="660294"/>
          </a:xfrm>
          <a:prstGeom prst="rect">
            <a:avLst/>
          </a:prstGeom>
          <a:ln>
            <a:noFill/>
          </a:ln>
        </p:spPr>
      </p:pic>
      <p:sp>
        <p:nvSpPr>
          <p:cNvPr id="241" name="Freeform 431">
            <a:extLst>
              <a:ext uri="{FF2B5EF4-FFF2-40B4-BE49-F238E27FC236}">
                <a16:creationId xmlns:a16="http://schemas.microsoft.com/office/drawing/2014/main" id="{77043F51-2EBA-4005-B0CB-AA49A428C9B5}"/>
              </a:ext>
            </a:extLst>
          </p:cNvPr>
          <p:cNvSpPr>
            <a:spLocks noChangeAspect="1"/>
          </p:cNvSpPr>
          <p:nvPr/>
        </p:nvSpPr>
        <p:spPr>
          <a:xfrm>
            <a:off x="262538" y="2637852"/>
            <a:ext cx="3181544" cy="3526669"/>
          </a:xfrm>
          <a:custGeom>
            <a:avLst/>
            <a:gdLst>
              <a:gd name="connsiteX0" fmla="*/ 0 w 13874940"/>
              <a:gd name="connsiteY0" fmla="*/ 973700 h 5842080"/>
              <a:gd name="connsiteX1" fmla="*/ 285191 w 13874940"/>
              <a:gd name="connsiteY1" fmla="*/ 285190 h 5842080"/>
              <a:gd name="connsiteX2" fmla="*/ 973702 w 13874940"/>
              <a:gd name="connsiteY2" fmla="*/ 1 h 5842080"/>
              <a:gd name="connsiteX3" fmla="*/ 12901240 w 13874940"/>
              <a:gd name="connsiteY3" fmla="*/ 0 h 5842080"/>
              <a:gd name="connsiteX4" fmla="*/ 13589750 w 13874940"/>
              <a:gd name="connsiteY4" fmla="*/ 285191 h 5842080"/>
              <a:gd name="connsiteX5" fmla="*/ 13874939 w 13874940"/>
              <a:gd name="connsiteY5" fmla="*/ 973702 h 5842080"/>
              <a:gd name="connsiteX6" fmla="*/ 13874940 w 13874940"/>
              <a:gd name="connsiteY6" fmla="*/ 4868380 h 5842080"/>
              <a:gd name="connsiteX7" fmla="*/ 13589750 w 13874940"/>
              <a:gd name="connsiteY7" fmla="*/ 5556890 h 5842080"/>
              <a:gd name="connsiteX8" fmla="*/ 12901240 w 13874940"/>
              <a:gd name="connsiteY8" fmla="*/ 5842080 h 5842080"/>
              <a:gd name="connsiteX9" fmla="*/ 973700 w 13874940"/>
              <a:gd name="connsiteY9" fmla="*/ 5842080 h 5842080"/>
              <a:gd name="connsiteX10" fmla="*/ 285190 w 13874940"/>
              <a:gd name="connsiteY10" fmla="*/ 5556889 h 5842080"/>
              <a:gd name="connsiteX11" fmla="*/ 0 w 13874940"/>
              <a:gd name="connsiteY11" fmla="*/ 4868379 h 5842080"/>
              <a:gd name="connsiteX12" fmla="*/ 0 w 13874940"/>
              <a:gd name="connsiteY12" fmla="*/ 973700 h 5842080"/>
              <a:gd name="connsiteX0" fmla="*/ 36552 w 13911492"/>
              <a:gd name="connsiteY0" fmla="*/ 973739 h 5842119"/>
              <a:gd name="connsiteX1" fmla="*/ 182604 w 13911492"/>
              <a:gd name="connsiteY1" fmla="*/ 182604 h 5842119"/>
              <a:gd name="connsiteX2" fmla="*/ 1010254 w 13911492"/>
              <a:gd name="connsiteY2" fmla="*/ 40 h 5842119"/>
              <a:gd name="connsiteX3" fmla="*/ 12937792 w 13911492"/>
              <a:gd name="connsiteY3" fmla="*/ 39 h 5842119"/>
              <a:gd name="connsiteX4" fmla="*/ 13626302 w 13911492"/>
              <a:gd name="connsiteY4" fmla="*/ 285230 h 5842119"/>
              <a:gd name="connsiteX5" fmla="*/ 13911491 w 13911492"/>
              <a:gd name="connsiteY5" fmla="*/ 973741 h 5842119"/>
              <a:gd name="connsiteX6" fmla="*/ 13911492 w 13911492"/>
              <a:gd name="connsiteY6" fmla="*/ 4868419 h 5842119"/>
              <a:gd name="connsiteX7" fmla="*/ 13626302 w 13911492"/>
              <a:gd name="connsiteY7" fmla="*/ 5556929 h 5842119"/>
              <a:gd name="connsiteX8" fmla="*/ 12937792 w 13911492"/>
              <a:gd name="connsiteY8" fmla="*/ 5842119 h 5842119"/>
              <a:gd name="connsiteX9" fmla="*/ 1010252 w 13911492"/>
              <a:gd name="connsiteY9" fmla="*/ 5842119 h 5842119"/>
              <a:gd name="connsiteX10" fmla="*/ 321742 w 13911492"/>
              <a:gd name="connsiteY10" fmla="*/ 5556928 h 5842119"/>
              <a:gd name="connsiteX11" fmla="*/ 36552 w 13911492"/>
              <a:gd name="connsiteY11" fmla="*/ 4868418 h 5842119"/>
              <a:gd name="connsiteX12" fmla="*/ 36552 w 13911492"/>
              <a:gd name="connsiteY12" fmla="*/ 973739 h 5842119"/>
              <a:gd name="connsiteX0" fmla="*/ 16232 w 13891172"/>
              <a:gd name="connsiteY0" fmla="*/ 620722 h 5842080"/>
              <a:gd name="connsiteX1" fmla="*/ 162284 w 13891172"/>
              <a:gd name="connsiteY1" fmla="*/ 182565 h 5842080"/>
              <a:gd name="connsiteX2" fmla="*/ 989934 w 13891172"/>
              <a:gd name="connsiteY2" fmla="*/ 1 h 5842080"/>
              <a:gd name="connsiteX3" fmla="*/ 12917472 w 13891172"/>
              <a:gd name="connsiteY3" fmla="*/ 0 h 5842080"/>
              <a:gd name="connsiteX4" fmla="*/ 13605982 w 13891172"/>
              <a:gd name="connsiteY4" fmla="*/ 285191 h 5842080"/>
              <a:gd name="connsiteX5" fmla="*/ 13891171 w 13891172"/>
              <a:gd name="connsiteY5" fmla="*/ 973702 h 5842080"/>
              <a:gd name="connsiteX6" fmla="*/ 13891172 w 13891172"/>
              <a:gd name="connsiteY6" fmla="*/ 4868380 h 5842080"/>
              <a:gd name="connsiteX7" fmla="*/ 13605982 w 13891172"/>
              <a:gd name="connsiteY7" fmla="*/ 5556890 h 5842080"/>
              <a:gd name="connsiteX8" fmla="*/ 12917472 w 13891172"/>
              <a:gd name="connsiteY8" fmla="*/ 5842080 h 5842080"/>
              <a:gd name="connsiteX9" fmla="*/ 989932 w 13891172"/>
              <a:gd name="connsiteY9" fmla="*/ 5842080 h 5842080"/>
              <a:gd name="connsiteX10" fmla="*/ 301422 w 13891172"/>
              <a:gd name="connsiteY10" fmla="*/ 5556889 h 5842080"/>
              <a:gd name="connsiteX11" fmla="*/ 16232 w 13891172"/>
              <a:gd name="connsiteY11" fmla="*/ 4868379 h 5842080"/>
              <a:gd name="connsiteX12" fmla="*/ 16232 w 13891172"/>
              <a:gd name="connsiteY12" fmla="*/ 620722 h 5842080"/>
              <a:gd name="connsiteX0" fmla="*/ 0 w 13874940"/>
              <a:gd name="connsiteY0" fmla="*/ 620723 h 5842081"/>
              <a:gd name="connsiteX1" fmla="*/ 146052 w 13874940"/>
              <a:gd name="connsiteY1" fmla="*/ 182566 h 5842081"/>
              <a:gd name="connsiteX2" fmla="*/ 547695 w 13874940"/>
              <a:gd name="connsiteY2" fmla="*/ 1 h 5842081"/>
              <a:gd name="connsiteX3" fmla="*/ 12901240 w 13874940"/>
              <a:gd name="connsiteY3" fmla="*/ 1 h 5842081"/>
              <a:gd name="connsiteX4" fmla="*/ 13589750 w 13874940"/>
              <a:gd name="connsiteY4" fmla="*/ 285192 h 5842081"/>
              <a:gd name="connsiteX5" fmla="*/ 13874939 w 13874940"/>
              <a:gd name="connsiteY5" fmla="*/ 973703 h 5842081"/>
              <a:gd name="connsiteX6" fmla="*/ 13874940 w 13874940"/>
              <a:gd name="connsiteY6" fmla="*/ 4868381 h 5842081"/>
              <a:gd name="connsiteX7" fmla="*/ 13589750 w 13874940"/>
              <a:gd name="connsiteY7" fmla="*/ 5556891 h 5842081"/>
              <a:gd name="connsiteX8" fmla="*/ 12901240 w 13874940"/>
              <a:gd name="connsiteY8" fmla="*/ 5842081 h 5842081"/>
              <a:gd name="connsiteX9" fmla="*/ 973700 w 13874940"/>
              <a:gd name="connsiteY9" fmla="*/ 5842081 h 5842081"/>
              <a:gd name="connsiteX10" fmla="*/ 285190 w 13874940"/>
              <a:gd name="connsiteY10" fmla="*/ 5556890 h 5842081"/>
              <a:gd name="connsiteX11" fmla="*/ 0 w 13874940"/>
              <a:gd name="connsiteY11" fmla="*/ 4868380 h 5842081"/>
              <a:gd name="connsiteX12" fmla="*/ 0 w 13874940"/>
              <a:gd name="connsiteY12" fmla="*/ 620723 h 5842081"/>
              <a:gd name="connsiteX0" fmla="*/ 0 w 13874940"/>
              <a:gd name="connsiteY0" fmla="*/ 438158 h 5842081"/>
              <a:gd name="connsiteX1" fmla="*/ 146052 w 13874940"/>
              <a:gd name="connsiteY1" fmla="*/ 182566 h 5842081"/>
              <a:gd name="connsiteX2" fmla="*/ 547695 w 13874940"/>
              <a:gd name="connsiteY2" fmla="*/ 1 h 5842081"/>
              <a:gd name="connsiteX3" fmla="*/ 12901240 w 13874940"/>
              <a:gd name="connsiteY3" fmla="*/ 1 h 5842081"/>
              <a:gd name="connsiteX4" fmla="*/ 13589750 w 13874940"/>
              <a:gd name="connsiteY4" fmla="*/ 285192 h 5842081"/>
              <a:gd name="connsiteX5" fmla="*/ 13874939 w 13874940"/>
              <a:gd name="connsiteY5" fmla="*/ 973703 h 5842081"/>
              <a:gd name="connsiteX6" fmla="*/ 13874940 w 13874940"/>
              <a:gd name="connsiteY6" fmla="*/ 4868381 h 5842081"/>
              <a:gd name="connsiteX7" fmla="*/ 13589750 w 13874940"/>
              <a:gd name="connsiteY7" fmla="*/ 5556891 h 5842081"/>
              <a:gd name="connsiteX8" fmla="*/ 12901240 w 13874940"/>
              <a:gd name="connsiteY8" fmla="*/ 5842081 h 5842081"/>
              <a:gd name="connsiteX9" fmla="*/ 973700 w 13874940"/>
              <a:gd name="connsiteY9" fmla="*/ 5842081 h 5842081"/>
              <a:gd name="connsiteX10" fmla="*/ 285190 w 13874940"/>
              <a:gd name="connsiteY10" fmla="*/ 5556890 h 5842081"/>
              <a:gd name="connsiteX11" fmla="*/ 0 w 13874940"/>
              <a:gd name="connsiteY11" fmla="*/ 4868380 h 5842081"/>
              <a:gd name="connsiteX12" fmla="*/ 0 w 13874940"/>
              <a:gd name="connsiteY12" fmla="*/ 438158 h 5842081"/>
              <a:gd name="connsiteX0" fmla="*/ 0 w 13874940"/>
              <a:gd name="connsiteY0" fmla="*/ 438157 h 5842080"/>
              <a:gd name="connsiteX1" fmla="*/ 146052 w 13874940"/>
              <a:gd name="connsiteY1" fmla="*/ 182565 h 5842080"/>
              <a:gd name="connsiteX2" fmla="*/ 401643 w 13874940"/>
              <a:gd name="connsiteY2" fmla="*/ 1 h 5842080"/>
              <a:gd name="connsiteX3" fmla="*/ 12901240 w 13874940"/>
              <a:gd name="connsiteY3" fmla="*/ 0 h 5842080"/>
              <a:gd name="connsiteX4" fmla="*/ 13589750 w 13874940"/>
              <a:gd name="connsiteY4" fmla="*/ 285191 h 5842080"/>
              <a:gd name="connsiteX5" fmla="*/ 13874939 w 13874940"/>
              <a:gd name="connsiteY5" fmla="*/ 973702 h 5842080"/>
              <a:gd name="connsiteX6" fmla="*/ 13874940 w 13874940"/>
              <a:gd name="connsiteY6" fmla="*/ 4868380 h 5842080"/>
              <a:gd name="connsiteX7" fmla="*/ 13589750 w 13874940"/>
              <a:gd name="connsiteY7" fmla="*/ 5556890 h 5842080"/>
              <a:gd name="connsiteX8" fmla="*/ 12901240 w 13874940"/>
              <a:gd name="connsiteY8" fmla="*/ 5842080 h 5842080"/>
              <a:gd name="connsiteX9" fmla="*/ 973700 w 13874940"/>
              <a:gd name="connsiteY9" fmla="*/ 5842080 h 5842080"/>
              <a:gd name="connsiteX10" fmla="*/ 285190 w 13874940"/>
              <a:gd name="connsiteY10" fmla="*/ 5556889 h 5842080"/>
              <a:gd name="connsiteX11" fmla="*/ 0 w 13874940"/>
              <a:gd name="connsiteY11" fmla="*/ 4868379 h 5842080"/>
              <a:gd name="connsiteX12" fmla="*/ 0 w 13874940"/>
              <a:gd name="connsiteY12" fmla="*/ 438157 h 5842080"/>
              <a:gd name="connsiteX0" fmla="*/ 0 w 13874940"/>
              <a:gd name="connsiteY0" fmla="*/ 438157 h 5842080"/>
              <a:gd name="connsiteX1" fmla="*/ 109539 w 13874940"/>
              <a:gd name="connsiteY1" fmla="*/ 146052 h 5842080"/>
              <a:gd name="connsiteX2" fmla="*/ 401643 w 13874940"/>
              <a:gd name="connsiteY2" fmla="*/ 1 h 5842080"/>
              <a:gd name="connsiteX3" fmla="*/ 12901240 w 13874940"/>
              <a:gd name="connsiteY3" fmla="*/ 0 h 5842080"/>
              <a:gd name="connsiteX4" fmla="*/ 13589750 w 13874940"/>
              <a:gd name="connsiteY4" fmla="*/ 285191 h 5842080"/>
              <a:gd name="connsiteX5" fmla="*/ 13874939 w 13874940"/>
              <a:gd name="connsiteY5" fmla="*/ 973702 h 5842080"/>
              <a:gd name="connsiteX6" fmla="*/ 13874940 w 13874940"/>
              <a:gd name="connsiteY6" fmla="*/ 4868380 h 5842080"/>
              <a:gd name="connsiteX7" fmla="*/ 13589750 w 13874940"/>
              <a:gd name="connsiteY7" fmla="*/ 5556890 h 5842080"/>
              <a:gd name="connsiteX8" fmla="*/ 12901240 w 13874940"/>
              <a:gd name="connsiteY8" fmla="*/ 5842080 h 5842080"/>
              <a:gd name="connsiteX9" fmla="*/ 973700 w 13874940"/>
              <a:gd name="connsiteY9" fmla="*/ 5842080 h 5842080"/>
              <a:gd name="connsiteX10" fmla="*/ 285190 w 13874940"/>
              <a:gd name="connsiteY10" fmla="*/ 5556889 h 5842080"/>
              <a:gd name="connsiteX11" fmla="*/ 0 w 13874940"/>
              <a:gd name="connsiteY11" fmla="*/ 4868379 h 5842080"/>
              <a:gd name="connsiteX12" fmla="*/ 0 w 13874940"/>
              <a:gd name="connsiteY12" fmla="*/ 438157 h 5842080"/>
              <a:gd name="connsiteX0" fmla="*/ 0 w 13874940"/>
              <a:gd name="connsiteY0" fmla="*/ 438157 h 5842080"/>
              <a:gd name="connsiteX1" fmla="*/ 73026 w 13874940"/>
              <a:gd name="connsiteY1" fmla="*/ 73026 h 5842080"/>
              <a:gd name="connsiteX2" fmla="*/ 401643 w 13874940"/>
              <a:gd name="connsiteY2" fmla="*/ 1 h 5842080"/>
              <a:gd name="connsiteX3" fmla="*/ 12901240 w 13874940"/>
              <a:gd name="connsiteY3" fmla="*/ 0 h 5842080"/>
              <a:gd name="connsiteX4" fmla="*/ 13589750 w 13874940"/>
              <a:gd name="connsiteY4" fmla="*/ 285191 h 5842080"/>
              <a:gd name="connsiteX5" fmla="*/ 13874939 w 13874940"/>
              <a:gd name="connsiteY5" fmla="*/ 973702 h 5842080"/>
              <a:gd name="connsiteX6" fmla="*/ 13874940 w 13874940"/>
              <a:gd name="connsiteY6" fmla="*/ 4868380 h 5842080"/>
              <a:gd name="connsiteX7" fmla="*/ 13589750 w 13874940"/>
              <a:gd name="connsiteY7" fmla="*/ 5556890 h 5842080"/>
              <a:gd name="connsiteX8" fmla="*/ 12901240 w 13874940"/>
              <a:gd name="connsiteY8" fmla="*/ 5842080 h 5842080"/>
              <a:gd name="connsiteX9" fmla="*/ 973700 w 13874940"/>
              <a:gd name="connsiteY9" fmla="*/ 5842080 h 5842080"/>
              <a:gd name="connsiteX10" fmla="*/ 285190 w 13874940"/>
              <a:gd name="connsiteY10" fmla="*/ 5556889 h 5842080"/>
              <a:gd name="connsiteX11" fmla="*/ 0 w 13874940"/>
              <a:gd name="connsiteY11" fmla="*/ 4868379 h 5842080"/>
              <a:gd name="connsiteX12" fmla="*/ 0 w 13874940"/>
              <a:gd name="connsiteY12" fmla="*/ 438157 h 5842080"/>
              <a:gd name="connsiteX0" fmla="*/ 0 w 13874940"/>
              <a:gd name="connsiteY0" fmla="*/ 438158 h 5842081"/>
              <a:gd name="connsiteX1" fmla="*/ 73026 w 13874940"/>
              <a:gd name="connsiteY1" fmla="*/ 73027 h 5842081"/>
              <a:gd name="connsiteX2" fmla="*/ 438156 w 13874940"/>
              <a:gd name="connsiteY2" fmla="*/ 1 h 5842081"/>
              <a:gd name="connsiteX3" fmla="*/ 12901240 w 13874940"/>
              <a:gd name="connsiteY3" fmla="*/ 1 h 5842081"/>
              <a:gd name="connsiteX4" fmla="*/ 13589750 w 13874940"/>
              <a:gd name="connsiteY4" fmla="*/ 285192 h 5842081"/>
              <a:gd name="connsiteX5" fmla="*/ 13874939 w 13874940"/>
              <a:gd name="connsiteY5" fmla="*/ 973703 h 5842081"/>
              <a:gd name="connsiteX6" fmla="*/ 13874940 w 13874940"/>
              <a:gd name="connsiteY6" fmla="*/ 4868381 h 5842081"/>
              <a:gd name="connsiteX7" fmla="*/ 13589750 w 13874940"/>
              <a:gd name="connsiteY7" fmla="*/ 5556891 h 5842081"/>
              <a:gd name="connsiteX8" fmla="*/ 12901240 w 13874940"/>
              <a:gd name="connsiteY8" fmla="*/ 5842081 h 5842081"/>
              <a:gd name="connsiteX9" fmla="*/ 973700 w 13874940"/>
              <a:gd name="connsiteY9" fmla="*/ 5842081 h 5842081"/>
              <a:gd name="connsiteX10" fmla="*/ 285190 w 13874940"/>
              <a:gd name="connsiteY10" fmla="*/ 5556890 h 5842081"/>
              <a:gd name="connsiteX11" fmla="*/ 0 w 13874940"/>
              <a:gd name="connsiteY11" fmla="*/ 4868380 h 5842081"/>
              <a:gd name="connsiteX12" fmla="*/ 0 w 13874940"/>
              <a:gd name="connsiteY12" fmla="*/ 438158 h 5842081"/>
              <a:gd name="connsiteX0" fmla="*/ 0 w 13948005"/>
              <a:gd name="connsiteY0" fmla="*/ 511221 h 5915144"/>
              <a:gd name="connsiteX1" fmla="*/ 73026 w 13948005"/>
              <a:gd name="connsiteY1" fmla="*/ 146090 h 5915144"/>
              <a:gd name="connsiteX2" fmla="*/ 438156 w 13948005"/>
              <a:gd name="connsiteY2" fmla="*/ 73064 h 5915144"/>
              <a:gd name="connsiteX3" fmla="*/ 12901240 w 13948005"/>
              <a:gd name="connsiteY3" fmla="*/ 73064 h 5915144"/>
              <a:gd name="connsiteX4" fmla="*/ 13765401 w 13948005"/>
              <a:gd name="connsiteY4" fmla="*/ 182604 h 5915144"/>
              <a:gd name="connsiteX5" fmla="*/ 13874939 w 13948005"/>
              <a:gd name="connsiteY5" fmla="*/ 1046766 h 5915144"/>
              <a:gd name="connsiteX6" fmla="*/ 13874940 w 13948005"/>
              <a:gd name="connsiteY6" fmla="*/ 4941444 h 5915144"/>
              <a:gd name="connsiteX7" fmla="*/ 13589750 w 13948005"/>
              <a:gd name="connsiteY7" fmla="*/ 5629954 h 5915144"/>
              <a:gd name="connsiteX8" fmla="*/ 12901240 w 13948005"/>
              <a:gd name="connsiteY8" fmla="*/ 5915144 h 5915144"/>
              <a:gd name="connsiteX9" fmla="*/ 973700 w 13948005"/>
              <a:gd name="connsiteY9" fmla="*/ 5915144 h 5915144"/>
              <a:gd name="connsiteX10" fmla="*/ 285190 w 13948005"/>
              <a:gd name="connsiteY10" fmla="*/ 5629953 h 5915144"/>
              <a:gd name="connsiteX11" fmla="*/ 0 w 13948005"/>
              <a:gd name="connsiteY11" fmla="*/ 4941443 h 5915144"/>
              <a:gd name="connsiteX12" fmla="*/ 0 w 13948005"/>
              <a:gd name="connsiteY12" fmla="*/ 511221 h 5915144"/>
              <a:gd name="connsiteX0" fmla="*/ 0 w 13911492"/>
              <a:gd name="connsiteY0" fmla="*/ 474708 h 5878631"/>
              <a:gd name="connsiteX1" fmla="*/ 73026 w 13911492"/>
              <a:gd name="connsiteY1" fmla="*/ 109577 h 5878631"/>
              <a:gd name="connsiteX2" fmla="*/ 438156 w 13911492"/>
              <a:gd name="connsiteY2" fmla="*/ 36551 h 5878631"/>
              <a:gd name="connsiteX3" fmla="*/ 12901240 w 13911492"/>
              <a:gd name="connsiteY3" fmla="*/ 36551 h 5878631"/>
              <a:gd name="connsiteX4" fmla="*/ 13728888 w 13911492"/>
              <a:gd name="connsiteY4" fmla="*/ 182604 h 5878631"/>
              <a:gd name="connsiteX5" fmla="*/ 13874939 w 13911492"/>
              <a:gd name="connsiteY5" fmla="*/ 1010253 h 5878631"/>
              <a:gd name="connsiteX6" fmla="*/ 13874940 w 13911492"/>
              <a:gd name="connsiteY6" fmla="*/ 4904931 h 5878631"/>
              <a:gd name="connsiteX7" fmla="*/ 13589750 w 13911492"/>
              <a:gd name="connsiteY7" fmla="*/ 5593441 h 5878631"/>
              <a:gd name="connsiteX8" fmla="*/ 12901240 w 13911492"/>
              <a:gd name="connsiteY8" fmla="*/ 5878631 h 5878631"/>
              <a:gd name="connsiteX9" fmla="*/ 973700 w 13911492"/>
              <a:gd name="connsiteY9" fmla="*/ 5878631 h 5878631"/>
              <a:gd name="connsiteX10" fmla="*/ 285190 w 13911492"/>
              <a:gd name="connsiteY10" fmla="*/ 5593440 h 5878631"/>
              <a:gd name="connsiteX11" fmla="*/ 0 w 13911492"/>
              <a:gd name="connsiteY11" fmla="*/ 4904930 h 5878631"/>
              <a:gd name="connsiteX12" fmla="*/ 0 w 13911492"/>
              <a:gd name="connsiteY12" fmla="*/ 474708 h 5878631"/>
              <a:gd name="connsiteX0" fmla="*/ 0 w 13874940"/>
              <a:gd name="connsiteY0" fmla="*/ 454387 h 5858310"/>
              <a:gd name="connsiteX1" fmla="*/ 73026 w 13874940"/>
              <a:gd name="connsiteY1" fmla="*/ 89256 h 5858310"/>
              <a:gd name="connsiteX2" fmla="*/ 438156 w 13874940"/>
              <a:gd name="connsiteY2" fmla="*/ 16230 h 5858310"/>
              <a:gd name="connsiteX3" fmla="*/ 13327245 w 13874940"/>
              <a:gd name="connsiteY3" fmla="*/ 16231 h 5858310"/>
              <a:gd name="connsiteX4" fmla="*/ 13728888 w 13874940"/>
              <a:gd name="connsiteY4" fmla="*/ 162283 h 5858310"/>
              <a:gd name="connsiteX5" fmla="*/ 13874939 w 13874940"/>
              <a:gd name="connsiteY5" fmla="*/ 989932 h 5858310"/>
              <a:gd name="connsiteX6" fmla="*/ 13874940 w 13874940"/>
              <a:gd name="connsiteY6" fmla="*/ 4884610 h 5858310"/>
              <a:gd name="connsiteX7" fmla="*/ 13589750 w 13874940"/>
              <a:gd name="connsiteY7" fmla="*/ 5573120 h 5858310"/>
              <a:gd name="connsiteX8" fmla="*/ 12901240 w 13874940"/>
              <a:gd name="connsiteY8" fmla="*/ 5858310 h 5858310"/>
              <a:gd name="connsiteX9" fmla="*/ 973700 w 13874940"/>
              <a:gd name="connsiteY9" fmla="*/ 5858310 h 5858310"/>
              <a:gd name="connsiteX10" fmla="*/ 285190 w 13874940"/>
              <a:gd name="connsiteY10" fmla="*/ 5573119 h 5858310"/>
              <a:gd name="connsiteX11" fmla="*/ 0 w 13874940"/>
              <a:gd name="connsiteY11" fmla="*/ 4884609 h 5858310"/>
              <a:gd name="connsiteX12" fmla="*/ 0 w 13874940"/>
              <a:gd name="connsiteY12" fmla="*/ 454387 h 5858310"/>
              <a:gd name="connsiteX0" fmla="*/ 0 w 13874941"/>
              <a:gd name="connsiteY0" fmla="*/ 438158 h 5842081"/>
              <a:gd name="connsiteX1" fmla="*/ 73026 w 13874941"/>
              <a:gd name="connsiteY1" fmla="*/ 73027 h 5842081"/>
              <a:gd name="connsiteX2" fmla="*/ 438156 w 13874941"/>
              <a:gd name="connsiteY2" fmla="*/ 1 h 5842081"/>
              <a:gd name="connsiteX3" fmla="*/ 13327245 w 13874941"/>
              <a:gd name="connsiteY3" fmla="*/ 2 h 5842081"/>
              <a:gd name="connsiteX4" fmla="*/ 13728888 w 13874941"/>
              <a:gd name="connsiteY4" fmla="*/ 146054 h 5842081"/>
              <a:gd name="connsiteX5" fmla="*/ 13874940 w 13874941"/>
              <a:gd name="connsiteY5" fmla="*/ 584209 h 5842081"/>
              <a:gd name="connsiteX6" fmla="*/ 13874940 w 13874941"/>
              <a:gd name="connsiteY6" fmla="*/ 4868381 h 5842081"/>
              <a:gd name="connsiteX7" fmla="*/ 13589750 w 13874941"/>
              <a:gd name="connsiteY7" fmla="*/ 5556891 h 5842081"/>
              <a:gd name="connsiteX8" fmla="*/ 12901240 w 13874941"/>
              <a:gd name="connsiteY8" fmla="*/ 5842081 h 5842081"/>
              <a:gd name="connsiteX9" fmla="*/ 973700 w 13874941"/>
              <a:gd name="connsiteY9" fmla="*/ 5842081 h 5842081"/>
              <a:gd name="connsiteX10" fmla="*/ 285190 w 13874941"/>
              <a:gd name="connsiteY10" fmla="*/ 5556890 h 5842081"/>
              <a:gd name="connsiteX11" fmla="*/ 0 w 13874941"/>
              <a:gd name="connsiteY11" fmla="*/ 4868380 h 5842081"/>
              <a:gd name="connsiteX12" fmla="*/ 0 w 13874941"/>
              <a:gd name="connsiteY12" fmla="*/ 438158 h 5842081"/>
              <a:gd name="connsiteX0" fmla="*/ 0 w 13874941"/>
              <a:gd name="connsiteY0" fmla="*/ 438158 h 5842081"/>
              <a:gd name="connsiteX1" fmla="*/ 73026 w 13874941"/>
              <a:gd name="connsiteY1" fmla="*/ 73027 h 5842081"/>
              <a:gd name="connsiteX2" fmla="*/ 438156 w 13874941"/>
              <a:gd name="connsiteY2" fmla="*/ 1 h 5842081"/>
              <a:gd name="connsiteX3" fmla="*/ 13327245 w 13874941"/>
              <a:gd name="connsiteY3" fmla="*/ 2 h 5842081"/>
              <a:gd name="connsiteX4" fmla="*/ 13765401 w 13874941"/>
              <a:gd name="connsiteY4" fmla="*/ 109540 h 5842081"/>
              <a:gd name="connsiteX5" fmla="*/ 13874940 w 13874941"/>
              <a:gd name="connsiteY5" fmla="*/ 584209 h 5842081"/>
              <a:gd name="connsiteX6" fmla="*/ 13874940 w 13874941"/>
              <a:gd name="connsiteY6" fmla="*/ 4868381 h 5842081"/>
              <a:gd name="connsiteX7" fmla="*/ 13589750 w 13874941"/>
              <a:gd name="connsiteY7" fmla="*/ 5556891 h 5842081"/>
              <a:gd name="connsiteX8" fmla="*/ 12901240 w 13874941"/>
              <a:gd name="connsiteY8" fmla="*/ 5842081 h 5842081"/>
              <a:gd name="connsiteX9" fmla="*/ 973700 w 13874941"/>
              <a:gd name="connsiteY9" fmla="*/ 5842081 h 5842081"/>
              <a:gd name="connsiteX10" fmla="*/ 285190 w 13874941"/>
              <a:gd name="connsiteY10" fmla="*/ 5556890 h 5842081"/>
              <a:gd name="connsiteX11" fmla="*/ 0 w 13874941"/>
              <a:gd name="connsiteY11" fmla="*/ 4868380 h 5842081"/>
              <a:gd name="connsiteX12" fmla="*/ 0 w 13874941"/>
              <a:gd name="connsiteY12" fmla="*/ 438158 h 5842081"/>
              <a:gd name="connsiteX0" fmla="*/ 0 w 13893197"/>
              <a:gd name="connsiteY0" fmla="*/ 438158 h 5842081"/>
              <a:gd name="connsiteX1" fmla="*/ 73026 w 13893197"/>
              <a:gd name="connsiteY1" fmla="*/ 73027 h 5842081"/>
              <a:gd name="connsiteX2" fmla="*/ 438156 w 13893197"/>
              <a:gd name="connsiteY2" fmla="*/ 1 h 5842081"/>
              <a:gd name="connsiteX3" fmla="*/ 13327245 w 13893197"/>
              <a:gd name="connsiteY3" fmla="*/ 2 h 5842081"/>
              <a:gd name="connsiteX4" fmla="*/ 13801914 w 13893197"/>
              <a:gd name="connsiteY4" fmla="*/ 109540 h 5842081"/>
              <a:gd name="connsiteX5" fmla="*/ 13874940 w 13893197"/>
              <a:gd name="connsiteY5" fmla="*/ 584209 h 5842081"/>
              <a:gd name="connsiteX6" fmla="*/ 13874940 w 13893197"/>
              <a:gd name="connsiteY6" fmla="*/ 4868381 h 5842081"/>
              <a:gd name="connsiteX7" fmla="*/ 13589750 w 13893197"/>
              <a:gd name="connsiteY7" fmla="*/ 5556891 h 5842081"/>
              <a:gd name="connsiteX8" fmla="*/ 12901240 w 13893197"/>
              <a:gd name="connsiteY8" fmla="*/ 5842081 h 5842081"/>
              <a:gd name="connsiteX9" fmla="*/ 973700 w 13893197"/>
              <a:gd name="connsiteY9" fmla="*/ 5842081 h 5842081"/>
              <a:gd name="connsiteX10" fmla="*/ 285190 w 13893197"/>
              <a:gd name="connsiteY10" fmla="*/ 5556890 h 5842081"/>
              <a:gd name="connsiteX11" fmla="*/ 0 w 13893197"/>
              <a:gd name="connsiteY11" fmla="*/ 4868380 h 5842081"/>
              <a:gd name="connsiteX12" fmla="*/ 0 w 13893197"/>
              <a:gd name="connsiteY12" fmla="*/ 438158 h 5842081"/>
              <a:gd name="connsiteX0" fmla="*/ 0 w 13984518"/>
              <a:gd name="connsiteY0" fmla="*/ 438158 h 5951659"/>
              <a:gd name="connsiteX1" fmla="*/ 73026 w 13984518"/>
              <a:gd name="connsiteY1" fmla="*/ 73027 h 5951659"/>
              <a:gd name="connsiteX2" fmla="*/ 438156 w 13984518"/>
              <a:gd name="connsiteY2" fmla="*/ 1 h 5951659"/>
              <a:gd name="connsiteX3" fmla="*/ 13327245 w 13984518"/>
              <a:gd name="connsiteY3" fmla="*/ 2 h 5951659"/>
              <a:gd name="connsiteX4" fmla="*/ 13801914 w 13984518"/>
              <a:gd name="connsiteY4" fmla="*/ 109540 h 5951659"/>
              <a:gd name="connsiteX5" fmla="*/ 13874940 w 13984518"/>
              <a:gd name="connsiteY5" fmla="*/ 584209 h 5951659"/>
              <a:gd name="connsiteX6" fmla="*/ 13874940 w 13984518"/>
              <a:gd name="connsiteY6" fmla="*/ 4868381 h 5951659"/>
              <a:gd name="connsiteX7" fmla="*/ 13801914 w 13984518"/>
              <a:gd name="connsiteY7" fmla="*/ 5769055 h 5951659"/>
              <a:gd name="connsiteX8" fmla="*/ 12901240 w 13984518"/>
              <a:gd name="connsiteY8" fmla="*/ 5842081 h 5951659"/>
              <a:gd name="connsiteX9" fmla="*/ 973700 w 13984518"/>
              <a:gd name="connsiteY9" fmla="*/ 5842081 h 5951659"/>
              <a:gd name="connsiteX10" fmla="*/ 285190 w 13984518"/>
              <a:gd name="connsiteY10" fmla="*/ 5556890 h 5951659"/>
              <a:gd name="connsiteX11" fmla="*/ 0 w 13984518"/>
              <a:gd name="connsiteY11" fmla="*/ 4868380 h 5951659"/>
              <a:gd name="connsiteX12" fmla="*/ 0 w 13984518"/>
              <a:gd name="connsiteY12" fmla="*/ 438158 h 5951659"/>
              <a:gd name="connsiteX0" fmla="*/ 0 w 13948004"/>
              <a:gd name="connsiteY0" fmla="*/ 438158 h 5915146"/>
              <a:gd name="connsiteX1" fmla="*/ 73026 w 13948004"/>
              <a:gd name="connsiteY1" fmla="*/ 73027 h 5915146"/>
              <a:gd name="connsiteX2" fmla="*/ 438156 w 13948004"/>
              <a:gd name="connsiteY2" fmla="*/ 1 h 5915146"/>
              <a:gd name="connsiteX3" fmla="*/ 13327245 w 13948004"/>
              <a:gd name="connsiteY3" fmla="*/ 2 h 5915146"/>
              <a:gd name="connsiteX4" fmla="*/ 13801914 w 13948004"/>
              <a:gd name="connsiteY4" fmla="*/ 109540 h 5915146"/>
              <a:gd name="connsiteX5" fmla="*/ 13874940 w 13948004"/>
              <a:gd name="connsiteY5" fmla="*/ 584209 h 5915146"/>
              <a:gd name="connsiteX6" fmla="*/ 13874940 w 13948004"/>
              <a:gd name="connsiteY6" fmla="*/ 4868381 h 5915146"/>
              <a:gd name="connsiteX7" fmla="*/ 13765400 w 13948004"/>
              <a:gd name="connsiteY7" fmla="*/ 5732542 h 5915146"/>
              <a:gd name="connsiteX8" fmla="*/ 12901240 w 13948004"/>
              <a:gd name="connsiteY8" fmla="*/ 5842081 h 5915146"/>
              <a:gd name="connsiteX9" fmla="*/ 973700 w 13948004"/>
              <a:gd name="connsiteY9" fmla="*/ 5842081 h 5915146"/>
              <a:gd name="connsiteX10" fmla="*/ 285190 w 13948004"/>
              <a:gd name="connsiteY10" fmla="*/ 5556890 h 5915146"/>
              <a:gd name="connsiteX11" fmla="*/ 0 w 13948004"/>
              <a:gd name="connsiteY11" fmla="*/ 4868380 h 5915146"/>
              <a:gd name="connsiteX12" fmla="*/ 0 w 13948004"/>
              <a:gd name="connsiteY12" fmla="*/ 438158 h 5915146"/>
              <a:gd name="connsiteX0" fmla="*/ 0 w 13927683"/>
              <a:gd name="connsiteY0" fmla="*/ 438158 h 5848167"/>
              <a:gd name="connsiteX1" fmla="*/ 73026 w 13927683"/>
              <a:gd name="connsiteY1" fmla="*/ 73027 h 5848167"/>
              <a:gd name="connsiteX2" fmla="*/ 438156 w 13927683"/>
              <a:gd name="connsiteY2" fmla="*/ 1 h 5848167"/>
              <a:gd name="connsiteX3" fmla="*/ 13327245 w 13927683"/>
              <a:gd name="connsiteY3" fmla="*/ 2 h 5848167"/>
              <a:gd name="connsiteX4" fmla="*/ 13801914 w 13927683"/>
              <a:gd name="connsiteY4" fmla="*/ 109540 h 5848167"/>
              <a:gd name="connsiteX5" fmla="*/ 13874940 w 13927683"/>
              <a:gd name="connsiteY5" fmla="*/ 584209 h 5848167"/>
              <a:gd name="connsiteX6" fmla="*/ 13874939 w 13927683"/>
              <a:gd name="connsiteY6" fmla="*/ 5148334 h 5848167"/>
              <a:gd name="connsiteX7" fmla="*/ 13765400 w 13927683"/>
              <a:gd name="connsiteY7" fmla="*/ 5732542 h 5848167"/>
              <a:gd name="connsiteX8" fmla="*/ 12901240 w 13927683"/>
              <a:gd name="connsiteY8" fmla="*/ 5842081 h 5848167"/>
              <a:gd name="connsiteX9" fmla="*/ 973700 w 13927683"/>
              <a:gd name="connsiteY9" fmla="*/ 5842081 h 5848167"/>
              <a:gd name="connsiteX10" fmla="*/ 285190 w 13927683"/>
              <a:gd name="connsiteY10" fmla="*/ 5556890 h 5848167"/>
              <a:gd name="connsiteX11" fmla="*/ 0 w 13927683"/>
              <a:gd name="connsiteY11" fmla="*/ 4868380 h 5848167"/>
              <a:gd name="connsiteX12" fmla="*/ 0 w 13927683"/>
              <a:gd name="connsiteY12" fmla="*/ 438158 h 5848167"/>
              <a:gd name="connsiteX0" fmla="*/ 0 w 13893197"/>
              <a:gd name="connsiteY0" fmla="*/ 438158 h 5878595"/>
              <a:gd name="connsiteX1" fmla="*/ 73026 w 13893197"/>
              <a:gd name="connsiteY1" fmla="*/ 73027 h 5878595"/>
              <a:gd name="connsiteX2" fmla="*/ 438156 w 13893197"/>
              <a:gd name="connsiteY2" fmla="*/ 1 h 5878595"/>
              <a:gd name="connsiteX3" fmla="*/ 13327245 w 13893197"/>
              <a:gd name="connsiteY3" fmla="*/ 2 h 5878595"/>
              <a:gd name="connsiteX4" fmla="*/ 13801914 w 13893197"/>
              <a:gd name="connsiteY4" fmla="*/ 109540 h 5878595"/>
              <a:gd name="connsiteX5" fmla="*/ 13874940 w 13893197"/>
              <a:gd name="connsiteY5" fmla="*/ 584209 h 5878595"/>
              <a:gd name="connsiteX6" fmla="*/ 13874939 w 13893197"/>
              <a:gd name="connsiteY6" fmla="*/ 5148334 h 5878595"/>
              <a:gd name="connsiteX7" fmla="*/ 13765400 w 13893197"/>
              <a:gd name="connsiteY7" fmla="*/ 5732542 h 5878595"/>
              <a:gd name="connsiteX8" fmla="*/ 13217706 w 13893197"/>
              <a:gd name="connsiteY8" fmla="*/ 5878595 h 5878595"/>
              <a:gd name="connsiteX9" fmla="*/ 973700 w 13893197"/>
              <a:gd name="connsiteY9" fmla="*/ 5842081 h 5878595"/>
              <a:gd name="connsiteX10" fmla="*/ 285190 w 13893197"/>
              <a:gd name="connsiteY10" fmla="*/ 5556890 h 5878595"/>
              <a:gd name="connsiteX11" fmla="*/ 0 w 13893197"/>
              <a:gd name="connsiteY11" fmla="*/ 4868380 h 5878595"/>
              <a:gd name="connsiteX12" fmla="*/ 0 w 13893197"/>
              <a:gd name="connsiteY12" fmla="*/ 438158 h 5878595"/>
              <a:gd name="connsiteX0" fmla="*/ 0 w 13893197"/>
              <a:gd name="connsiteY0" fmla="*/ 438158 h 5878595"/>
              <a:gd name="connsiteX1" fmla="*/ 73026 w 13893197"/>
              <a:gd name="connsiteY1" fmla="*/ 73027 h 5878595"/>
              <a:gd name="connsiteX2" fmla="*/ 438156 w 13893197"/>
              <a:gd name="connsiteY2" fmla="*/ 1 h 5878595"/>
              <a:gd name="connsiteX3" fmla="*/ 13327245 w 13893197"/>
              <a:gd name="connsiteY3" fmla="*/ 2 h 5878595"/>
              <a:gd name="connsiteX4" fmla="*/ 13801914 w 13893197"/>
              <a:gd name="connsiteY4" fmla="*/ 109540 h 5878595"/>
              <a:gd name="connsiteX5" fmla="*/ 13874940 w 13893197"/>
              <a:gd name="connsiteY5" fmla="*/ 584209 h 5878595"/>
              <a:gd name="connsiteX6" fmla="*/ 13874940 w 13893197"/>
              <a:gd name="connsiteY6" fmla="*/ 5294387 h 5878595"/>
              <a:gd name="connsiteX7" fmla="*/ 13765400 w 13893197"/>
              <a:gd name="connsiteY7" fmla="*/ 5732542 h 5878595"/>
              <a:gd name="connsiteX8" fmla="*/ 13217706 w 13893197"/>
              <a:gd name="connsiteY8" fmla="*/ 5878595 h 5878595"/>
              <a:gd name="connsiteX9" fmla="*/ 973700 w 13893197"/>
              <a:gd name="connsiteY9" fmla="*/ 5842081 h 5878595"/>
              <a:gd name="connsiteX10" fmla="*/ 285190 w 13893197"/>
              <a:gd name="connsiteY10" fmla="*/ 5556890 h 5878595"/>
              <a:gd name="connsiteX11" fmla="*/ 0 w 13893197"/>
              <a:gd name="connsiteY11" fmla="*/ 4868380 h 5878595"/>
              <a:gd name="connsiteX12" fmla="*/ 0 w 13893197"/>
              <a:gd name="connsiteY12" fmla="*/ 438158 h 5878595"/>
              <a:gd name="connsiteX0" fmla="*/ 0 w 13893197"/>
              <a:gd name="connsiteY0" fmla="*/ 438158 h 5878595"/>
              <a:gd name="connsiteX1" fmla="*/ 73026 w 13893197"/>
              <a:gd name="connsiteY1" fmla="*/ 73027 h 5878595"/>
              <a:gd name="connsiteX2" fmla="*/ 438156 w 13893197"/>
              <a:gd name="connsiteY2" fmla="*/ 1 h 5878595"/>
              <a:gd name="connsiteX3" fmla="*/ 13327245 w 13893197"/>
              <a:gd name="connsiteY3" fmla="*/ 2 h 5878595"/>
              <a:gd name="connsiteX4" fmla="*/ 13801914 w 13893197"/>
              <a:gd name="connsiteY4" fmla="*/ 109540 h 5878595"/>
              <a:gd name="connsiteX5" fmla="*/ 13874940 w 13893197"/>
              <a:gd name="connsiteY5" fmla="*/ 584209 h 5878595"/>
              <a:gd name="connsiteX6" fmla="*/ 13874940 w 13893197"/>
              <a:gd name="connsiteY6" fmla="*/ 5294387 h 5878595"/>
              <a:gd name="connsiteX7" fmla="*/ 13765400 w 13893197"/>
              <a:gd name="connsiteY7" fmla="*/ 5732542 h 5878595"/>
              <a:gd name="connsiteX8" fmla="*/ 13327245 w 13893197"/>
              <a:gd name="connsiteY8" fmla="*/ 5878595 h 5878595"/>
              <a:gd name="connsiteX9" fmla="*/ 973700 w 13893197"/>
              <a:gd name="connsiteY9" fmla="*/ 5842081 h 5878595"/>
              <a:gd name="connsiteX10" fmla="*/ 285190 w 13893197"/>
              <a:gd name="connsiteY10" fmla="*/ 5556890 h 5878595"/>
              <a:gd name="connsiteX11" fmla="*/ 0 w 13893197"/>
              <a:gd name="connsiteY11" fmla="*/ 4868380 h 5878595"/>
              <a:gd name="connsiteX12" fmla="*/ 0 w 13893197"/>
              <a:gd name="connsiteY12" fmla="*/ 438158 h 5878595"/>
              <a:gd name="connsiteX0" fmla="*/ 0 w 13893197"/>
              <a:gd name="connsiteY0" fmla="*/ 438158 h 5878595"/>
              <a:gd name="connsiteX1" fmla="*/ 73026 w 13893197"/>
              <a:gd name="connsiteY1" fmla="*/ 73027 h 5878595"/>
              <a:gd name="connsiteX2" fmla="*/ 438156 w 13893197"/>
              <a:gd name="connsiteY2" fmla="*/ 1 h 5878595"/>
              <a:gd name="connsiteX3" fmla="*/ 13327245 w 13893197"/>
              <a:gd name="connsiteY3" fmla="*/ 2 h 5878595"/>
              <a:gd name="connsiteX4" fmla="*/ 13801914 w 13893197"/>
              <a:gd name="connsiteY4" fmla="*/ 109540 h 5878595"/>
              <a:gd name="connsiteX5" fmla="*/ 13874940 w 13893197"/>
              <a:gd name="connsiteY5" fmla="*/ 584209 h 5878595"/>
              <a:gd name="connsiteX6" fmla="*/ 13874940 w 13893197"/>
              <a:gd name="connsiteY6" fmla="*/ 5330900 h 5878595"/>
              <a:gd name="connsiteX7" fmla="*/ 13765400 w 13893197"/>
              <a:gd name="connsiteY7" fmla="*/ 5732542 h 5878595"/>
              <a:gd name="connsiteX8" fmla="*/ 13327245 w 13893197"/>
              <a:gd name="connsiteY8" fmla="*/ 5878595 h 5878595"/>
              <a:gd name="connsiteX9" fmla="*/ 973700 w 13893197"/>
              <a:gd name="connsiteY9" fmla="*/ 5842081 h 5878595"/>
              <a:gd name="connsiteX10" fmla="*/ 285190 w 13893197"/>
              <a:gd name="connsiteY10" fmla="*/ 5556890 h 5878595"/>
              <a:gd name="connsiteX11" fmla="*/ 0 w 13893197"/>
              <a:gd name="connsiteY11" fmla="*/ 4868380 h 5878595"/>
              <a:gd name="connsiteX12" fmla="*/ 0 w 13893197"/>
              <a:gd name="connsiteY12" fmla="*/ 438158 h 5878595"/>
              <a:gd name="connsiteX0" fmla="*/ 0 w 13893197"/>
              <a:gd name="connsiteY0" fmla="*/ 438158 h 5878595"/>
              <a:gd name="connsiteX1" fmla="*/ 73026 w 13893197"/>
              <a:gd name="connsiteY1" fmla="*/ 73027 h 5878595"/>
              <a:gd name="connsiteX2" fmla="*/ 438156 w 13893197"/>
              <a:gd name="connsiteY2" fmla="*/ 1 h 5878595"/>
              <a:gd name="connsiteX3" fmla="*/ 13327245 w 13893197"/>
              <a:gd name="connsiteY3" fmla="*/ 2 h 5878595"/>
              <a:gd name="connsiteX4" fmla="*/ 13801914 w 13893197"/>
              <a:gd name="connsiteY4" fmla="*/ 109540 h 5878595"/>
              <a:gd name="connsiteX5" fmla="*/ 13874940 w 13893197"/>
              <a:gd name="connsiteY5" fmla="*/ 584209 h 5878595"/>
              <a:gd name="connsiteX6" fmla="*/ 13874940 w 13893197"/>
              <a:gd name="connsiteY6" fmla="*/ 5330900 h 5878595"/>
              <a:gd name="connsiteX7" fmla="*/ 13801914 w 13893197"/>
              <a:gd name="connsiteY7" fmla="*/ 5769056 h 5878595"/>
              <a:gd name="connsiteX8" fmla="*/ 13327245 w 13893197"/>
              <a:gd name="connsiteY8" fmla="*/ 5878595 h 5878595"/>
              <a:gd name="connsiteX9" fmla="*/ 973700 w 13893197"/>
              <a:gd name="connsiteY9" fmla="*/ 5842081 h 5878595"/>
              <a:gd name="connsiteX10" fmla="*/ 285190 w 13893197"/>
              <a:gd name="connsiteY10" fmla="*/ 5556890 h 5878595"/>
              <a:gd name="connsiteX11" fmla="*/ 0 w 13893197"/>
              <a:gd name="connsiteY11" fmla="*/ 4868380 h 5878595"/>
              <a:gd name="connsiteX12" fmla="*/ 0 w 13893197"/>
              <a:gd name="connsiteY12" fmla="*/ 438158 h 5878595"/>
              <a:gd name="connsiteX0" fmla="*/ 73065 w 13966262"/>
              <a:gd name="connsiteY0" fmla="*/ 438158 h 5951661"/>
              <a:gd name="connsiteX1" fmla="*/ 146091 w 13966262"/>
              <a:gd name="connsiteY1" fmla="*/ 73027 h 5951661"/>
              <a:gd name="connsiteX2" fmla="*/ 511221 w 13966262"/>
              <a:gd name="connsiteY2" fmla="*/ 1 h 5951661"/>
              <a:gd name="connsiteX3" fmla="*/ 13400310 w 13966262"/>
              <a:gd name="connsiteY3" fmla="*/ 2 h 5951661"/>
              <a:gd name="connsiteX4" fmla="*/ 13874979 w 13966262"/>
              <a:gd name="connsiteY4" fmla="*/ 109540 h 5951661"/>
              <a:gd name="connsiteX5" fmla="*/ 13948005 w 13966262"/>
              <a:gd name="connsiteY5" fmla="*/ 584209 h 5951661"/>
              <a:gd name="connsiteX6" fmla="*/ 13948005 w 13966262"/>
              <a:gd name="connsiteY6" fmla="*/ 5330900 h 5951661"/>
              <a:gd name="connsiteX7" fmla="*/ 13874979 w 13966262"/>
              <a:gd name="connsiteY7" fmla="*/ 5769056 h 5951661"/>
              <a:gd name="connsiteX8" fmla="*/ 13400310 w 13966262"/>
              <a:gd name="connsiteY8" fmla="*/ 5878595 h 5951661"/>
              <a:gd name="connsiteX9" fmla="*/ 1046765 w 13966262"/>
              <a:gd name="connsiteY9" fmla="*/ 5842081 h 5951661"/>
              <a:gd name="connsiteX10" fmla="*/ 182604 w 13966262"/>
              <a:gd name="connsiteY10" fmla="*/ 5769056 h 5951661"/>
              <a:gd name="connsiteX11" fmla="*/ 73065 w 13966262"/>
              <a:gd name="connsiteY11" fmla="*/ 4868380 h 5951661"/>
              <a:gd name="connsiteX12" fmla="*/ 73065 w 13966262"/>
              <a:gd name="connsiteY12" fmla="*/ 438158 h 5951661"/>
              <a:gd name="connsiteX0" fmla="*/ 52744 w 13945941"/>
              <a:gd name="connsiteY0" fmla="*/ 438158 h 5878595"/>
              <a:gd name="connsiteX1" fmla="*/ 125770 w 13945941"/>
              <a:gd name="connsiteY1" fmla="*/ 73027 h 5878595"/>
              <a:gd name="connsiteX2" fmla="*/ 490900 w 13945941"/>
              <a:gd name="connsiteY2" fmla="*/ 1 h 5878595"/>
              <a:gd name="connsiteX3" fmla="*/ 13379989 w 13945941"/>
              <a:gd name="connsiteY3" fmla="*/ 2 h 5878595"/>
              <a:gd name="connsiteX4" fmla="*/ 13854658 w 13945941"/>
              <a:gd name="connsiteY4" fmla="*/ 109540 h 5878595"/>
              <a:gd name="connsiteX5" fmla="*/ 13927684 w 13945941"/>
              <a:gd name="connsiteY5" fmla="*/ 584209 h 5878595"/>
              <a:gd name="connsiteX6" fmla="*/ 13927684 w 13945941"/>
              <a:gd name="connsiteY6" fmla="*/ 5330900 h 5878595"/>
              <a:gd name="connsiteX7" fmla="*/ 13854658 w 13945941"/>
              <a:gd name="connsiteY7" fmla="*/ 5769056 h 5878595"/>
              <a:gd name="connsiteX8" fmla="*/ 13379989 w 13945941"/>
              <a:gd name="connsiteY8" fmla="*/ 5878595 h 5878595"/>
              <a:gd name="connsiteX9" fmla="*/ 1026444 w 13945941"/>
              <a:gd name="connsiteY9" fmla="*/ 5842081 h 5878595"/>
              <a:gd name="connsiteX10" fmla="*/ 162283 w 13945941"/>
              <a:gd name="connsiteY10" fmla="*/ 5769056 h 5878595"/>
              <a:gd name="connsiteX11" fmla="*/ 52744 w 13945941"/>
              <a:gd name="connsiteY11" fmla="*/ 5221361 h 5878595"/>
              <a:gd name="connsiteX12" fmla="*/ 52744 w 13945941"/>
              <a:gd name="connsiteY12" fmla="*/ 438158 h 5878595"/>
              <a:gd name="connsiteX0" fmla="*/ 12171 w 13905368"/>
              <a:gd name="connsiteY0" fmla="*/ 438158 h 5878595"/>
              <a:gd name="connsiteX1" fmla="*/ 85197 w 13905368"/>
              <a:gd name="connsiteY1" fmla="*/ 73027 h 5878595"/>
              <a:gd name="connsiteX2" fmla="*/ 450327 w 13905368"/>
              <a:gd name="connsiteY2" fmla="*/ 1 h 5878595"/>
              <a:gd name="connsiteX3" fmla="*/ 13339416 w 13905368"/>
              <a:gd name="connsiteY3" fmla="*/ 2 h 5878595"/>
              <a:gd name="connsiteX4" fmla="*/ 13814085 w 13905368"/>
              <a:gd name="connsiteY4" fmla="*/ 109540 h 5878595"/>
              <a:gd name="connsiteX5" fmla="*/ 13887111 w 13905368"/>
              <a:gd name="connsiteY5" fmla="*/ 584209 h 5878595"/>
              <a:gd name="connsiteX6" fmla="*/ 13887111 w 13905368"/>
              <a:gd name="connsiteY6" fmla="*/ 5330900 h 5878595"/>
              <a:gd name="connsiteX7" fmla="*/ 13814085 w 13905368"/>
              <a:gd name="connsiteY7" fmla="*/ 5769056 h 5878595"/>
              <a:gd name="connsiteX8" fmla="*/ 13339416 w 13905368"/>
              <a:gd name="connsiteY8" fmla="*/ 5878595 h 5878595"/>
              <a:gd name="connsiteX9" fmla="*/ 742431 w 13905368"/>
              <a:gd name="connsiteY9" fmla="*/ 5842082 h 5878595"/>
              <a:gd name="connsiteX10" fmla="*/ 121710 w 13905368"/>
              <a:gd name="connsiteY10" fmla="*/ 5769056 h 5878595"/>
              <a:gd name="connsiteX11" fmla="*/ 12171 w 13905368"/>
              <a:gd name="connsiteY11" fmla="*/ 5221361 h 5878595"/>
              <a:gd name="connsiteX12" fmla="*/ 12171 w 13905368"/>
              <a:gd name="connsiteY12" fmla="*/ 438158 h 5878595"/>
              <a:gd name="connsiteX0" fmla="*/ 48685 w 13941882"/>
              <a:gd name="connsiteY0" fmla="*/ 438158 h 5909022"/>
              <a:gd name="connsiteX1" fmla="*/ 121711 w 13941882"/>
              <a:gd name="connsiteY1" fmla="*/ 73027 h 5909022"/>
              <a:gd name="connsiteX2" fmla="*/ 486841 w 13941882"/>
              <a:gd name="connsiteY2" fmla="*/ 1 h 5909022"/>
              <a:gd name="connsiteX3" fmla="*/ 13375930 w 13941882"/>
              <a:gd name="connsiteY3" fmla="*/ 2 h 5909022"/>
              <a:gd name="connsiteX4" fmla="*/ 13850599 w 13941882"/>
              <a:gd name="connsiteY4" fmla="*/ 109540 h 5909022"/>
              <a:gd name="connsiteX5" fmla="*/ 13923625 w 13941882"/>
              <a:gd name="connsiteY5" fmla="*/ 584209 h 5909022"/>
              <a:gd name="connsiteX6" fmla="*/ 13923625 w 13941882"/>
              <a:gd name="connsiteY6" fmla="*/ 5330900 h 5909022"/>
              <a:gd name="connsiteX7" fmla="*/ 13850599 w 13941882"/>
              <a:gd name="connsiteY7" fmla="*/ 5769056 h 5909022"/>
              <a:gd name="connsiteX8" fmla="*/ 13375930 w 13941882"/>
              <a:gd name="connsiteY8" fmla="*/ 5878595 h 5909022"/>
              <a:gd name="connsiteX9" fmla="*/ 778945 w 13941882"/>
              <a:gd name="connsiteY9" fmla="*/ 5842082 h 5909022"/>
              <a:gd name="connsiteX10" fmla="*/ 121710 w 13941882"/>
              <a:gd name="connsiteY10" fmla="*/ 5805569 h 5909022"/>
              <a:gd name="connsiteX11" fmla="*/ 48685 w 13941882"/>
              <a:gd name="connsiteY11" fmla="*/ 5221361 h 5909022"/>
              <a:gd name="connsiteX12" fmla="*/ 48685 w 13941882"/>
              <a:gd name="connsiteY12" fmla="*/ 438158 h 5909022"/>
              <a:gd name="connsiteX0" fmla="*/ 12172 w 13905369"/>
              <a:gd name="connsiteY0" fmla="*/ 438158 h 5878595"/>
              <a:gd name="connsiteX1" fmla="*/ 85198 w 13905369"/>
              <a:gd name="connsiteY1" fmla="*/ 73027 h 5878595"/>
              <a:gd name="connsiteX2" fmla="*/ 450328 w 13905369"/>
              <a:gd name="connsiteY2" fmla="*/ 1 h 5878595"/>
              <a:gd name="connsiteX3" fmla="*/ 13339417 w 13905369"/>
              <a:gd name="connsiteY3" fmla="*/ 2 h 5878595"/>
              <a:gd name="connsiteX4" fmla="*/ 13814086 w 13905369"/>
              <a:gd name="connsiteY4" fmla="*/ 109540 h 5878595"/>
              <a:gd name="connsiteX5" fmla="*/ 13887112 w 13905369"/>
              <a:gd name="connsiteY5" fmla="*/ 584209 h 5878595"/>
              <a:gd name="connsiteX6" fmla="*/ 13887112 w 13905369"/>
              <a:gd name="connsiteY6" fmla="*/ 5330900 h 5878595"/>
              <a:gd name="connsiteX7" fmla="*/ 13814086 w 13905369"/>
              <a:gd name="connsiteY7" fmla="*/ 5769056 h 5878595"/>
              <a:gd name="connsiteX8" fmla="*/ 13339417 w 13905369"/>
              <a:gd name="connsiteY8" fmla="*/ 5878595 h 5878595"/>
              <a:gd name="connsiteX9" fmla="*/ 742432 w 13905369"/>
              <a:gd name="connsiteY9" fmla="*/ 5842082 h 5878595"/>
              <a:gd name="connsiteX10" fmla="*/ 121710 w 13905369"/>
              <a:gd name="connsiteY10" fmla="*/ 5769055 h 5878595"/>
              <a:gd name="connsiteX11" fmla="*/ 12172 w 13905369"/>
              <a:gd name="connsiteY11" fmla="*/ 5221361 h 5878595"/>
              <a:gd name="connsiteX12" fmla="*/ 12172 w 13905369"/>
              <a:gd name="connsiteY12" fmla="*/ 438158 h 587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905369" h="5878595">
                <a:moveTo>
                  <a:pt x="12172" y="438158"/>
                </a:moveTo>
                <a:cubicBezTo>
                  <a:pt x="12172" y="179917"/>
                  <a:pt x="12172" y="146053"/>
                  <a:pt x="85198" y="73027"/>
                </a:cubicBezTo>
                <a:cubicBezTo>
                  <a:pt x="158224" y="1"/>
                  <a:pt x="192086" y="0"/>
                  <a:pt x="450328" y="1"/>
                </a:cubicBezTo>
                <a:lnTo>
                  <a:pt x="13339417" y="2"/>
                </a:lnTo>
                <a:cubicBezTo>
                  <a:pt x="13597658" y="2"/>
                  <a:pt x="13722804" y="12172"/>
                  <a:pt x="13814086" y="109540"/>
                </a:cubicBezTo>
                <a:cubicBezTo>
                  <a:pt x="13905369" y="206908"/>
                  <a:pt x="13887113" y="325967"/>
                  <a:pt x="13887112" y="584209"/>
                </a:cubicBezTo>
                <a:lnTo>
                  <a:pt x="13887112" y="5330900"/>
                </a:lnTo>
                <a:cubicBezTo>
                  <a:pt x="13887112" y="5589141"/>
                  <a:pt x="13905368" y="5677774"/>
                  <a:pt x="13814086" y="5769056"/>
                </a:cubicBezTo>
                <a:cubicBezTo>
                  <a:pt x="13722804" y="5860338"/>
                  <a:pt x="13597658" y="5878595"/>
                  <a:pt x="13339417" y="5878595"/>
                </a:cubicBezTo>
                <a:lnTo>
                  <a:pt x="742432" y="5842082"/>
                </a:lnTo>
                <a:cubicBezTo>
                  <a:pt x="484191" y="5842082"/>
                  <a:pt x="243420" y="5872508"/>
                  <a:pt x="121710" y="5769055"/>
                </a:cubicBezTo>
                <a:cubicBezTo>
                  <a:pt x="0" y="5665602"/>
                  <a:pt x="12172" y="5479602"/>
                  <a:pt x="12172" y="5221361"/>
                </a:cubicBezTo>
                <a:lnTo>
                  <a:pt x="12172" y="438158"/>
                </a:lnTo>
                <a:close/>
              </a:path>
            </a:pathLst>
          </a:custGeom>
          <a:solidFill>
            <a:schemeClr val="accent1">
              <a:lumMod val="20000"/>
              <a:lumOff val="80000"/>
              <a:alpha val="80000"/>
            </a:schemeClr>
          </a:solidFill>
          <a:ln w="381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Ins="91440" bIns="182880" rtlCol="0" anchor="t" anchorCtr="0"/>
          <a:lstStyle/>
          <a:p>
            <a:pPr lvl="0"/>
            <a:r>
              <a:rPr lang="en-US" sz="2000" b="1" dirty="0">
                <a:solidFill>
                  <a:srgbClr val="002060"/>
                </a:solidFill>
                <a:latin typeface="Calibri" panose="020F0502020204030204" pitchFamily="34" charset="0"/>
                <a:cs typeface="Calibri" panose="020F0502020204030204" pitchFamily="34" charset="0"/>
              </a:rPr>
              <a:t>Digital Transformation</a:t>
            </a:r>
          </a:p>
          <a:p>
            <a:pPr marL="171450" indent="-171450">
              <a:buFont typeface="Arial" panose="020B0604020202020204" pitchFamily="34" charset="0"/>
              <a:buChar char="•"/>
            </a:pPr>
            <a:r>
              <a:rPr lang="en-US" dirty="0">
                <a:solidFill>
                  <a:srgbClr val="002060"/>
                </a:solidFill>
                <a:latin typeface="Calibri" panose="020F0502020204030204" pitchFamily="34" charset="0"/>
                <a:cs typeface="Calibri" panose="020F0502020204030204" pitchFamily="34" charset="0"/>
              </a:rPr>
              <a:t>Digitation and IoT</a:t>
            </a:r>
          </a:p>
          <a:p>
            <a:pPr marL="171450" indent="-171450">
              <a:buFont typeface="Arial" panose="020B0604020202020204" pitchFamily="34" charset="0"/>
              <a:buChar char="•"/>
            </a:pPr>
            <a:r>
              <a:rPr lang="en-US" dirty="0">
                <a:solidFill>
                  <a:srgbClr val="002060"/>
                </a:solidFill>
                <a:latin typeface="Calibri" panose="020F0502020204030204" pitchFamily="34" charset="0"/>
                <a:cs typeface="Calibri" panose="020F0502020204030204" pitchFamily="34" charset="0"/>
              </a:rPr>
              <a:t>Digitalisation of Processes </a:t>
            </a:r>
          </a:p>
          <a:p>
            <a:pPr marL="171450" indent="-171450">
              <a:buFont typeface="Arial" panose="020B0604020202020204" pitchFamily="34" charset="0"/>
              <a:buChar char="•"/>
            </a:pPr>
            <a:r>
              <a:rPr lang="en-US" dirty="0">
                <a:solidFill>
                  <a:srgbClr val="002060"/>
                </a:solidFill>
                <a:latin typeface="Calibri" panose="020F0502020204030204" pitchFamily="34" charset="0"/>
                <a:cs typeface="Calibri" panose="020F0502020204030204" pitchFamily="34" charset="0"/>
              </a:rPr>
              <a:t>Optimisation and Simulation</a:t>
            </a:r>
          </a:p>
          <a:p>
            <a:pPr marL="171450" indent="-171450">
              <a:buFont typeface="Arial" panose="020B0604020202020204" pitchFamily="34" charset="0"/>
              <a:buChar char="•"/>
            </a:pPr>
            <a:r>
              <a:rPr lang="en-US" dirty="0">
                <a:solidFill>
                  <a:srgbClr val="002060"/>
                </a:solidFill>
                <a:latin typeface="Calibri" panose="020F0502020204030204" pitchFamily="34" charset="0"/>
                <a:cs typeface="Calibri" panose="020F0502020204030204" pitchFamily="34" charset="0"/>
              </a:rPr>
              <a:t>Intelligent Information and Knowledge Management</a:t>
            </a:r>
          </a:p>
          <a:p>
            <a:pPr marL="171450" indent="-171450">
              <a:buFont typeface="Arial" panose="020B0604020202020204" pitchFamily="34" charset="0"/>
              <a:buChar char="•"/>
            </a:pPr>
            <a:r>
              <a:rPr lang="en-US" dirty="0">
                <a:solidFill>
                  <a:srgbClr val="002060"/>
                </a:solidFill>
                <a:latin typeface="Calibri" panose="020F0502020204030204" pitchFamily="34" charset="0"/>
                <a:cs typeface="Calibri" panose="020F0502020204030204" pitchFamily="34" charset="0"/>
              </a:rPr>
              <a:t>Data Management Maturity</a:t>
            </a:r>
          </a:p>
          <a:p>
            <a:pPr marL="171450" indent="-171450">
              <a:buFont typeface="Arial" panose="020B0604020202020204" pitchFamily="34" charset="0"/>
              <a:buChar char="•"/>
            </a:pPr>
            <a:r>
              <a:rPr lang="en-US" dirty="0">
                <a:solidFill>
                  <a:srgbClr val="002060"/>
                </a:solidFill>
                <a:latin typeface="Calibri" panose="020F0502020204030204" pitchFamily="34" charset="0"/>
                <a:cs typeface="Calibri" panose="020F0502020204030204" pitchFamily="34" charset="0"/>
              </a:rPr>
              <a:t>Digital Assets Manage</a:t>
            </a:r>
          </a:p>
          <a:p>
            <a:pPr marL="171450" indent="-171450">
              <a:buFont typeface="Arial" panose="020B0604020202020204" pitchFamily="34" charset="0"/>
              <a:buChar char="•"/>
            </a:pPr>
            <a:r>
              <a:rPr lang="en-US" dirty="0">
                <a:solidFill>
                  <a:srgbClr val="002060"/>
                </a:solidFill>
                <a:latin typeface="Calibri" panose="020F0502020204030204" pitchFamily="34" charset="0"/>
                <a:cs typeface="Calibri" panose="020F0502020204030204" pitchFamily="34" charset="0"/>
              </a:rPr>
              <a:t>Agile Data Driven Organisational Model</a:t>
            </a:r>
          </a:p>
          <a:p>
            <a:pPr marL="171450" indent="-171450">
              <a:buFont typeface="Arial" panose="020B0604020202020204" pitchFamily="34" charset="0"/>
              <a:buChar char="•"/>
            </a:pPr>
            <a:r>
              <a:rPr lang="en-US" dirty="0">
                <a:solidFill>
                  <a:srgbClr val="002060"/>
                </a:solidFill>
                <a:latin typeface="Calibri" panose="020F0502020204030204" pitchFamily="34" charset="0"/>
                <a:cs typeface="Calibri" panose="020F0502020204030204" pitchFamily="34" charset="0"/>
              </a:rPr>
              <a:t>Customer Experience</a:t>
            </a:r>
          </a:p>
          <a:p>
            <a:pPr marL="171450" indent="-171450">
              <a:buFont typeface="Arial" panose="020B0604020202020204" pitchFamily="34" charset="0"/>
              <a:buChar char="•"/>
            </a:pPr>
            <a:r>
              <a:rPr lang="en-US" dirty="0">
                <a:solidFill>
                  <a:srgbClr val="002060"/>
                </a:solidFill>
                <a:latin typeface="Calibri" panose="020F0502020204030204" pitchFamily="34" charset="0"/>
                <a:cs typeface="Calibri" panose="020F0502020204030204" pitchFamily="34" charset="0"/>
              </a:rPr>
              <a:t>People and skills</a:t>
            </a:r>
          </a:p>
          <a:p>
            <a:pPr marL="182880" indent="-182880">
              <a:buFont typeface="Arial" panose="020B0604020202020204" pitchFamily="34" charset="0"/>
              <a:buChar char="•"/>
            </a:pPr>
            <a:endParaRPr lang="en-US" dirty="0">
              <a:solidFill>
                <a:srgbClr val="002060"/>
              </a:solidFill>
              <a:latin typeface="Calibri" panose="020F0502020204030204" pitchFamily="34" charset="0"/>
              <a:cs typeface="Calibri" panose="020F0502020204030204" pitchFamily="34" charset="0"/>
            </a:endParaRPr>
          </a:p>
        </p:txBody>
      </p:sp>
      <p:sp>
        <p:nvSpPr>
          <p:cNvPr id="245" name="Freeform 431">
            <a:extLst>
              <a:ext uri="{FF2B5EF4-FFF2-40B4-BE49-F238E27FC236}">
                <a16:creationId xmlns:a16="http://schemas.microsoft.com/office/drawing/2014/main" id="{283FF265-426B-4011-8601-8C02C06C6047}"/>
              </a:ext>
            </a:extLst>
          </p:cNvPr>
          <p:cNvSpPr>
            <a:spLocks noChangeAspect="1"/>
          </p:cNvSpPr>
          <p:nvPr/>
        </p:nvSpPr>
        <p:spPr>
          <a:xfrm>
            <a:off x="5757286" y="2473818"/>
            <a:ext cx="3215898" cy="4122102"/>
          </a:xfrm>
          <a:custGeom>
            <a:avLst/>
            <a:gdLst>
              <a:gd name="connsiteX0" fmla="*/ 0 w 13874940"/>
              <a:gd name="connsiteY0" fmla="*/ 973700 h 5842080"/>
              <a:gd name="connsiteX1" fmla="*/ 285191 w 13874940"/>
              <a:gd name="connsiteY1" fmla="*/ 285190 h 5842080"/>
              <a:gd name="connsiteX2" fmla="*/ 973702 w 13874940"/>
              <a:gd name="connsiteY2" fmla="*/ 1 h 5842080"/>
              <a:gd name="connsiteX3" fmla="*/ 12901240 w 13874940"/>
              <a:gd name="connsiteY3" fmla="*/ 0 h 5842080"/>
              <a:gd name="connsiteX4" fmla="*/ 13589750 w 13874940"/>
              <a:gd name="connsiteY4" fmla="*/ 285191 h 5842080"/>
              <a:gd name="connsiteX5" fmla="*/ 13874939 w 13874940"/>
              <a:gd name="connsiteY5" fmla="*/ 973702 h 5842080"/>
              <a:gd name="connsiteX6" fmla="*/ 13874940 w 13874940"/>
              <a:gd name="connsiteY6" fmla="*/ 4868380 h 5842080"/>
              <a:gd name="connsiteX7" fmla="*/ 13589750 w 13874940"/>
              <a:gd name="connsiteY7" fmla="*/ 5556890 h 5842080"/>
              <a:gd name="connsiteX8" fmla="*/ 12901240 w 13874940"/>
              <a:gd name="connsiteY8" fmla="*/ 5842080 h 5842080"/>
              <a:gd name="connsiteX9" fmla="*/ 973700 w 13874940"/>
              <a:gd name="connsiteY9" fmla="*/ 5842080 h 5842080"/>
              <a:gd name="connsiteX10" fmla="*/ 285190 w 13874940"/>
              <a:gd name="connsiteY10" fmla="*/ 5556889 h 5842080"/>
              <a:gd name="connsiteX11" fmla="*/ 0 w 13874940"/>
              <a:gd name="connsiteY11" fmla="*/ 4868379 h 5842080"/>
              <a:gd name="connsiteX12" fmla="*/ 0 w 13874940"/>
              <a:gd name="connsiteY12" fmla="*/ 973700 h 5842080"/>
              <a:gd name="connsiteX0" fmla="*/ 36552 w 13911492"/>
              <a:gd name="connsiteY0" fmla="*/ 973739 h 5842119"/>
              <a:gd name="connsiteX1" fmla="*/ 182604 w 13911492"/>
              <a:gd name="connsiteY1" fmla="*/ 182604 h 5842119"/>
              <a:gd name="connsiteX2" fmla="*/ 1010254 w 13911492"/>
              <a:gd name="connsiteY2" fmla="*/ 40 h 5842119"/>
              <a:gd name="connsiteX3" fmla="*/ 12937792 w 13911492"/>
              <a:gd name="connsiteY3" fmla="*/ 39 h 5842119"/>
              <a:gd name="connsiteX4" fmla="*/ 13626302 w 13911492"/>
              <a:gd name="connsiteY4" fmla="*/ 285230 h 5842119"/>
              <a:gd name="connsiteX5" fmla="*/ 13911491 w 13911492"/>
              <a:gd name="connsiteY5" fmla="*/ 973741 h 5842119"/>
              <a:gd name="connsiteX6" fmla="*/ 13911492 w 13911492"/>
              <a:gd name="connsiteY6" fmla="*/ 4868419 h 5842119"/>
              <a:gd name="connsiteX7" fmla="*/ 13626302 w 13911492"/>
              <a:gd name="connsiteY7" fmla="*/ 5556929 h 5842119"/>
              <a:gd name="connsiteX8" fmla="*/ 12937792 w 13911492"/>
              <a:gd name="connsiteY8" fmla="*/ 5842119 h 5842119"/>
              <a:gd name="connsiteX9" fmla="*/ 1010252 w 13911492"/>
              <a:gd name="connsiteY9" fmla="*/ 5842119 h 5842119"/>
              <a:gd name="connsiteX10" fmla="*/ 321742 w 13911492"/>
              <a:gd name="connsiteY10" fmla="*/ 5556928 h 5842119"/>
              <a:gd name="connsiteX11" fmla="*/ 36552 w 13911492"/>
              <a:gd name="connsiteY11" fmla="*/ 4868418 h 5842119"/>
              <a:gd name="connsiteX12" fmla="*/ 36552 w 13911492"/>
              <a:gd name="connsiteY12" fmla="*/ 973739 h 5842119"/>
              <a:gd name="connsiteX0" fmla="*/ 16232 w 13891172"/>
              <a:gd name="connsiteY0" fmla="*/ 620722 h 5842080"/>
              <a:gd name="connsiteX1" fmla="*/ 162284 w 13891172"/>
              <a:gd name="connsiteY1" fmla="*/ 182565 h 5842080"/>
              <a:gd name="connsiteX2" fmla="*/ 989934 w 13891172"/>
              <a:gd name="connsiteY2" fmla="*/ 1 h 5842080"/>
              <a:gd name="connsiteX3" fmla="*/ 12917472 w 13891172"/>
              <a:gd name="connsiteY3" fmla="*/ 0 h 5842080"/>
              <a:gd name="connsiteX4" fmla="*/ 13605982 w 13891172"/>
              <a:gd name="connsiteY4" fmla="*/ 285191 h 5842080"/>
              <a:gd name="connsiteX5" fmla="*/ 13891171 w 13891172"/>
              <a:gd name="connsiteY5" fmla="*/ 973702 h 5842080"/>
              <a:gd name="connsiteX6" fmla="*/ 13891172 w 13891172"/>
              <a:gd name="connsiteY6" fmla="*/ 4868380 h 5842080"/>
              <a:gd name="connsiteX7" fmla="*/ 13605982 w 13891172"/>
              <a:gd name="connsiteY7" fmla="*/ 5556890 h 5842080"/>
              <a:gd name="connsiteX8" fmla="*/ 12917472 w 13891172"/>
              <a:gd name="connsiteY8" fmla="*/ 5842080 h 5842080"/>
              <a:gd name="connsiteX9" fmla="*/ 989932 w 13891172"/>
              <a:gd name="connsiteY9" fmla="*/ 5842080 h 5842080"/>
              <a:gd name="connsiteX10" fmla="*/ 301422 w 13891172"/>
              <a:gd name="connsiteY10" fmla="*/ 5556889 h 5842080"/>
              <a:gd name="connsiteX11" fmla="*/ 16232 w 13891172"/>
              <a:gd name="connsiteY11" fmla="*/ 4868379 h 5842080"/>
              <a:gd name="connsiteX12" fmla="*/ 16232 w 13891172"/>
              <a:gd name="connsiteY12" fmla="*/ 620722 h 5842080"/>
              <a:gd name="connsiteX0" fmla="*/ 0 w 13874940"/>
              <a:gd name="connsiteY0" fmla="*/ 620723 h 5842081"/>
              <a:gd name="connsiteX1" fmla="*/ 146052 w 13874940"/>
              <a:gd name="connsiteY1" fmla="*/ 182566 h 5842081"/>
              <a:gd name="connsiteX2" fmla="*/ 547695 w 13874940"/>
              <a:gd name="connsiteY2" fmla="*/ 1 h 5842081"/>
              <a:gd name="connsiteX3" fmla="*/ 12901240 w 13874940"/>
              <a:gd name="connsiteY3" fmla="*/ 1 h 5842081"/>
              <a:gd name="connsiteX4" fmla="*/ 13589750 w 13874940"/>
              <a:gd name="connsiteY4" fmla="*/ 285192 h 5842081"/>
              <a:gd name="connsiteX5" fmla="*/ 13874939 w 13874940"/>
              <a:gd name="connsiteY5" fmla="*/ 973703 h 5842081"/>
              <a:gd name="connsiteX6" fmla="*/ 13874940 w 13874940"/>
              <a:gd name="connsiteY6" fmla="*/ 4868381 h 5842081"/>
              <a:gd name="connsiteX7" fmla="*/ 13589750 w 13874940"/>
              <a:gd name="connsiteY7" fmla="*/ 5556891 h 5842081"/>
              <a:gd name="connsiteX8" fmla="*/ 12901240 w 13874940"/>
              <a:gd name="connsiteY8" fmla="*/ 5842081 h 5842081"/>
              <a:gd name="connsiteX9" fmla="*/ 973700 w 13874940"/>
              <a:gd name="connsiteY9" fmla="*/ 5842081 h 5842081"/>
              <a:gd name="connsiteX10" fmla="*/ 285190 w 13874940"/>
              <a:gd name="connsiteY10" fmla="*/ 5556890 h 5842081"/>
              <a:gd name="connsiteX11" fmla="*/ 0 w 13874940"/>
              <a:gd name="connsiteY11" fmla="*/ 4868380 h 5842081"/>
              <a:gd name="connsiteX12" fmla="*/ 0 w 13874940"/>
              <a:gd name="connsiteY12" fmla="*/ 620723 h 5842081"/>
              <a:gd name="connsiteX0" fmla="*/ 0 w 13874940"/>
              <a:gd name="connsiteY0" fmla="*/ 438158 h 5842081"/>
              <a:gd name="connsiteX1" fmla="*/ 146052 w 13874940"/>
              <a:gd name="connsiteY1" fmla="*/ 182566 h 5842081"/>
              <a:gd name="connsiteX2" fmla="*/ 547695 w 13874940"/>
              <a:gd name="connsiteY2" fmla="*/ 1 h 5842081"/>
              <a:gd name="connsiteX3" fmla="*/ 12901240 w 13874940"/>
              <a:gd name="connsiteY3" fmla="*/ 1 h 5842081"/>
              <a:gd name="connsiteX4" fmla="*/ 13589750 w 13874940"/>
              <a:gd name="connsiteY4" fmla="*/ 285192 h 5842081"/>
              <a:gd name="connsiteX5" fmla="*/ 13874939 w 13874940"/>
              <a:gd name="connsiteY5" fmla="*/ 973703 h 5842081"/>
              <a:gd name="connsiteX6" fmla="*/ 13874940 w 13874940"/>
              <a:gd name="connsiteY6" fmla="*/ 4868381 h 5842081"/>
              <a:gd name="connsiteX7" fmla="*/ 13589750 w 13874940"/>
              <a:gd name="connsiteY7" fmla="*/ 5556891 h 5842081"/>
              <a:gd name="connsiteX8" fmla="*/ 12901240 w 13874940"/>
              <a:gd name="connsiteY8" fmla="*/ 5842081 h 5842081"/>
              <a:gd name="connsiteX9" fmla="*/ 973700 w 13874940"/>
              <a:gd name="connsiteY9" fmla="*/ 5842081 h 5842081"/>
              <a:gd name="connsiteX10" fmla="*/ 285190 w 13874940"/>
              <a:gd name="connsiteY10" fmla="*/ 5556890 h 5842081"/>
              <a:gd name="connsiteX11" fmla="*/ 0 w 13874940"/>
              <a:gd name="connsiteY11" fmla="*/ 4868380 h 5842081"/>
              <a:gd name="connsiteX12" fmla="*/ 0 w 13874940"/>
              <a:gd name="connsiteY12" fmla="*/ 438158 h 5842081"/>
              <a:gd name="connsiteX0" fmla="*/ 0 w 13874940"/>
              <a:gd name="connsiteY0" fmla="*/ 438157 h 5842080"/>
              <a:gd name="connsiteX1" fmla="*/ 146052 w 13874940"/>
              <a:gd name="connsiteY1" fmla="*/ 182565 h 5842080"/>
              <a:gd name="connsiteX2" fmla="*/ 401643 w 13874940"/>
              <a:gd name="connsiteY2" fmla="*/ 1 h 5842080"/>
              <a:gd name="connsiteX3" fmla="*/ 12901240 w 13874940"/>
              <a:gd name="connsiteY3" fmla="*/ 0 h 5842080"/>
              <a:gd name="connsiteX4" fmla="*/ 13589750 w 13874940"/>
              <a:gd name="connsiteY4" fmla="*/ 285191 h 5842080"/>
              <a:gd name="connsiteX5" fmla="*/ 13874939 w 13874940"/>
              <a:gd name="connsiteY5" fmla="*/ 973702 h 5842080"/>
              <a:gd name="connsiteX6" fmla="*/ 13874940 w 13874940"/>
              <a:gd name="connsiteY6" fmla="*/ 4868380 h 5842080"/>
              <a:gd name="connsiteX7" fmla="*/ 13589750 w 13874940"/>
              <a:gd name="connsiteY7" fmla="*/ 5556890 h 5842080"/>
              <a:gd name="connsiteX8" fmla="*/ 12901240 w 13874940"/>
              <a:gd name="connsiteY8" fmla="*/ 5842080 h 5842080"/>
              <a:gd name="connsiteX9" fmla="*/ 973700 w 13874940"/>
              <a:gd name="connsiteY9" fmla="*/ 5842080 h 5842080"/>
              <a:gd name="connsiteX10" fmla="*/ 285190 w 13874940"/>
              <a:gd name="connsiteY10" fmla="*/ 5556889 h 5842080"/>
              <a:gd name="connsiteX11" fmla="*/ 0 w 13874940"/>
              <a:gd name="connsiteY11" fmla="*/ 4868379 h 5842080"/>
              <a:gd name="connsiteX12" fmla="*/ 0 w 13874940"/>
              <a:gd name="connsiteY12" fmla="*/ 438157 h 5842080"/>
              <a:gd name="connsiteX0" fmla="*/ 0 w 13874940"/>
              <a:gd name="connsiteY0" fmla="*/ 438157 h 5842080"/>
              <a:gd name="connsiteX1" fmla="*/ 109539 w 13874940"/>
              <a:gd name="connsiteY1" fmla="*/ 146052 h 5842080"/>
              <a:gd name="connsiteX2" fmla="*/ 401643 w 13874940"/>
              <a:gd name="connsiteY2" fmla="*/ 1 h 5842080"/>
              <a:gd name="connsiteX3" fmla="*/ 12901240 w 13874940"/>
              <a:gd name="connsiteY3" fmla="*/ 0 h 5842080"/>
              <a:gd name="connsiteX4" fmla="*/ 13589750 w 13874940"/>
              <a:gd name="connsiteY4" fmla="*/ 285191 h 5842080"/>
              <a:gd name="connsiteX5" fmla="*/ 13874939 w 13874940"/>
              <a:gd name="connsiteY5" fmla="*/ 973702 h 5842080"/>
              <a:gd name="connsiteX6" fmla="*/ 13874940 w 13874940"/>
              <a:gd name="connsiteY6" fmla="*/ 4868380 h 5842080"/>
              <a:gd name="connsiteX7" fmla="*/ 13589750 w 13874940"/>
              <a:gd name="connsiteY7" fmla="*/ 5556890 h 5842080"/>
              <a:gd name="connsiteX8" fmla="*/ 12901240 w 13874940"/>
              <a:gd name="connsiteY8" fmla="*/ 5842080 h 5842080"/>
              <a:gd name="connsiteX9" fmla="*/ 973700 w 13874940"/>
              <a:gd name="connsiteY9" fmla="*/ 5842080 h 5842080"/>
              <a:gd name="connsiteX10" fmla="*/ 285190 w 13874940"/>
              <a:gd name="connsiteY10" fmla="*/ 5556889 h 5842080"/>
              <a:gd name="connsiteX11" fmla="*/ 0 w 13874940"/>
              <a:gd name="connsiteY11" fmla="*/ 4868379 h 5842080"/>
              <a:gd name="connsiteX12" fmla="*/ 0 w 13874940"/>
              <a:gd name="connsiteY12" fmla="*/ 438157 h 5842080"/>
              <a:gd name="connsiteX0" fmla="*/ 0 w 13874940"/>
              <a:gd name="connsiteY0" fmla="*/ 438157 h 5842080"/>
              <a:gd name="connsiteX1" fmla="*/ 73026 w 13874940"/>
              <a:gd name="connsiteY1" fmla="*/ 73026 h 5842080"/>
              <a:gd name="connsiteX2" fmla="*/ 401643 w 13874940"/>
              <a:gd name="connsiteY2" fmla="*/ 1 h 5842080"/>
              <a:gd name="connsiteX3" fmla="*/ 12901240 w 13874940"/>
              <a:gd name="connsiteY3" fmla="*/ 0 h 5842080"/>
              <a:gd name="connsiteX4" fmla="*/ 13589750 w 13874940"/>
              <a:gd name="connsiteY4" fmla="*/ 285191 h 5842080"/>
              <a:gd name="connsiteX5" fmla="*/ 13874939 w 13874940"/>
              <a:gd name="connsiteY5" fmla="*/ 973702 h 5842080"/>
              <a:gd name="connsiteX6" fmla="*/ 13874940 w 13874940"/>
              <a:gd name="connsiteY6" fmla="*/ 4868380 h 5842080"/>
              <a:gd name="connsiteX7" fmla="*/ 13589750 w 13874940"/>
              <a:gd name="connsiteY7" fmla="*/ 5556890 h 5842080"/>
              <a:gd name="connsiteX8" fmla="*/ 12901240 w 13874940"/>
              <a:gd name="connsiteY8" fmla="*/ 5842080 h 5842080"/>
              <a:gd name="connsiteX9" fmla="*/ 973700 w 13874940"/>
              <a:gd name="connsiteY9" fmla="*/ 5842080 h 5842080"/>
              <a:gd name="connsiteX10" fmla="*/ 285190 w 13874940"/>
              <a:gd name="connsiteY10" fmla="*/ 5556889 h 5842080"/>
              <a:gd name="connsiteX11" fmla="*/ 0 w 13874940"/>
              <a:gd name="connsiteY11" fmla="*/ 4868379 h 5842080"/>
              <a:gd name="connsiteX12" fmla="*/ 0 w 13874940"/>
              <a:gd name="connsiteY12" fmla="*/ 438157 h 5842080"/>
              <a:gd name="connsiteX0" fmla="*/ 0 w 13874940"/>
              <a:gd name="connsiteY0" fmla="*/ 438158 h 5842081"/>
              <a:gd name="connsiteX1" fmla="*/ 73026 w 13874940"/>
              <a:gd name="connsiteY1" fmla="*/ 73027 h 5842081"/>
              <a:gd name="connsiteX2" fmla="*/ 438156 w 13874940"/>
              <a:gd name="connsiteY2" fmla="*/ 1 h 5842081"/>
              <a:gd name="connsiteX3" fmla="*/ 12901240 w 13874940"/>
              <a:gd name="connsiteY3" fmla="*/ 1 h 5842081"/>
              <a:gd name="connsiteX4" fmla="*/ 13589750 w 13874940"/>
              <a:gd name="connsiteY4" fmla="*/ 285192 h 5842081"/>
              <a:gd name="connsiteX5" fmla="*/ 13874939 w 13874940"/>
              <a:gd name="connsiteY5" fmla="*/ 973703 h 5842081"/>
              <a:gd name="connsiteX6" fmla="*/ 13874940 w 13874940"/>
              <a:gd name="connsiteY6" fmla="*/ 4868381 h 5842081"/>
              <a:gd name="connsiteX7" fmla="*/ 13589750 w 13874940"/>
              <a:gd name="connsiteY7" fmla="*/ 5556891 h 5842081"/>
              <a:gd name="connsiteX8" fmla="*/ 12901240 w 13874940"/>
              <a:gd name="connsiteY8" fmla="*/ 5842081 h 5842081"/>
              <a:gd name="connsiteX9" fmla="*/ 973700 w 13874940"/>
              <a:gd name="connsiteY9" fmla="*/ 5842081 h 5842081"/>
              <a:gd name="connsiteX10" fmla="*/ 285190 w 13874940"/>
              <a:gd name="connsiteY10" fmla="*/ 5556890 h 5842081"/>
              <a:gd name="connsiteX11" fmla="*/ 0 w 13874940"/>
              <a:gd name="connsiteY11" fmla="*/ 4868380 h 5842081"/>
              <a:gd name="connsiteX12" fmla="*/ 0 w 13874940"/>
              <a:gd name="connsiteY12" fmla="*/ 438158 h 5842081"/>
              <a:gd name="connsiteX0" fmla="*/ 0 w 13948005"/>
              <a:gd name="connsiteY0" fmla="*/ 511221 h 5915144"/>
              <a:gd name="connsiteX1" fmla="*/ 73026 w 13948005"/>
              <a:gd name="connsiteY1" fmla="*/ 146090 h 5915144"/>
              <a:gd name="connsiteX2" fmla="*/ 438156 w 13948005"/>
              <a:gd name="connsiteY2" fmla="*/ 73064 h 5915144"/>
              <a:gd name="connsiteX3" fmla="*/ 12901240 w 13948005"/>
              <a:gd name="connsiteY3" fmla="*/ 73064 h 5915144"/>
              <a:gd name="connsiteX4" fmla="*/ 13765401 w 13948005"/>
              <a:gd name="connsiteY4" fmla="*/ 182604 h 5915144"/>
              <a:gd name="connsiteX5" fmla="*/ 13874939 w 13948005"/>
              <a:gd name="connsiteY5" fmla="*/ 1046766 h 5915144"/>
              <a:gd name="connsiteX6" fmla="*/ 13874940 w 13948005"/>
              <a:gd name="connsiteY6" fmla="*/ 4941444 h 5915144"/>
              <a:gd name="connsiteX7" fmla="*/ 13589750 w 13948005"/>
              <a:gd name="connsiteY7" fmla="*/ 5629954 h 5915144"/>
              <a:gd name="connsiteX8" fmla="*/ 12901240 w 13948005"/>
              <a:gd name="connsiteY8" fmla="*/ 5915144 h 5915144"/>
              <a:gd name="connsiteX9" fmla="*/ 973700 w 13948005"/>
              <a:gd name="connsiteY9" fmla="*/ 5915144 h 5915144"/>
              <a:gd name="connsiteX10" fmla="*/ 285190 w 13948005"/>
              <a:gd name="connsiteY10" fmla="*/ 5629953 h 5915144"/>
              <a:gd name="connsiteX11" fmla="*/ 0 w 13948005"/>
              <a:gd name="connsiteY11" fmla="*/ 4941443 h 5915144"/>
              <a:gd name="connsiteX12" fmla="*/ 0 w 13948005"/>
              <a:gd name="connsiteY12" fmla="*/ 511221 h 5915144"/>
              <a:gd name="connsiteX0" fmla="*/ 0 w 13911492"/>
              <a:gd name="connsiteY0" fmla="*/ 474708 h 5878631"/>
              <a:gd name="connsiteX1" fmla="*/ 73026 w 13911492"/>
              <a:gd name="connsiteY1" fmla="*/ 109577 h 5878631"/>
              <a:gd name="connsiteX2" fmla="*/ 438156 w 13911492"/>
              <a:gd name="connsiteY2" fmla="*/ 36551 h 5878631"/>
              <a:gd name="connsiteX3" fmla="*/ 12901240 w 13911492"/>
              <a:gd name="connsiteY3" fmla="*/ 36551 h 5878631"/>
              <a:gd name="connsiteX4" fmla="*/ 13728888 w 13911492"/>
              <a:gd name="connsiteY4" fmla="*/ 182604 h 5878631"/>
              <a:gd name="connsiteX5" fmla="*/ 13874939 w 13911492"/>
              <a:gd name="connsiteY5" fmla="*/ 1010253 h 5878631"/>
              <a:gd name="connsiteX6" fmla="*/ 13874940 w 13911492"/>
              <a:gd name="connsiteY6" fmla="*/ 4904931 h 5878631"/>
              <a:gd name="connsiteX7" fmla="*/ 13589750 w 13911492"/>
              <a:gd name="connsiteY7" fmla="*/ 5593441 h 5878631"/>
              <a:gd name="connsiteX8" fmla="*/ 12901240 w 13911492"/>
              <a:gd name="connsiteY8" fmla="*/ 5878631 h 5878631"/>
              <a:gd name="connsiteX9" fmla="*/ 973700 w 13911492"/>
              <a:gd name="connsiteY9" fmla="*/ 5878631 h 5878631"/>
              <a:gd name="connsiteX10" fmla="*/ 285190 w 13911492"/>
              <a:gd name="connsiteY10" fmla="*/ 5593440 h 5878631"/>
              <a:gd name="connsiteX11" fmla="*/ 0 w 13911492"/>
              <a:gd name="connsiteY11" fmla="*/ 4904930 h 5878631"/>
              <a:gd name="connsiteX12" fmla="*/ 0 w 13911492"/>
              <a:gd name="connsiteY12" fmla="*/ 474708 h 5878631"/>
              <a:gd name="connsiteX0" fmla="*/ 0 w 13874940"/>
              <a:gd name="connsiteY0" fmla="*/ 454387 h 5858310"/>
              <a:gd name="connsiteX1" fmla="*/ 73026 w 13874940"/>
              <a:gd name="connsiteY1" fmla="*/ 89256 h 5858310"/>
              <a:gd name="connsiteX2" fmla="*/ 438156 w 13874940"/>
              <a:gd name="connsiteY2" fmla="*/ 16230 h 5858310"/>
              <a:gd name="connsiteX3" fmla="*/ 13327245 w 13874940"/>
              <a:gd name="connsiteY3" fmla="*/ 16231 h 5858310"/>
              <a:gd name="connsiteX4" fmla="*/ 13728888 w 13874940"/>
              <a:gd name="connsiteY4" fmla="*/ 162283 h 5858310"/>
              <a:gd name="connsiteX5" fmla="*/ 13874939 w 13874940"/>
              <a:gd name="connsiteY5" fmla="*/ 989932 h 5858310"/>
              <a:gd name="connsiteX6" fmla="*/ 13874940 w 13874940"/>
              <a:gd name="connsiteY6" fmla="*/ 4884610 h 5858310"/>
              <a:gd name="connsiteX7" fmla="*/ 13589750 w 13874940"/>
              <a:gd name="connsiteY7" fmla="*/ 5573120 h 5858310"/>
              <a:gd name="connsiteX8" fmla="*/ 12901240 w 13874940"/>
              <a:gd name="connsiteY8" fmla="*/ 5858310 h 5858310"/>
              <a:gd name="connsiteX9" fmla="*/ 973700 w 13874940"/>
              <a:gd name="connsiteY9" fmla="*/ 5858310 h 5858310"/>
              <a:gd name="connsiteX10" fmla="*/ 285190 w 13874940"/>
              <a:gd name="connsiteY10" fmla="*/ 5573119 h 5858310"/>
              <a:gd name="connsiteX11" fmla="*/ 0 w 13874940"/>
              <a:gd name="connsiteY11" fmla="*/ 4884609 h 5858310"/>
              <a:gd name="connsiteX12" fmla="*/ 0 w 13874940"/>
              <a:gd name="connsiteY12" fmla="*/ 454387 h 5858310"/>
              <a:gd name="connsiteX0" fmla="*/ 0 w 13874941"/>
              <a:gd name="connsiteY0" fmla="*/ 438158 h 5842081"/>
              <a:gd name="connsiteX1" fmla="*/ 73026 w 13874941"/>
              <a:gd name="connsiteY1" fmla="*/ 73027 h 5842081"/>
              <a:gd name="connsiteX2" fmla="*/ 438156 w 13874941"/>
              <a:gd name="connsiteY2" fmla="*/ 1 h 5842081"/>
              <a:gd name="connsiteX3" fmla="*/ 13327245 w 13874941"/>
              <a:gd name="connsiteY3" fmla="*/ 2 h 5842081"/>
              <a:gd name="connsiteX4" fmla="*/ 13728888 w 13874941"/>
              <a:gd name="connsiteY4" fmla="*/ 146054 h 5842081"/>
              <a:gd name="connsiteX5" fmla="*/ 13874940 w 13874941"/>
              <a:gd name="connsiteY5" fmla="*/ 584209 h 5842081"/>
              <a:gd name="connsiteX6" fmla="*/ 13874940 w 13874941"/>
              <a:gd name="connsiteY6" fmla="*/ 4868381 h 5842081"/>
              <a:gd name="connsiteX7" fmla="*/ 13589750 w 13874941"/>
              <a:gd name="connsiteY7" fmla="*/ 5556891 h 5842081"/>
              <a:gd name="connsiteX8" fmla="*/ 12901240 w 13874941"/>
              <a:gd name="connsiteY8" fmla="*/ 5842081 h 5842081"/>
              <a:gd name="connsiteX9" fmla="*/ 973700 w 13874941"/>
              <a:gd name="connsiteY9" fmla="*/ 5842081 h 5842081"/>
              <a:gd name="connsiteX10" fmla="*/ 285190 w 13874941"/>
              <a:gd name="connsiteY10" fmla="*/ 5556890 h 5842081"/>
              <a:gd name="connsiteX11" fmla="*/ 0 w 13874941"/>
              <a:gd name="connsiteY11" fmla="*/ 4868380 h 5842081"/>
              <a:gd name="connsiteX12" fmla="*/ 0 w 13874941"/>
              <a:gd name="connsiteY12" fmla="*/ 438158 h 5842081"/>
              <a:gd name="connsiteX0" fmla="*/ 0 w 13874941"/>
              <a:gd name="connsiteY0" fmla="*/ 438158 h 5842081"/>
              <a:gd name="connsiteX1" fmla="*/ 73026 w 13874941"/>
              <a:gd name="connsiteY1" fmla="*/ 73027 h 5842081"/>
              <a:gd name="connsiteX2" fmla="*/ 438156 w 13874941"/>
              <a:gd name="connsiteY2" fmla="*/ 1 h 5842081"/>
              <a:gd name="connsiteX3" fmla="*/ 13327245 w 13874941"/>
              <a:gd name="connsiteY3" fmla="*/ 2 h 5842081"/>
              <a:gd name="connsiteX4" fmla="*/ 13765401 w 13874941"/>
              <a:gd name="connsiteY4" fmla="*/ 109540 h 5842081"/>
              <a:gd name="connsiteX5" fmla="*/ 13874940 w 13874941"/>
              <a:gd name="connsiteY5" fmla="*/ 584209 h 5842081"/>
              <a:gd name="connsiteX6" fmla="*/ 13874940 w 13874941"/>
              <a:gd name="connsiteY6" fmla="*/ 4868381 h 5842081"/>
              <a:gd name="connsiteX7" fmla="*/ 13589750 w 13874941"/>
              <a:gd name="connsiteY7" fmla="*/ 5556891 h 5842081"/>
              <a:gd name="connsiteX8" fmla="*/ 12901240 w 13874941"/>
              <a:gd name="connsiteY8" fmla="*/ 5842081 h 5842081"/>
              <a:gd name="connsiteX9" fmla="*/ 973700 w 13874941"/>
              <a:gd name="connsiteY9" fmla="*/ 5842081 h 5842081"/>
              <a:gd name="connsiteX10" fmla="*/ 285190 w 13874941"/>
              <a:gd name="connsiteY10" fmla="*/ 5556890 h 5842081"/>
              <a:gd name="connsiteX11" fmla="*/ 0 w 13874941"/>
              <a:gd name="connsiteY11" fmla="*/ 4868380 h 5842081"/>
              <a:gd name="connsiteX12" fmla="*/ 0 w 13874941"/>
              <a:gd name="connsiteY12" fmla="*/ 438158 h 5842081"/>
              <a:gd name="connsiteX0" fmla="*/ 0 w 13893197"/>
              <a:gd name="connsiteY0" fmla="*/ 438158 h 5842081"/>
              <a:gd name="connsiteX1" fmla="*/ 73026 w 13893197"/>
              <a:gd name="connsiteY1" fmla="*/ 73027 h 5842081"/>
              <a:gd name="connsiteX2" fmla="*/ 438156 w 13893197"/>
              <a:gd name="connsiteY2" fmla="*/ 1 h 5842081"/>
              <a:gd name="connsiteX3" fmla="*/ 13327245 w 13893197"/>
              <a:gd name="connsiteY3" fmla="*/ 2 h 5842081"/>
              <a:gd name="connsiteX4" fmla="*/ 13801914 w 13893197"/>
              <a:gd name="connsiteY4" fmla="*/ 109540 h 5842081"/>
              <a:gd name="connsiteX5" fmla="*/ 13874940 w 13893197"/>
              <a:gd name="connsiteY5" fmla="*/ 584209 h 5842081"/>
              <a:gd name="connsiteX6" fmla="*/ 13874940 w 13893197"/>
              <a:gd name="connsiteY6" fmla="*/ 4868381 h 5842081"/>
              <a:gd name="connsiteX7" fmla="*/ 13589750 w 13893197"/>
              <a:gd name="connsiteY7" fmla="*/ 5556891 h 5842081"/>
              <a:gd name="connsiteX8" fmla="*/ 12901240 w 13893197"/>
              <a:gd name="connsiteY8" fmla="*/ 5842081 h 5842081"/>
              <a:gd name="connsiteX9" fmla="*/ 973700 w 13893197"/>
              <a:gd name="connsiteY9" fmla="*/ 5842081 h 5842081"/>
              <a:gd name="connsiteX10" fmla="*/ 285190 w 13893197"/>
              <a:gd name="connsiteY10" fmla="*/ 5556890 h 5842081"/>
              <a:gd name="connsiteX11" fmla="*/ 0 w 13893197"/>
              <a:gd name="connsiteY11" fmla="*/ 4868380 h 5842081"/>
              <a:gd name="connsiteX12" fmla="*/ 0 w 13893197"/>
              <a:gd name="connsiteY12" fmla="*/ 438158 h 5842081"/>
              <a:gd name="connsiteX0" fmla="*/ 0 w 13984518"/>
              <a:gd name="connsiteY0" fmla="*/ 438158 h 5951659"/>
              <a:gd name="connsiteX1" fmla="*/ 73026 w 13984518"/>
              <a:gd name="connsiteY1" fmla="*/ 73027 h 5951659"/>
              <a:gd name="connsiteX2" fmla="*/ 438156 w 13984518"/>
              <a:gd name="connsiteY2" fmla="*/ 1 h 5951659"/>
              <a:gd name="connsiteX3" fmla="*/ 13327245 w 13984518"/>
              <a:gd name="connsiteY3" fmla="*/ 2 h 5951659"/>
              <a:gd name="connsiteX4" fmla="*/ 13801914 w 13984518"/>
              <a:gd name="connsiteY4" fmla="*/ 109540 h 5951659"/>
              <a:gd name="connsiteX5" fmla="*/ 13874940 w 13984518"/>
              <a:gd name="connsiteY5" fmla="*/ 584209 h 5951659"/>
              <a:gd name="connsiteX6" fmla="*/ 13874940 w 13984518"/>
              <a:gd name="connsiteY6" fmla="*/ 4868381 h 5951659"/>
              <a:gd name="connsiteX7" fmla="*/ 13801914 w 13984518"/>
              <a:gd name="connsiteY7" fmla="*/ 5769055 h 5951659"/>
              <a:gd name="connsiteX8" fmla="*/ 12901240 w 13984518"/>
              <a:gd name="connsiteY8" fmla="*/ 5842081 h 5951659"/>
              <a:gd name="connsiteX9" fmla="*/ 973700 w 13984518"/>
              <a:gd name="connsiteY9" fmla="*/ 5842081 h 5951659"/>
              <a:gd name="connsiteX10" fmla="*/ 285190 w 13984518"/>
              <a:gd name="connsiteY10" fmla="*/ 5556890 h 5951659"/>
              <a:gd name="connsiteX11" fmla="*/ 0 w 13984518"/>
              <a:gd name="connsiteY11" fmla="*/ 4868380 h 5951659"/>
              <a:gd name="connsiteX12" fmla="*/ 0 w 13984518"/>
              <a:gd name="connsiteY12" fmla="*/ 438158 h 5951659"/>
              <a:gd name="connsiteX0" fmla="*/ 0 w 13948004"/>
              <a:gd name="connsiteY0" fmla="*/ 438158 h 5915146"/>
              <a:gd name="connsiteX1" fmla="*/ 73026 w 13948004"/>
              <a:gd name="connsiteY1" fmla="*/ 73027 h 5915146"/>
              <a:gd name="connsiteX2" fmla="*/ 438156 w 13948004"/>
              <a:gd name="connsiteY2" fmla="*/ 1 h 5915146"/>
              <a:gd name="connsiteX3" fmla="*/ 13327245 w 13948004"/>
              <a:gd name="connsiteY3" fmla="*/ 2 h 5915146"/>
              <a:gd name="connsiteX4" fmla="*/ 13801914 w 13948004"/>
              <a:gd name="connsiteY4" fmla="*/ 109540 h 5915146"/>
              <a:gd name="connsiteX5" fmla="*/ 13874940 w 13948004"/>
              <a:gd name="connsiteY5" fmla="*/ 584209 h 5915146"/>
              <a:gd name="connsiteX6" fmla="*/ 13874940 w 13948004"/>
              <a:gd name="connsiteY6" fmla="*/ 4868381 h 5915146"/>
              <a:gd name="connsiteX7" fmla="*/ 13765400 w 13948004"/>
              <a:gd name="connsiteY7" fmla="*/ 5732542 h 5915146"/>
              <a:gd name="connsiteX8" fmla="*/ 12901240 w 13948004"/>
              <a:gd name="connsiteY8" fmla="*/ 5842081 h 5915146"/>
              <a:gd name="connsiteX9" fmla="*/ 973700 w 13948004"/>
              <a:gd name="connsiteY9" fmla="*/ 5842081 h 5915146"/>
              <a:gd name="connsiteX10" fmla="*/ 285190 w 13948004"/>
              <a:gd name="connsiteY10" fmla="*/ 5556890 h 5915146"/>
              <a:gd name="connsiteX11" fmla="*/ 0 w 13948004"/>
              <a:gd name="connsiteY11" fmla="*/ 4868380 h 5915146"/>
              <a:gd name="connsiteX12" fmla="*/ 0 w 13948004"/>
              <a:gd name="connsiteY12" fmla="*/ 438158 h 5915146"/>
              <a:gd name="connsiteX0" fmla="*/ 0 w 13927683"/>
              <a:gd name="connsiteY0" fmla="*/ 438158 h 5848167"/>
              <a:gd name="connsiteX1" fmla="*/ 73026 w 13927683"/>
              <a:gd name="connsiteY1" fmla="*/ 73027 h 5848167"/>
              <a:gd name="connsiteX2" fmla="*/ 438156 w 13927683"/>
              <a:gd name="connsiteY2" fmla="*/ 1 h 5848167"/>
              <a:gd name="connsiteX3" fmla="*/ 13327245 w 13927683"/>
              <a:gd name="connsiteY3" fmla="*/ 2 h 5848167"/>
              <a:gd name="connsiteX4" fmla="*/ 13801914 w 13927683"/>
              <a:gd name="connsiteY4" fmla="*/ 109540 h 5848167"/>
              <a:gd name="connsiteX5" fmla="*/ 13874940 w 13927683"/>
              <a:gd name="connsiteY5" fmla="*/ 584209 h 5848167"/>
              <a:gd name="connsiteX6" fmla="*/ 13874939 w 13927683"/>
              <a:gd name="connsiteY6" fmla="*/ 5148334 h 5848167"/>
              <a:gd name="connsiteX7" fmla="*/ 13765400 w 13927683"/>
              <a:gd name="connsiteY7" fmla="*/ 5732542 h 5848167"/>
              <a:gd name="connsiteX8" fmla="*/ 12901240 w 13927683"/>
              <a:gd name="connsiteY8" fmla="*/ 5842081 h 5848167"/>
              <a:gd name="connsiteX9" fmla="*/ 973700 w 13927683"/>
              <a:gd name="connsiteY9" fmla="*/ 5842081 h 5848167"/>
              <a:gd name="connsiteX10" fmla="*/ 285190 w 13927683"/>
              <a:gd name="connsiteY10" fmla="*/ 5556890 h 5848167"/>
              <a:gd name="connsiteX11" fmla="*/ 0 w 13927683"/>
              <a:gd name="connsiteY11" fmla="*/ 4868380 h 5848167"/>
              <a:gd name="connsiteX12" fmla="*/ 0 w 13927683"/>
              <a:gd name="connsiteY12" fmla="*/ 438158 h 5848167"/>
              <a:gd name="connsiteX0" fmla="*/ 0 w 13893197"/>
              <a:gd name="connsiteY0" fmla="*/ 438158 h 5878595"/>
              <a:gd name="connsiteX1" fmla="*/ 73026 w 13893197"/>
              <a:gd name="connsiteY1" fmla="*/ 73027 h 5878595"/>
              <a:gd name="connsiteX2" fmla="*/ 438156 w 13893197"/>
              <a:gd name="connsiteY2" fmla="*/ 1 h 5878595"/>
              <a:gd name="connsiteX3" fmla="*/ 13327245 w 13893197"/>
              <a:gd name="connsiteY3" fmla="*/ 2 h 5878595"/>
              <a:gd name="connsiteX4" fmla="*/ 13801914 w 13893197"/>
              <a:gd name="connsiteY4" fmla="*/ 109540 h 5878595"/>
              <a:gd name="connsiteX5" fmla="*/ 13874940 w 13893197"/>
              <a:gd name="connsiteY5" fmla="*/ 584209 h 5878595"/>
              <a:gd name="connsiteX6" fmla="*/ 13874939 w 13893197"/>
              <a:gd name="connsiteY6" fmla="*/ 5148334 h 5878595"/>
              <a:gd name="connsiteX7" fmla="*/ 13765400 w 13893197"/>
              <a:gd name="connsiteY7" fmla="*/ 5732542 h 5878595"/>
              <a:gd name="connsiteX8" fmla="*/ 13217706 w 13893197"/>
              <a:gd name="connsiteY8" fmla="*/ 5878595 h 5878595"/>
              <a:gd name="connsiteX9" fmla="*/ 973700 w 13893197"/>
              <a:gd name="connsiteY9" fmla="*/ 5842081 h 5878595"/>
              <a:gd name="connsiteX10" fmla="*/ 285190 w 13893197"/>
              <a:gd name="connsiteY10" fmla="*/ 5556890 h 5878595"/>
              <a:gd name="connsiteX11" fmla="*/ 0 w 13893197"/>
              <a:gd name="connsiteY11" fmla="*/ 4868380 h 5878595"/>
              <a:gd name="connsiteX12" fmla="*/ 0 w 13893197"/>
              <a:gd name="connsiteY12" fmla="*/ 438158 h 5878595"/>
              <a:gd name="connsiteX0" fmla="*/ 0 w 13893197"/>
              <a:gd name="connsiteY0" fmla="*/ 438158 h 5878595"/>
              <a:gd name="connsiteX1" fmla="*/ 73026 w 13893197"/>
              <a:gd name="connsiteY1" fmla="*/ 73027 h 5878595"/>
              <a:gd name="connsiteX2" fmla="*/ 438156 w 13893197"/>
              <a:gd name="connsiteY2" fmla="*/ 1 h 5878595"/>
              <a:gd name="connsiteX3" fmla="*/ 13327245 w 13893197"/>
              <a:gd name="connsiteY3" fmla="*/ 2 h 5878595"/>
              <a:gd name="connsiteX4" fmla="*/ 13801914 w 13893197"/>
              <a:gd name="connsiteY4" fmla="*/ 109540 h 5878595"/>
              <a:gd name="connsiteX5" fmla="*/ 13874940 w 13893197"/>
              <a:gd name="connsiteY5" fmla="*/ 584209 h 5878595"/>
              <a:gd name="connsiteX6" fmla="*/ 13874940 w 13893197"/>
              <a:gd name="connsiteY6" fmla="*/ 5294387 h 5878595"/>
              <a:gd name="connsiteX7" fmla="*/ 13765400 w 13893197"/>
              <a:gd name="connsiteY7" fmla="*/ 5732542 h 5878595"/>
              <a:gd name="connsiteX8" fmla="*/ 13217706 w 13893197"/>
              <a:gd name="connsiteY8" fmla="*/ 5878595 h 5878595"/>
              <a:gd name="connsiteX9" fmla="*/ 973700 w 13893197"/>
              <a:gd name="connsiteY9" fmla="*/ 5842081 h 5878595"/>
              <a:gd name="connsiteX10" fmla="*/ 285190 w 13893197"/>
              <a:gd name="connsiteY10" fmla="*/ 5556890 h 5878595"/>
              <a:gd name="connsiteX11" fmla="*/ 0 w 13893197"/>
              <a:gd name="connsiteY11" fmla="*/ 4868380 h 5878595"/>
              <a:gd name="connsiteX12" fmla="*/ 0 w 13893197"/>
              <a:gd name="connsiteY12" fmla="*/ 438158 h 5878595"/>
              <a:gd name="connsiteX0" fmla="*/ 0 w 13893197"/>
              <a:gd name="connsiteY0" fmla="*/ 438158 h 5878595"/>
              <a:gd name="connsiteX1" fmla="*/ 73026 w 13893197"/>
              <a:gd name="connsiteY1" fmla="*/ 73027 h 5878595"/>
              <a:gd name="connsiteX2" fmla="*/ 438156 w 13893197"/>
              <a:gd name="connsiteY2" fmla="*/ 1 h 5878595"/>
              <a:gd name="connsiteX3" fmla="*/ 13327245 w 13893197"/>
              <a:gd name="connsiteY3" fmla="*/ 2 h 5878595"/>
              <a:gd name="connsiteX4" fmla="*/ 13801914 w 13893197"/>
              <a:gd name="connsiteY4" fmla="*/ 109540 h 5878595"/>
              <a:gd name="connsiteX5" fmla="*/ 13874940 w 13893197"/>
              <a:gd name="connsiteY5" fmla="*/ 584209 h 5878595"/>
              <a:gd name="connsiteX6" fmla="*/ 13874940 w 13893197"/>
              <a:gd name="connsiteY6" fmla="*/ 5294387 h 5878595"/>
              <a:gd name="connsiteX7" fmla="*/ 13765400 w 13893197"/>
              <a:gd name="connsiteY7" fmla="*/ 5732542 h 5878595"/>
              <a:gd name="connsiteX8" fmla="*/ 13327245 w 13893197"/>
              <a:gd name="connsiteY8" fmla="*/ 5878595 h 5878595"/>
              <a:gd name="connsiteX9" fmla="*/ 973700 w 13893197"/>
              <a:gd name="connsiteY9" fmla="*/ 5842081 h 5878595"/>
              <a:gd name="connsiteX10" fmla="*/ 285190 w 13893197"/>
              <a:gd name="connsiteY10" fmla="*/ 5556890 h 5878595"/>
              <a:gd name="connsiteX11" fmla="*/ 0 w 13893197"/>
              <a:gd name="connsiteY11" fmla="*/ 4868380 h 5878595"/>
              <a:gd name="connsiteX12" fmla="*/ 0 w 13893197"/>
              <a:gd name="connsiteY12" fmla="*/ 438158 h 5878595"/>
              <a:gd name="connsiteX0" fmla="*/ 0 w 13893197"/>
              <a:gd name="connsiteY0" fmla="*/ 438158 h 5878595"/>
              <a:gd name="connsiteX1" fmla="*/ 73026 w 13893197"/>
              <a:gd name="connsiteY1" fmla="*/ 73027 h 5878595"/>
              <a:gd name="connsiteX2" fmla="*/ 438156 w 13893197"/>
              <a:gd name="connsiteY2" fmla="*/ 1 h 5878595"/>
              <a:gd name="connsiteX3" fmla="*/ 13327245 w 13893197"/>
              <a:gd name="connsiteY3" fmla="*/ 2 h 5878595"/>
              <a:gd name="connsiteX4" fmla="*/ 13801914 w 13893197"/>
              <a:gd name="connsiteY4" fmla="*/ 109540 h 5878595"/>
              <a:gd name="connsiteX5" fmla="*/ 13874940 w 13893197"/>
              <a:gd name="connsiteY5" fmla="*/ 584209 h 5878595"/>
              <a:gd name="connsiteX6" fmla="*/ 13874940 w 13893197"/>
              <a:gd name="connsiteY6" fmla="*/ 5330900 h 5878595"/>
              <a:gd name="connsiteX7" fmla="*/ 13765400 w 13893197"/>
              <a:gd name="connsiteY7" fmla="*/ 5732542 h 5878595"/>
              <a:gd name="connsiteX8" fmla="*/ 13327245 w 13893197"/>
              <a:gd name="connsiteY8" fmla="*/ 5878595 h 5878595"/>
              <a:gd name="connsiteX9" fmla="*/ 973700 w 13893197"/>
              <a:gd name="connsiteY9" fmla="*/ 5842081 h 5878595"/>
              <a:gd name="connsiteX10" fmla="*/ 285190 w 13893197"/>
              <a:gd name="connsiteY10" fmla="*/ 5556890 h 5878595"/>
              <a:gd name="connsiteX11" fmla="*/ 0 w 13893197"/>
              <a:gd name="connsiteY11" fmla="*/ 4868380 h 5878595"/>
              <a:gd name="connsiteX12" fmla="*/ 0 w 13893197"/>
              <a:gd name="connsiteY12" fmla="*/ 438158 h 5878595"/>
              <a:gd name="connsiteX0" fmla="*/ 0 w 13893197"/>
              <a:gd name="connsiteY0" fmla="*/ 438158 h 5878595"/>
              <a:gd name="connsiteX1" fmla="*/ 73026 w 13893197"/>
              <a:gd name="connsiteY1" fmla="*/ 73027 h 5878595"/>
              <a:gd name="connsiteX2" fmla="*/ 438156 w 13893197"/>
              <a:gd name="connsiteY2" fmla="*/ 1 h 5878595"/>
              <a:gd name="connsiteX3" fmla="*/ 13327245 w 13893197"/>
              <a:gd name="connsiteY3" fmla="*/ 2 h 5878595"/>
              <a:gd name="connsiteX4" fmla="*/ 13801914 w 13893197"/>
              <a:gd name="connsiteY4" fmla="*/ 109540 h 5878595"/>
              <a:gd name="connsiteX5" fmla="*/ 13874940 w 13893197"/>
              <a:gd name="connsiteY5" fmla="*/ 584209 h 5878595"/>
              <a:gd name="connsiteX6" fmla="*/ 13874940 w 13893197"/>
              <a:gd name="connsiteY6" fmla="*/ 5330900 h 5878595"/>
              <a:gd name="connsiteX7" fmla="*/ 13801914 w 13893197"/>
              <a:gd name="connsiteY7" fmla="*/ 5769056 h 5878595"/>
              <a:gd name="connsiteX8" fmla="*/ 13327245 w 13893197"/>
              <a:gd name="connsiteY8" fmla="*/ 5878595 h 5878595"/>
              <a:gd name="connsiteX9" fmla="*/ 973700 w 13893197"/>
              <a:gd name="connsiteY9" fmla="*/ 5842081 h 5878595"/>
              <a:gd name="connsiteX10" fmla="*/ 285190 w 13893197"/>
              <a:gd name="connsiteY10" fmla="*/ 5556890 h 5878595"/>
              <a:gd name="connsiteX11" fmla="*/ 0 w 13893197"/>
              <a:gd name="connsiteY11" fmla="*/ 4868380 h 5878595"/>
              <a:gd name="connsiteX12" fmla="*/ 0 w 13893197"/>
              <a:gd name="connsiteY12" fmla="*/ 438158 h 5878595"/>
              <a:gd name="connsiteX0" fmla="*/ 73065 w 13966262"/>
              <a:gd name="connsiteY0" fmla="*/ 438158 h 5951661"/>
              <a:gd name="connsiteX1" fmla="*/ 146091 w 13966262"/>
              <a:gd name="connsiteY1" fmla="*/ 73027 h 5951661"/>
              <a:gd name="connsiteX2" fmla="*/ 511221 w 13966262"/>
              <a:gd name="connsiteY2" fmla="*/ 1 h 5951661"/>
              <a:gd name="connsiteX3" fmla="*/ 13400310 w 13966262"/>
              <a:gd name="connsiteY3" fmla="*/ 2 h 5951661"/>
              <a:gd name="connsiteX4" fmla="*/ 13874979 w 13966262"/>
              <a:gd name="connsiteY4" fmla="*/ 109540 h 5951661"/>
              <a:gd name="connsiteX5" fmla="*/ 13948005 w 13966262"/>
              <a:gd name="connsiteY5" fmla="*/ 584209 h 5951661"/>
              <a:gd name="connsiteX6" fmla="*/ 13948005 w 13966262"/>
              <a:gd name="connsiteY6" fmla="*/ 5330900 h 5951661"/>
              <a:gd name="connsiteX7" fmla="*/ 13874979 w 13966262"/>
              <a:gd name="connsiteY7" fmla="*/ 5769056 h 5951661"/>
              <a:gd name="connsiteX8" fmla="*/ 13400310 w 13966262"/>
              <a:gd name="connsiteY8" fmla="*/ 5878595 h 5951661"/>
              <a:gd name="connsiteX9" fmla="*/ 1046765 w 13966262"/>
              <a:gd name="connsiteY9" fmla="*/ 5842081 h 5951661"/>
              <a:gd name="connsiteX10" fmla="*/ 182604 w 13966262"/>
              <a:gd name="connsiteY10" fmla="*/ 5769056 h 5951661"/>
              <a:gd name="connsiteX11" fmla="*/ 73065 w 13966262"/>
              <a:gd name="connsiteY11" fmla="*/ 4868380 h 5951661"/>
              <a:gd name="connsiteX12" fmla="*/ 73065 w 13966262"/>
              <a:gd name="connsiteY12" fmla="*/ 438158 h 5951661"/>
              <a:gd name="connsiteX0" fmla="*/ 52744 w 13945941"/>
              <a:gd name="connsiteY0" fmla="*/ 438158 h 5878595"/>
              <a:gd name="connsiteX1" fmla="*/ 125770 w 13945941"/>
              <a:gd name="connsiteY1" fmla="*/ 73027 h 5878595"/>
              <a:gd name="connsiteX2" fmla="*/ 490900 w 13945941"/>
              <a:gd name="connsiteY2" fmla="*/ 1 h 5878595"/>
              <a:gd name="connsiteX3" fmla="*/ 13379989 w 13945941"/>
              <a:gd name="connsiteY3" fmla="*/ 2 h 5878595"/>
              <a:gd name="connsiteX4" fmla="*/ 13854658 w 13945941"/>
              <a:gd name="connsiteY4" fmla="*/ 109540 h 5878595"/>
              <a:gd name="connsiteX5" fmla="*/ 13927684 w 13945941"/>
              <a:gd name="connsiteY5" fmla="*/ 584209 h 5878595"/>
              <a:gd name="connsiteX6" fmla="*/ 13927684 w 13945941"/>
              <a:gd name="connsiteY6" fmla="*/ 5330900 h 5878595"/>
              <a:gd name="connsiteX7" fmla="*/ 13854658 w 13945941"/>
              <a:gd name="connsiteY7" fmla="*/ 5769056 h 5878595"/>
              <a:gd name="connsiteX8" fmla="*/ 13379989 w 13945941"/>
              <a:gd name="connsiteY8" fmla="*/ 5878595 h 5878595"/>
              <a:gd name="connsiteX9" fmla="*/ 1026444 w 13945941"/>
              <a:gd name="connsiteY9" fmla="*/ 5842081 h 5878595"/>
              <a:gd name="connsiteX10" fmla="*/ 162283 w 13945941"/>
              <a:gd name="connsiteY10" fmla="*/ 5769056 h 5878595"/>
              <a:gd name="connsiteX11" fmla="*/ 52744 w 13945941"/>
              <a:gd name="connsiteY11" fmla="*/ 5221361 h 5878595"/>
              <a:gd name="connsiteX12" fmla="*/ 52744 w 13945941"/>
              <a:gd name="connsiteY12" fmla="*/ 438158 h 5878595"/>
              <a:gd name="connsiteX0" fmla="*/ 12171 w 13905368"/>
              <a:gd name="connsiteY0" fmla="*/ 438158 h 5878595"/>
              <a:gd name="connsiteX1" fmla="*/ 85197 w 13905368"/>
              <a:gd name="connsiteY1" fmla="*/ 73027 h 5878595"/>
              <a:gd name="connsiteX2" fmla="*/ 450327 w 13905368"/>
              <a:gd name="connsiteY2" fmla="*/ 1 h 5878595"/>
              <a:gd name="connsiteX3" fmla="*/ 13339416 w 13905368"/>
              <a:gd name="connsiteY3" fmla="*/ 2 h 5878595"/>
              <a:gd name="connsiteX4" fmla="*/ 13814085 w 13905368"/>
              <a:gd name="connsiteY4" fmla="*/ 109540 h 5878595"/>
              <a:gd name="connsiteX5" fmla="*/ 13887111 w 13905368"/>
              <a:gd name="connsiteY5" fmla="*/ 584209 h 5878595"/>
              <a:gd name="connsiteX6" fmla="*/ 13887111 w 13905368"/>
              <a:gd name="connsiteY6" fmla="*/ 5330900 h 5878595"/>
              <a:gd name="connsiteX7" fmla="*/ 13814085 w 13905368"/>
              <a:gd name="connsiteY7" fmla="*/ 5769056 h 5878595"/>
              <a:gd name="connsiteX8" fmla="*/ 13339416 w 13905368"/>
              <a:gd name="connsiteY8" fmla="*/ 5878595 h 5878595"/>
              <a:gd name="connsiteX9" fmla="*/ 742431 w 13905368"/>
              <a:gd name="connsiteY9" fmla="*/ 5842082 h 5878595"/>
              <a:gd name="connsiteX10" fmla="*/ 121710 w 13905368"/>
              <a:gd name="connsiteY10" fmla="*/ 5769056 h 5878595"/>
              <a:gd name="connsiteX11" fmla="*/ 12171 w 13905368"/>
              <a:gd name="connsiteY11" fmla="*/ 5221361 h 5878595"/>
              <a:gd name="connsiteX12" fmla="*/ 12171 w 13905368"/>
              <a:gd name="connsiteY12" fmla="*/ 438158 h 5878595"/>
              <a:gd name="connsiteX0" fmla="*/ 48685 w 13941882"/>
              <a:gd name="connsiteY0" fmla="*/ 438158 h 5909022"/>
              <a:gd name="connsiteX1" fmla="*/ 121711 w 13941882"/>
              <a:gd name="connsiteY1" fmla="*/ 73027 h 5909022"/>
              <a:gd name="connsiteX2" fmla="*/ 486841 w 13941882"/>
              <a:gd name="connsiteY2" fmla="*/ 1 h 5909022"/>
              <a:gd name="connsiteX3" fmla="*/ 13375930 w 13941882"/>
              <a:gd name="connsiteY3" fmla="*/ 2 h 5909022"/>
              <a:gd name="connsiteX4" fmla="*/ 13850599 w 13941882"/>
              <a:gd name="connsiteY4" fmla="*/ 109540 h 5909022"/>
              <a:gd name="connsiteX5" fmla="*/ 13923625 w 13941882"/>
              <a:gd name="connsiteY5" fmla="*/ 584209 h 5909022"/>
              <a:gd name="connsiteX6" fmla="*/ 13923625 w 13941882"/>
              <a:gd name="connsiteY6" fmla="*/ 5330900 h 5909022"/>
              <a:gd name="connsiteX7" fmla="*/ 13850599 w 13941882"/>
              <a:gd name="connsiteY7" fmla="*/ 5769056 h 5909022"/>
              <a:gd name="connsiteX8" fmla="*/ 13375930 w 13941882"/>
              <a:gd name="connsiteY8" fmla="*/ 5878595 h 5909022"/>
              <a:gd name="connsiteX9" fmla="*/ 778945 w 13941882"/>
              <a:gd name="connsiteY9" fmla="*/ 5842082 h 5909022"/>
              <a:gd name="connsiteX10" fmla="*/ 121710 w 13941882"/>
              <a:gd name="connsiteY10" fmla="*/ 5805569 h 5909022"/>
              <a:gd name="connsiteX11" fmla="*/ 48685 w 13941882"/>
              <a:gd name="connsiteY11" fmla="*/ 5221361 h 5909022"/>
              <a:gd name="connsiteX12" fmla="*/ 48685 w 13941882"/>
              <a:gd name="connsiteY12" fmla="*/ 438158 h 5909022"/>
              <a:gd name="connsiteX0" fmla="*/ 12172 w 13905369"/>
              <a:gd name="connsiteY0" fmla="*/ 438158 h 5878595"/>
              <a:gd name="connsiteX1" fmla="*/ 85198 w 13905369"/>
              <a:gd name="connsiteY1" fmla="*/ 73027 h 5878595"/>
              <a:gd name="connsiteX2" fmla="*/ 450328 w 13905369"/>
              <a:gd name="connsiteY2" fmla="*/ 1 h 5878595"/>
              <a:gd name="connsiteX3" fmla="*/ 13339417 w 13905369"/>
              <a:gd name="connsiteY3" fmla="*/ 2 h 5878595"/>
              <a:gd name="connsiteX4" fmla="*/ 13814086 w 13905369"/>
              <a:gd name="connsiteY4" fmla="*/ 109540 h 5878595"/>
              <a:gd name="connsiteX5" fmla="*/ 13887112 w 13905369"/>
              <a:gd name="connsiteY5" fmla="*/ 584209 h 5878595"/>
              <a:gd name="connsiteX6" fmla="*/ 13887112 w 13905369"/>
              <a:gd name="connsiteY6" fmla="*/ 5330900 h 5878595"/>
              <a:gd name="connsiteX7" fmla="*/ 13814086 w 13905369"/>
              <a:gd name="connsiteY7" fmla="*/ 5769056 h 5878595"/>
              <a:gd name="connsiteX8" fmla="*/ 13339417 w 13905369"/>
              <a:gd name="connsiteY8" fmla="*/ 5878595 h 5878595"/>
              <a:gd name="connsiteX9" fmla="*/ 742432 w 13905369"/>
              <a:gd name="connsiteY9" fmla="*/ 5842082 h 5878595"/>
              <a:gd name="connsiteX10" fmla="*/ 121710 w 13905369"/>
              <a:gd name="connsiteY10" fmla="*/ 5769055 h 5878595"/>
              <a:gd name="connsiteX11" fmla="*/ 12172 w 13905369"/>
              <a:gd name="connsiteY11" fmla="*/ 5221361 h 5878595"/>
              <a:gd name="connsiteX12" fmla="*/ 12172 w 13905369"/>
              <a:gd name="connsiteY12" fmla="*/ 438158 h 587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905369" h="5878595">
                <a:moveTo>
                  <a:pt x="12172" y="438158"/>
                </a:moveTo>
                <a:cubicBezTo>
                  <a:pt x="12172" y="179917"/>
                  <a:pt x="12172" y="146053"/>
                  <a:pt x="85198" y="73027"/>
                </a:cubicBezTo>
                <a:cubicBezTo>
                  <a:pt x="158224" y="1"/>
                  <a:pt x="192086" y="0"/>
                  <a:pt x="450328" y="1"/>
                </a:cubicBezTo>
                <a:lnTo>
                  <a:pt x="13339417" y="2"/>
                </a:lnTo>
                <a:cubicBezTo>
                  <a:pt x="13597658" y="2"/>
                  <a:pt x="13722804" y="12172"/>
                  <a:pt x="13814086" y="109540"/>
                </a:cubicBezTo>
                <a:cubicBezTo>
                  <a:pt x="13905369" y="206908"/>
                  <a:pt x="13887113" y="325967"/>
                  <a:pt x="13887112" y="584209"/>
                </a:cubicBezTo>
                <a:lnTo>
                  <a:pt x="13887112" y="5330900"/>
                </a:lnTo>
                <a:cubicBezTo>
                  <a:pt x="13887112" y="5589141"/>
                  <a:pt x="13905368" y="5677774"/>
                  <a:pt x="13814086" y="5769056"/>
                </a:cubicBezTo>
                <a:cubicBezTo>
                  <a:pt x="13722804" y="5860338"/>
                  <a:pt x="13597658" y="5878595"/>
                  <a:pt x="13339417" y="5878595"/>
                </a:cubicBezTo>
                <a:lnTo>
                  <a:pt x="742432" y="5842082"/>
                </a:lnTo>
                <a:cubicBezTo>
                  <a:pt x="484191" y="5842082"/>
                  <a:pt x="243420" y="5872508"/>
                  <a:pt x="121710" y="5769055"/>
                </a:cubicBezTo>
                <a:cubicBezTo>
                  <a:pt x="0" y="5665602"/>
                  <a:pt x="12172" y="5479602"/>
                  <a:pt x="12172" y="5221361"/>
                </a:cubicBezTo>
                <a:lnTo>
                  <a:pt x="12172" y="438158"/>
                </a:lnTo>
                <a:close/>
              </a:path>
            </a:pathLst>
          </a:custGeom>
          <a:solidFill>
            <a:schemeClr val="accent1">
              <a:lumMod val="20000"/>
              <a:lumOff val="80000"/>
              <a:alpha val="80000"/>
            </a:schemeClr>
          </a:solidFill>
          <a:ln w="381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Ins="91440" bIns="182880" rtlCol="0" anchor="t" anchorCtr="0"/>
          <a:lstStyle/>
          <a:p>
            <a:pPr lvl="0"/>
            <a:r>
              <a:rPr lang="en-US" sz="1500" b="1" dirty="0">
                <a:solidFill>
                  <a:srgbClr val="002060"/>
                </a:solidFill>
                <a:latin typeface="Calibri" panose="020F0502020204030204" pitchFamily="34" charset="0"/>
                <a:cs typeface="Calibri" panose="020F0502020204030204" pitchFamily="34" charset="0"/>
              </a:rPr>
              <a:t>Digital Competences/Skills</a:t>
            </a:r>
          </a:p>
          <a:p>
            <a:pPr indent="-182880">
              <a:buFont typeface="Arial" panose="020B0604020202020204" pitchFamily="34" charset="0"/>
              <a:buChar char="•"/>
            </a:pPr>
            <a:r>
              <a:rPr lang="en-US" sz="1500" dirty="0">
                <a:solidFill>
                  <a:srgbClr val="002060"/>
                </a:solidFill>
                <a:latin typeface="Calibri" panose="020F0502020204030204" pitchFamily="34" charset="0"/>
                <a:cs typeface="Calibri" panose="020F0502020204030204" pitchFamily="34" charset="0"/>
              </a:rPr>
              <a:t>Information and data literacy </a:t>
            </a:r>
          </a:p>
          <a:p>
            <a:pPr indent="-182880">
              <a:buFont typeface="Arial" panose="020B0604020202020204" pitchFamily="34" charset="0"/>
              <a:buChar char="•"/>
            </a:pPr>
            <a:r>
              <a:rPr lang="en-US" sz="1500" dirty="0">
                <a:solidFill>
                  <a:srgbClr val="002060"/>
                </a:solidFill>
                <a:latin typeface="Calibri" panose="020F0502020204030204" pitchFamily="34" charset="0"/>
                <a:cs typeface="Calibri" panose="020F0502020204030204" pitchFamily="34" charset="0"/>
              </a:rPr>
              <a:t>Managing data, information, knowledge </a:t>
            </a:r>
          </a:p>
          <a:p>
            <a:pPr indent="-182880">
              <a:buFont typeface="Arial" panose="020B0604020202020204" pitchFamily="34" charset="0"/>
              <a:buChar char="•"/>
            </a:pPr>
            <a:r>
              <a:rPr lang="en-US" sz="1500" dirty="0">
                <a:solidFill>
                  <a:srgbClr val="002060"/>
                </a:solidFill>
                <a:latin typeface="Calibri" panose="020F0502020204030204" pitchFamily="34" charset="0"/>
                <a:cs typeface="Calibri" panose="020F0502020204030204" pitchFamily="34" charset="0"/>
              </a:rPr>
              <a:t>Digital content, programming </a:t>
            </a:r>
          </a:p>
          <a:p>
            <a:pPr indent="-182880">
              <a:buFont typeface="Arial" panose="020B0604020202020204" pitchFamily="34" charset="0"/>
              <a:buChar char="•"/>
            </a:pPr>
            <a:r>
              <a:rPr lang="en-US" sz="1500" dirty="0">
                <a:solidFill>
                  <a:srgbClr val="002060"/>
                </a:solidFill>
                <a:latin typeface="Calibri" panose="020F0502020204030204" pitchFamily="34" charset="0"/>
                <a:cs typeface="Calibri" panose="020F0502020204030204" pitchFamily="34" charset="0"/>
              </a:rPr>
              <a:t>Digital security and safety </a:t>
            </a:r>
          </a:p>
          <a:p>
            <a:pPr indent="-182880">
              <a:buFont typeface="Arial" panose="020B0604020202020204" pitchFamily="34" charset="0"/>
              <a:buChar char="•"/>
            </a:pPr>
            <a:r>
              <a:rPr lang="en-US" sz="1500" dirty="0">
                <a:solidFill>
                  <a:srgbClr val="002060"/>
                </a:solidFill>
                <a:latin typeface="Calibri" panose="020F0502020204030204" pitchFamily="34" charset="0"/>
                <a:cs typeface="Calibri" panose="020F0502020204030204" pitchFamily="34" charset="0"/>
              </a:rPr>
              <a:t>Communication and collaboration</a:t>
            </a:r>
          </a:p>
          <a:p>
            <a:pPr indent="-182880">
              <a:buFont typeface="Arial" panose="020B0604020202020204" pitchFamily="34" charset="0"/>
              <a:buChar char="•"/>
            </a:pPr>
            <a:r>
              <a:rPr lang="en-US" sz="1500" dirty="0">
                <a:solidFill>
                  <a:srgbClr val="002060"/>
                </a:solidFill>
                <a:latin typeface="Calibri" panose="020F0502020204030204" pitchFamily="34" charset="0"/>
                <a:cs typeface="Calibri" panose="020F0502020204030204" pitchFamily="34" charset="0"/>
              </a:rPr>
              <a:t>Problem solving and critical thinking</a:t>
            </a:r>
            <a:endParaRPr lang="en-US" sz="1500" b="1" dirty="0">
              <a:solidFill>
                <a:srgbClr val="002060"/>
              </a:solidFill>
              <a:latin typeface="Calibri" panose="020F0502020204030204" pitchFamily="34" charset="0"/>
              <a:cs typeface="Calibri" panose="020F0502020204030204" pitchFamily="34" charset="0"/>
            </a:endParaRPr>
          </a:p>
          <a:p>
            <a:r>
              <a:rPr lang="en-US" sz="1500" b="1" dirty="0">
                <a:solidFill>
                  <a:srgbClr val="002060"/>
                </a:solidFill>
                <a:latin typeface="Calibri" panose="020F0502020204030204" pitchFamily="34" charset="0"/>
                <a:cs typeface="Calibri" panose="020F0502020204030204" pitchFamily="34" charset="0"/>
              </a:rPr>
              <a:t>Digital competence and skills are transversal: </a:t>
            </a:r>
          </a:p>
          <a:p>
            <a:pPr marL="182880" indent="-182880">
              <a:buFont typeface="Arial" panose="020B0604020202020204" pitchFamily="34" charset="0"/>
              <a:buChar char="•"/>
            </a:pPr>
            <a:r>
              <a:rPr lang="en-US" sz="1500" dirty="0">
                <a:solidFill>
                  <a:srgbClr val="002060"/>
                </a:solidFill>
                <a:latin typeface="Calibri" panose="020F0502020204030204" pitchFamily="34" charset="0"/>
                <a:cs typeface="Calibri" panose="020F0502020204030204" pitchFamily="34" charset="0"/>
              </a:rPr>
              <a:t>Spans from direct professional activity at all levels to attitude and entrepreneurship. </a:t>
            </a:r>
          </a:p>
          <a:p>
            <a:pPr marL="182880" indent="-182880">
              <a:buFont typeface="Arial" panose="020B0604020202020204" pitchFamily="34" charset="0"/>
              <a:buChar char="•"/>
            </a:pPr>
            <a:r>
              <a:rPr lang="en-US" sz="1500" dirty="0">
                <a:solidFill>
                  <a:srgbClr val="002060"/>
                </a:solidFill>
                <a:latin typeface="Calibri" panose="020F0502020204030204" pitchFamily="34" charset="0"/>
                <a:cs typeface="Calibri" panose="020F0502020204030204" pitchFamily="34" charset="0"/>
              </a:rPr>
              <a:t>Multiple competence and skills groups targeted by (continuous) education and training</a:t>
            </a:r>
          </a:p>
        </p:txBody>
      </p:sp>
      <p:sp>
        <p:nvSpPr>
          <p:cNvPr id="247" name="TextBox 246">
            <a:extLst>
              <a:ext uri="{FF2B5EF4-FFF2-40B4-BE49-F238E27FC236}">
                <a16:creationId xmlns:a16="http://schemas.microsoft.com/office/drawing/2014/main" id="{5D005C83-7498-4255-A8F5-D636AC767506}"/>
              </a:ext>
            </a:extLst>
          </p:cNvPr>
          <p:cNvSpPr txBox="1"/>
          <p:nvPr/>
        </p:nvSpPr>
        <p:spPr>
          <a:xfrm>
            <a:off x="3527108" y="3315435"/>
            <a:ext cx="892488" cy="338554"/>
          </a:xfrm>
          <a:prstGeom prst="rect">
            <a:avLst/>
          </a:prstGeom>
          <a:noFill/>
        </p:spPr>
        <p:txBody>
          <a:bodyPr wrap="none" rtlCol="0">
            <a:spAutoFit/>
          </a:bodyPr>
          <a:lstStyle/>
          <a:p>
            <a:r>
              <a:rPr lang="en-US" sz="1600" b="1" dirty="0">
                <a:solidFill>
                  <a:srgbClr val="64AC47"/>
                </a:solidFill>
                <a:latin typeface="Calibri" panose="020F0502020204030204" pitchFamily="34" charset="0"/>
                <a:cs typeface="Calibri" panose="020F0502020204030204" pitchFamily="34" charset="0"/>
              </a:rPr>
              <a:t>Big Data</a:t>
            </a:r>
          </a:p>
        </p:txBody>
      </p:sp>
      <p:sp>
        <p:nvSpPr>
          <p:cNvPr id="248" name="TextBox 247">
            <a:extLst>
              <a:ext uri="{FF2B5EF4-FFF2-40B4-BE49-F238E27FC236}">
                <a16:creationId xmlns:a16="http://schemas.microsoft.com/office/drawing/2014/main" id="{C44AE752-0CEE-4BF1-A93C-55E70FB6FCBA}"/>
              </a:ext>
            </a:extLst>
          </p:cNvPr>
          <p:cNvSpPr txBox="1"/>
          <p:nvPr/>
        </p:nvSpPr>
        <p:spPr>
          <a:xfrm>
            <a:off x="4630029" y="4780023"/>
            <a:ext cx="1097352" cy="584775"/>
          </a:xfrm>
          <a:prstGeom prst="rect">
            <a:avLst/>
          </a:prstGeom>
          <a:noFill/>
        </p:spPr>
        <p:txBody>
          <a:bodyPr wrap="none" rtlCol="0">
            <a:spAutoFit/>
          </a:bodyPr>
          <a:lstStyle/>
          <a:p>
            <a:r>
              <a:rPr lang="en-US" sz="1600" b="1" dirty="0">
                <a:solidFill>
                  <a:srgbClr val="64AC47"/>
                </a:solidFill>
                <a:latin typeface="Calibri" panose="020F0502020204030204" pitchFamily="34" charset="0"/>
                <a:cs typeface="Calibri" panose="020F0502020204030204" pitchFamily="34" charset="0"/>
              </a:rPr>
              <a:t>Internet of</a:t>
            </a:r>
          </a:p>
          <a:p>
            <a:r>
              <a:rPr lang="en-US" sz="1600" b="1" dirty="0">
                <a:solidFill>
                  <a:srgbClr val="64AC47"/>
                </a:solidFill>
                <a:latin typeface="Calibri" panose="020F0502020204030204" pitchFamily="34" charset="0"/>
                <a:cs typeface="Calibri" panose="020F0502020204030204" pitchFamily="34" charset="0"/>
              </a:rPr>
              <a:t>Things</a:t>
            </a:r>
          </a:p>
        </p:txBody>
      </p:sp>
      <p:sp>
        <p:nvSpPr>
          <p:cNvPr id="249" name="TextBox 248">
            <a:extLst>
              <a:ext uri="{FF2B5EF4-FFF2-40B4-BE49-F238E27FC236}">
                <a16:creationId xmlns:a16="http://schemas.microsoft.com/office/drawing/2014/main" id="{C26EFCCF-FB71-4AAB-9B06-1EAF45BB7786}"/>
              </a:ext>
            </a:extLst>
          </p:cNvPr>
          <p:cNvSpPr txBox="1"/>
          <p:nvPr/>
        </p:nvSpPr>
        <p:spPr>
          <a:xfrm>
            <a:off x="4579300" y="3315435"/>
            <a:ext cx="1126014" cy="584775"/>
          </a:xfrm>
          <a:prstGeom prst="rect">
            <a:avLst/>
          </a:prstGeom>
          <a:noFill/>
        </p:spPr>
        <p:txBody>
          <a:bodyPr wrap="none" rtlCol="0">
            <a:spAutoFit/>
          </a:bodyPr>
          <a:lstStyle/>
          <a:p>
            <a:r>
              <a:rPr lang="en-US" sz="1600" b="1" dirty="0">
                <a:solidFill>
                  <a:srgbClr val="64AC47"/>
                </a:solidFill>
                <a:latin typeface="Calibri" panose="020F0502020204030204" pitchFamily="34" charset="0"/>
                <a:cs typeface="Calibri" panose="020F0502020204030204" pitchFamily="34" charset="0"/>
              </a:rPr>
              <a:t>System</a:t>
            </a:r>
          </a:p>
          <a:p>
            <a:r>
              <a:rPr lang="en-US" sz="1600" b="1" dirty="0">
                <a:solidFill>
                  <a:srgbClr val="64AC47"/>
                </a:solidFill>
                <a:latin typeface="Calibri" panose="020F0502020204030204" pitchFamily="34" charset="0"/>
                <a:cs typeface="Calibri" panose="020F0502020204030204" pitchFamily="34" charset="0"/>
              </a:rPr>
              <a:t>Integration</a:t>
            </a:r>
          </a:p>
        </p:txBody>
      </p:sp>
      <p:sp>
        <p:nvSpPr>
          <p:cNvPr id="250" name="TextBox 249">
            <a:extLst>
              <a:ext uri="{FF2B5EF4-FFF2-40B4-BE49-F238E27FC236}">
                <a16:creationId xmlns:a16="http://schemas.microsoft.com/office/drawing/2014/main" id="{95B3C8C2-78BD-4879-B4C3-3CBD28DD3E38}"/>
              </a:ext>
            </a:extLst>
          </p:cNvPr>
          <p:cNvSpPr txBox="1"/>
          <p:nvPr/>
        </p:nvSpPr>
        <p:spPr>
          <a:xfrm>
            <a:off x="3021630" y="4469712"/>
            <a:ext cx="1449308" cy="584775"/>
          </a:xfrm>
          <a:prstGeom prst="rect">
            <a:avLst/>
          </a:prstGeom>
          <a:noFill/>
        </p:spPr>
        <p:txBody>
          <a:bodyPr wrap="none" rtlCol="0">
            <a:spAutoFit/>
          </a:bodyPr>
          <a:lstStyle/>
          <a:p>
            <a:pPr algn="r"/>
            <a:r>
              <a:rPr lang="en-US" sz="1600" b="1" dirty="0">
                <a:solidFill>
                  <a:srgbClr val="64AC47"/>
                </a:solidFill>
                <a:latin typeface="Calibri" panose="020F0502020204030204" pitchFamily="34" charset="0"/>
                <a:cs typeface="Calibri" panose="020F0502020204030204" pitchFamily="34" charset="0"/>
              </a:rPr>
              <a:t>Additive</a:t>
            </a:r>
          </a:p>
          <a:p>
            <a:pPr algn="r"/>
            <a:r>
              <a:rPr lang="en-US" sz="1600" b="1" dirty="0">
                <a:solidFill>
                  <a:srgbClr val="64AC47"/>
                </a:solidFill>
                <a:latin typeface="Calibri" panose="020F0502020204030204" pitchFamily="34" charset="0"/>
                <a:cs typeface="Calibri" panose="020F0502020204030204" pitchFamily="34" charset="0"/>
              </a:rPr>
              <a:t>Manufacturing</a:t>
            </a:r>
          </a:p>
        </p:txBody>
      </p:sp>
      <p:sp>
        <p:nvSpPr>
          <p:cNvPr id="3" name="Date Placeholder 2">
            <a:extLst>
              <a:ext uri="{FF2B5EF4-FFF2-40B4-BE49-F238E27FC236}">
                <a16:creationId xmlns:a16="http://schemas.microsoft.com/office/drawing/2014/main" id="{B28AAA6D-F8FA-42AD-B641-46F2F7B62AF4}"/>
              </a:ext>
            </a:extLst>
          </p:cNvPr>
          <p:cNvSpPr>
            <a:spLocks noGrp="1"/>
          </p:cNvSpPr>
          <p:nvPr>
            <p:ph type="dt" sz="half" idx="10"/>
          </p:nvPr>
        </p:nvSpPr>
        <p:spPr/>
        <p:txBody>
          <a:bodyPr/>
          <a:lstStyle/>
          <a:p>
            <a:r>
              <a:rPr lang="en-US"/>
              <a:t>NUST 2018, Namibia</a:t>
            </a:r>
            <a:endParaRPr lang="en-GB"/>
          </a:p>
        </p:txBody>
      </p:sp>
      <p:sp>
        <p:nvSpPr>
          <p:cNvPr id="4" name="Footer Placeholder 3">
            <a:extLst>
              <a:ext uri="{FF2B5EF4-FFF2-40B4-BE49-F238E27FC236}">
                <a16:creationId xmlns:a16="http://schemas.microsoft.com/office/drawing/2014/main" id="{53B44001-DCE3-4AEE-9BD2-50662210FC3C}"/>
              </a:ext>
            </a:extLst>
          </p:cNvPr>
          <p:cNvSpPr>
            <a:spLocks noGrp="1"/>
          </p:cNvSpPr>
          <p:nvPr>
            <p:ph type="ftr" sz="quarter" idx="11"/>
          </p:nvPr>
        </p:nvSpPr>
        <p:spPr/>
        <p:txBody>
          <a:bodyPr/>
          <a:lstStyle/>
          <a:p>
            <a:r>
              <a:rPr lang="en-US"/>
              <a:t>Data Science Profession and Education</a:t>
            </a:r>
            <a:endParaRPr lang="en-GB"/>
          </a:p>
        </p:txBody>
      </p:sp>
      <p:sp>
        <p:nvSpPr>
          <p:cNvPr id="5" name="Slide Number Placeholder 4">
            <a:extLst>
              <a:ext uri="{FF2B5EF4-FFF2-40B4-BE49-F238E27FC236}">
                <a16:creationId xmlns:a16="http://schemas.microsoft.com/office/drawing/2014/main" id="{E91365E5-A016-47EB-9392-1658DCAF8A8F}"/>
              </a:ext>
            </a:extLst>
          </p:cNvPr>
          <p:cNvSpPr>
            <a:spLocks noGrp="1"/>
          </p:cNvSpPr>
          <p:nvPr>
            <p:ph type="sldNum" sz="quarter" idx="12"/>
          </p:nvPr>
        </p:nvSpPr>
        <p:spPr/>
        <p:txBody>
          <a:bodyPr/>
          <a:lstStyle/>
          <a:p>
            <a:fld id="{5444D61A-D5EF-4AD7-8CFF-82B00AE13C42}" type="slidenum">
              <a:rPr lang="en-GB" smtClean="0"/>
              <a:pPr/>
              <a:t>30</a:t>
            </a:fld>
            <a:endParaRPr lang="en-GB"/>
          </a:p>
        </p:txBody>
      </p:sp>
    </p:spTree>
    <p:extLst>
      <p:ext uri="{BB962C8B-B14F-4D97-AF65-F5344CB8AC3E}">
        <p14:creationId xmlns:p14="http://schemas.microsoft.com/office/powerpoint/2010/main" val="3123362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Scientist and Subject Domain Specialist</a:t>
            </a:r>
          </a:p>
        </p:txBody>
      </p:sp>
      <p:sp>
        <p:nvSpPr>
          <p:cNvPr id="3" name="Content Placeholder 2"/>
          <p:cNvSpPr>
            <a:spLocks noGrp="1"/>
          </p:cNvSpPr>
          <p:nvPr>
            <p:ph idx="1"/>
          </p:nvPr>
        </p:nvSpPr>
        <p:spPr/>
        <p:txBody>
          <a:bodyPr>
            <a:normAutofit/>
          </a:bodyPr>
          <a:lstStyle/>
          <a:p>
            <a:r>
              <a:rPr lang="en-US" sz="1800" b="1" dirty="0">
                <a:solidFill>
                  <a:srgbClr val="0070C0"/>
                </a:solidFill>
              </a:rPr>
              <a:t>Subject domain components</a:t>
            </a:r>
          </a:p>
          <a:p>
            <a:pPr lvl="1"/>
            <a:r>
              <a:rPr lang="en-US" sz="1600" dirty="0">
                <a:solidFill>
                  <a:srgbClr val="0070C0"/>
                </a:solidFill>
              </a:rPr>
              <a:t>Model (and data types)</a:t>
            </a:r>
          </a:p>
          <a:p>
            <a:pPr lvl="1"/>
            <a:r>
              <a:rPr lang="en-US" sz="1600" dirty="0">
                <a:solidFill>
                  <a:srgbClr val="0070C0"/>
                </a:solidFill>
              </a:rPr>
              <a:t>Methods</a:t>
            </a:r>
          </a:p>
          <a:p>
            <a:pPr lvl="1"/>
            <a:r>
              <a:rPr lang="en-US" sz="1600" dirty="0">
                <a:solidFill>
                  <a:srgbClr val="0070C0"/>
                </a:solidFill>
              </a:rPr>
              <a:t>Processes </a:t>
            </a:r>
          </a:p>
          <a:p>
            <a:pPr lvl="1"/>
            <a:r>
              <a:rPr lang="en-US" sz="1600" dirty="0">
                <a:solidFill>
                  <a:srgbClr val="0070C0"/>
                </a:solidFill>
              </a:rPr>
              <a:t>Domain specific data and presentation/visualization methods </a:t>
            </a:r>
          </a:p>
          <a:p>
            <a:pPr lvl="1"/>
            <a:r>
              <a:rPr lang="en-US" sz="1600" dirty="0" err="1">
                <a:solidFill>
                  <a:srgbClr val="0070C0"/>
                </a:solidFill>
              </a:rPr>
              <a:t>Organisational</a:t>
            </a:r>
            <a:r>
              <a:rPr lang="en-US" sz="1600" dirty="0">
                <a:solidFill>
                  <a:srgbClr val="0070C0"/>
                </a:solidFill>
              </a:rPr>
              <a:t> roles and relations</a:t>
            </a:r>
          </a:p>
          <a:p>
            <a:pPr lvl="2"/>
            <a:endParaRPr lang="en-US" sz="1200" dirty="0">
              <a:solidFill>
                <a:srgbClr val="0070C0"/>
              </a:solidFill>
            </a:endParaRPr>
          </a:p>
          <a:p>
            <a:r>
              <a:rPr lang="en-US" sz="1800" b="1" dirty="0">
                <a:solidFill>
                  <a:srgbClr val="C00000"/>
                </a:solidFill>
              </a:rPr>
              <a:t>Data Scientist is an assistant to Subject Domain Specialists</a:t>
            </a:r>
          </a:p>
          <a:p>
            <a:pPr lvl="1"/>
            <a:r>
              <a:rPr lang="en-US" sz="1600" dirty="0">
                <a:solidFill>
                  <a:srgbClr val="C00000"/>
                </a:solidFill>
              </a:rPr>
              <a:t>Translate subject domain Model, Methods, Processes into abstract data driven form</a:t>
            </a:r>
          </a:p>
          <a:p>
            <a:pPr lvl="1"/>
            <a:r>
              <a:rPr lang="en-US" sz="1600" dirty="0">
                <a:solidFill>
                  <a:srgbClr val="C00000"/>
                </a:solidFill>
              </a:rPr>
              <a:t>Implement computational models in software, build required infrastructure and tools</a:t>
            </a:r>
          </a:p>
          <a:p>
            <a:pPr lvl="1"/>
            <a:r>
              <a:rPr lang="en-US" sz="1600" dirty="0">
                <a:solidFill>
                  <a:srgbClr val="C00000"/>
                </a:solidFill>
              </a:rPr>
              <a:t>Do (computational) analytic work and present it in a form understandable to subject domain</a:t>
            </a:r>
          </a:p>
          <a:p>
            <a:pPr lvl="1"/>
            <a:r>
              <a:rPr lang="en-US" sz="1600" dirty="0">
                <a:solidFill>
                  <a:srgbClr val="C00000"/>
                </a:solidFill>
              </a:rPr>
              <a:t>Discover new relations originated from data analysis and advice subject domain specialist</a:t>
            </a:r>
          </a:p>
          <a:p>
            <a:pPr lvl="1"/>
            <a:r>
              <a:rPr lang="en-US" sz="1600" dirty="0">
                <a:solidFill>
                  <a:srgbClr val="C00000"/>
                </a:solidFill>
              </a:rPr>
              <a:t>Present/</a:t>
            </a:r>
            <a:r>
              <a:rPr lang="en-US" sz="1600" dirty="0" err="1">
                <a:solidFill>
                  <a:srgbClr val="C00000"/>
                </a:solidFill>
              </a:rPr>
              <a:t>visualise</a:t>
            </a:r>
            <a:r>
              <a:rPr lang="en-US" sz="1600" dirty="0">
                <a:solidFill>
                  <a:srgbClr val="C00000"/>
                </a:solidFill>
              </a:rPr>
              <a:t> information in domain related actionable way</a:t>
            </a:r>
          </a:p>
          <a:p>
            <a:pPr lvl="1"/>
            <a:r>
              <a:rPr lang="en-US" sz="1600" dirty="0">
                <a:solidFill>
                  <a:srgbClr val="C00000"/>
                </a:solidFill>
              </a:rPr>
              <a:t>Interact and cooperate with different organizational roles to obtain data and deliver results and/or actionable data</a:t>
            </a:r>
          </a:p>
          <a:p>
            <a:pPr lvl="1"/>
            <a:endParaRPr lang="en-US" sz="1600" dirty="0">
              <a:solidFill>
                <a:srgbClr val="C00000"/>
              </a:solidFill>
            </a:endParaRPr>
          </a:p>
          <a:p>
            <a:endParaRPr lang="en-US" sz="1800" dirty="0"/>
          </a:p>
        </p:txBody>
      </p:sp>
      <p:sp>
        <p:nvSpPr>
          <p:cNvPr id="4" name="Date Placeholder 3"/>
          <p:cNvSpPr>
            <a:spLocks noGrp="1"/>
          </p:cNvSpPr>
          <p:nvPr>
            <p:ph type="dt" sz="half" idx="10"/>
          </p:nvPr>
        </p:nvSpPr>
        <p:spPr/>
        <p:txBody>
          <a:bodyPr/>
          <a:lstStyle/>
          <a:p>
            <a:r>
              <a:rPr lang="en-US"/>
              <a:t>NUST 2018, Namibia</a:t>
            </a:r>
            <a:endParaRPr lang="en-GB"/>
          </a:p>
        </p:txBody>
      </p:sp>
      <p:sp>
        <p:nvSpPr>
          <p:cNvPr id="5" name="Footer Placeholder 4"/>
          <p:cNvSpPr>
            <a:spLocks noGrp="1"/>
          </p:cNvSpPr>
          <p:nvPr>
            <p:ph type="ftr" sz="quarter" idx="11"/>
          </p:nvPr>
        </p:nvSpPr>
        <p:spPr/>
        <p:txBody>
          <a:bodyPr/>
          <a:lstStyle/>
          <a:p>
            <a:r>
              <a:rPr lang="en-US"/>
              <a:t>Data Science Profession and Education</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31</a:t>
            </a:fld>
            <a:endParaRPr lang="en-GB"/>
          </a:p>
        </p:txBody>
      </p:sp>
    </p:spTree>
    <p:extLst>
      <p:ext uri="{BB962C8B-B14F-4D97-AF65-F5344CB8AC3E}">
        <p14:creationId xmlns:p14="http://schemas.microsoft.com/office/powerpoint/2010/main" val="12154426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 and Subject Domains</a:t>
            </a:r>
          </a:p>
        </p:txBody>
      </p:sp>
      <p:sp>
        <p:nvSpPr>
          <p:cNvPr id="4" name="Date Placeholder 3"/>
          <p:cNvSpPr>
            <a:spLocks noGrp="1"/>
          </p:cNvSpPr>
          <p:nvPr>
            <p:ph type="dt" sz="half" idx="10"/>
          </p:nvPr>
        </p:nvSpPr>
        <p:spPr/>
        <p:txBody>
          <a:bodyPr/>
          <a:lstStyle/>
          <a:p>
            <a:r>
              <a:rPr lang="en-US"/>
              <a:t>NUST 2018, Namibia</a:t>
            </a:r>
            <a:endParaRPr lang="en-GB"/>
          </a:p>
        </p:txBody>
      </p:sp>
      <p:sp>
        <p:nvSpPr>
          <p:cNvPr id="5" name="Footer Placeholder 4"/>
          <p:cNvSpPr>
            <a:spLocks noGrp="1"/>
          </p:cNvSpPr>
          <p:nvPr>
            <p:ph type="ftr" sz="quarter" idx="11"/>
          </p:nvPr>
        </p:nvSpPr>
        <p:spPr/>
        <p:txBody>
          <a:bodyPr/>
          <a:lstStyle/>
          <a:p>
            <a:r>
              <a:rPr lang="en-US"/>
              <a:t>Data Science Profession and Education</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32</a:t>
            </a:fld>
            <a:endParaRPr lang="en-GB"/>
          </a:p>
        </p:txBody>
      </p:sp>
      <p:grpSp>
        <p:nvGrpSpPr>
          <p:cNvPr id="29" name="Group 28"/>
          <p:cNvGrpSpPr>
            <a:grpSpLocks noChangeAspect="1"/>
          </p:cNvGrpSpPr>
          <p:nvPr/>
        </p:nvGrpSpPr>
        <p:grpSpPr>
          <a:xfrm>
            <a:off x="1295639" y="1310435"/>
            <a:ext cx="5854970" cy="4173227"/>
            <a:chOff x="1319247" y="1515352"/>
            <a:chExt cx="6228692" cy="4439603"/>
          </a:xfrm>
        </p:grpSpPr>
        <p:grpSp>
          <p:nvGrpSpPr>
            <p:cNvPr id="28" name="Group 27"/>
            <p:cNvGrpSpPr/>
            <p:nvPr/>
          </p:nvGrpSpPr>
          <p:grpSpPr>
            <a:xfrm>
              <a:off x="1619673" y="4442787"/>
              <a:ext cx="5627897" cy="1512168"/>
              <a:chOff x="1619673" y="4442787"/>
              <a:chExt cx="5627897" cy="1512168"/>
            </a:xfrm>
          </p:grpSpPr>
          <p:sp>
            <p:nvSpPr>
              <p:cNvPr id="7" name="Rectangle 6"/>
              <p:cNvSpPr/>
              <p:nvPr/>
            </p:nvSpPr>
            <p:spPr>
              <a:xfrm>
                <a:off x="1619673" y="4442787"/>
                <a:ext cx="5627897" cy="15121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002060"/>
                  </a:solidFill>
                  <a:latin typeface="+mj-lt"/>
                </a:endParaRPr>
              </a:p>
            </p:txBody>
          </p:sp>
          <p:sp>
            <p:nvSpPr>
              <p:cNvPr id="8" name="TextBox 7"/>
              <p:cNvSpPr txBox="1"/>
              <p:nvPr/>
            </p:nvSpPr>
            <p:spPr>
              <a:xfrm>
                <a:off x="3494752" y="4895161"/>
                <a:ext cx="2119781" cy="604828"/>
              </a:xfrm>
              <a:prstGeom prst="rect">
                <a:avLst/>
              </a:prstGeom>
              <a:solidFill>
                <a:schemeClr val="bg1">
                  <a:lumMod val="95000"/>
                </a:schemeClr>
              </a:solidFill>
            </p:spPr>
            <p:txBody>
              <a:bodyPr wrap="square" lIns="7200" tIns="7200" rIns="7200" bIns="7200" rtlCol="0">
                <a:spAutoFit/>
              </a:bodyPr>
              <a:lstStyle/>
              <a:p>
                <a:pPr marL="180000" indent="-180000">
                  <a:buFont typeface="Arial" panose="020B0604020202020204" pitchFamily="34" charset="0"/>
                  <a:buChar char="•"/>
                </a:pPr>
                <a:r>
                  <a:rPr lang="en-US" sz="1200" dirty="0">
                    <a:solidFill>
                      <a:srgbClr val="0070C0"/>
                    </a:solidFill>
                    <a:latin typeface="+mj-lt"/>
                  </a:rPr>
                  <a:t>Models (and data types)</a:t>
                </a:r>
              </a:p>
              <a:p>
                <a:pPr marL="180000" indent="-180000">
                  <a:buFont typeface="Arial" panose="020B0604020202020204" pitchFamily="34" charset="0"/>
                  <a:buChar char="•"/>
                </a:pPr>
                <a:r>
                  <a:rPr lang="en-US" sz="1200" dirty="0">
                    <a:solidFill>
                      <a:srgbClr val="0070C0"/>
                    </a:solidFill>
                    <a:latin typeface="+mj-lt"/>
                  </a:rPr>
                  <a:t>Methods</a:t>
                </a:r>
              </a:p>
              <a:p>
                <a:pPr marL="180000" indent="-180000">
                  <a:buFont typeface="Arial" panose="020B0604020202020204" pitchFamily="34" charset="0"/>
                  <a:buChar char="•"/>
                </a:pPr>
                <a:r>
                  <a:rPr lang="en-US" sz="1200" dirty="0">
                    <a:solidFill>
                      <a:srgbClr val="0070C0"/>
                    </a:solidFill>
                    <a:latin typeface="+mj-lt"/>
                  </a:rPr>
                  <a:t>Processes </a:t>
                </a:r>
              </a:p>
            </p:txBody>
          </p:sp>
          <p:sp>
            <p:nvSpPr>
              <p:cNvPr id="9" name="TextBox 8"/>
              <p:cNvSpPr txBox="1"/>
              <p:nvPr/>
            </p:nvSpPr>
            <p:spPr>
              <a:xfrm>
                <a:off x="3295045" y="4442787"/>
                <a:ext cx="2631653" cy="327422"/>
              </a:xfrm>
              <a:prstGeom prst="rect">
                <a:avLst/>
              </a:prstGeom>
              <a:noFill/>
            </p:spPr>
            <p:txBody>
              <a:bodyPr wrap="none" rtlCol="0">
                <a:spAutoFit/>
              </a:bodyPr>
              <a:lstStyle/>
              <a:p>
                <a:pPr algn="ctr"/>
                <a:r>
                  <a:rPr lang="en-US" sz="1400" dirty="0">
                    <a:solidFill>
                      <a:srgbClr val="002060"/>
                    </a:solidFill>
                    <a:latin typeface="+mj-lt"/>
                  </a:rPr>
                  <a:t>Domain specific components</a:t>
                </a:r>
              </a:p>
            </p:txBody>
          </p:sp>
          <p:sp>
            <p:nvSpPr>
              <p:cNvPr id="10" name="TextBox 9"/>
              <p:cNvSpPr txBox="1"/>
              <p:nvPr/>
            </p:nvSpPr>
            <p:spPr>
              <a:xfrm>
                <a:off x="1727682" y="4915376"/>
                <a:ext cx="1551165" cy="604828"/>
              </a:xfrm>
              <a:prstGeom prst="rect">
                <a:avLst/>
              </a:prstGeom>
              <a:solidFill>
                <a:schemeClr val="bg1">
                  <a:lumMod val="95000"/>
                </a:schemeClr>
              </a:solidFill>
            </p:spPr>
            <p:txBody>
              <a:bodyPr wrap="square" lIns="7200" tIns="7200" rIns="7200" bIns="7200" rtlCol="0">
                <a:spAutoFit/>
              </a:bodyPr>
              <a:lstStyle/>
              <a:p>
                <a:r>
                  <a:rPr lang="en-US" sz="1200" dirty="0">
                    <a:solidFill>
                      <a:srgbClr val="0070C0"/>
                    </a:solidFill>
                    <a:latin typeface="+mj-lt"/>
                  </a:rPr>
                  <a:t>Domain specific data &amp; presentation </a:t>
                </a:r>
              </a:p>
              <a:p>
                <a:r>
                  <a:rPr lang="en-US" sz="1200" dirty="0">
                    <a:solidFill>
                      <a:srgbClr val="0070C0"/>
                    </a:solidFill>
                    <a:latin typeface="+mj-lt"/>
                  </a:rPr>
                  <a:t>(visualization)</a:t>
                </a:r>
              </a:p>
            </p:txBody>
          </p:sp>
          <p:sp>
            <p:nvSpPr>
              <p:cNvPr id="12" name="TextBox 11"/>
              <p:cNvSpPr txBox="1"/>
              <p:nvPr/>
            </p:nvSpPr>
            <p:spPr>
              <a:xfrm>
                <a:off x="5947186" y="4917269"/>
                <a:ext cx="1300384" cy="408376"/>
              </a:xfrm>
              <a:prstGeom prst="rect">
                <a:avLst/>
              </a:prstGeom>
              <a:solidFill>
                <a:schemeClr val="bg1">
                  <a:lumMod val="95000"/>
                </a:schemeClr>
              </a:solidFill>
            </p:spPr>
            <p:txBody>
              <a:bodyPr wrap="square" lIns="7200" tIns="7200" rIns="7200" bIns="7200" rtlCol="0">
                <a:spAutoFit/>
              </a:bodyPr>
              <a:lstStyle/>
              <a:p>
                <a:r>
                  <a:rPr lang="en-US" sz="1200" dirty="0" err="1">
                    <a:solidFill>
                      <a:srgbClr val="0070C0"/>
                    </a:solidFill>
                    <a:latin typeface="+mj-lt"/>
                  </a:rPr>
                  <a:t>Organisational</a:t>
                </a:r>
                <a:r>
                  <a:rPr lang="en-US" sz="1200" dirty="0">
                    <a:solidFill>
                      <a:srgbClr val="0070C0"/>
                    </a:solidFill>
                    <a:latin typeface="+mj-lt"/>
                  </a:rPr>
                  <a:t> </a:t>
                </a:r>
              </a:p>
              <a:p>
                <a:r>
                  <a:rPr lang="en-US" sz="1200" dirty="0">
                    <a:solidFill>
                      <a:srgbClr val="0070C0"/>
                    </a:solidFill>
                    <a:latin typeface="+mj-lt"/>
                  </a:rPr>
                  <a:t>roles</a:t>
                </a:r>
              </a:p>
            </p:txBody>
          </p:sp>
        </p:grpSp>
        <p:grpSp>
          <p:nvGrpSpPr>
            <p:cNvPr id="27" name="Group 26"/>
            <p:cNvGrpSpPr/>
            <p:nvPr/>
          </p:nvGrpSpPr>
          <p:grpSpPr>
            <a:xfrm>
              <a:off x="1619673" y="1515352"/>
              <a:ext cx="5627840" cy="1841639"/>
              <a:chOff x="1619673" y="1515352"/>
              <a:chExt cx="5627840" cy="1841639"/>
            </a:xfrm>
          </p:grpSpPr>
          <p:sp>
            <p:nvSpPr>
              <p:cNvPr id="13" name="Rectangle 12"/>
              <p:cNvSpPr/>
              <p:nvPr/>
            </p:nvSpPr>
            <p:spPr>
              <a:xfrm>
                <a:off x="1619673" y="1515352"/>
                <a:ext cx="5627840" cy="184163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002060"/>
                  </a:solidFill>
                  <a:latin typeface="+mj-lt"/>
                </a:endParaRPr>
              </a:p>
            </p:txBody>
          </p:sp>
          <p:sp>
            <p:nvSpPr>
              <p:cNvPr id="14" name="TextBox 13"/>
              <p:cNvSpPr txBox="1"/>
              <p:nvPr/>
            </p:nvSpPr>
            <p:spPr>
              <a:xfrm>
                <a:off x="3494752" y="1969560"/>
                <a:ext cx="2016224" cy="997734"/>
              </a:xfrm>
              <a:prstGeom prst="rect">
                <a:avLst/>
              </a:prstGeom>
              <a:solidFill>
                <a:schemeClr val="bg1">
                  <a:lumMod val="95000"/>
                </a:schemeClr>
              </a:solidFill>
            </p:spPr>
            <p:txBody>
              <a:bodyPr wrap="square" lIns="7200" tIns="7200" rIns="7200" bIns="7200" rtlCol="0">
                <a:spAutoFit/>
              </a:bodyPr>
              <a:lstStyle/>
              <a:p>
                <a:pPr marL="180000" indent="-180000">
                  <a:buFont typeface="Arial" panose="020B0604020202020204" pitchFamily="34" charset="0"/>
                  <a:buChar char="•"/>
                </a:pPr>
                <a:r>
                  <a:rPr lang="en-US" sz="1200" dirty="0">
                    <a:solidFill>
                      <a:srgbClr val="0070C0"/>
                    </a:solidFill>
                    <a:latin typeface="+mj-lt"/>
                  </a:rPr>
                  <a:t>Abstract data driven </a:t>
                </a:r>
                <a:r>
                  <a:rPr lang="en-US" sz="1200" dirty="0" err="1">
                    <a:solidFill>
                      <a:srgbClr val="0070C0"/>
                    </a:solidFill>
                    <a:latin typeface="+mj-lt"/>
                  </a:rPr>
                  <a:t>math&amp;compute</a:t>
                </a:r>
                <a:r>
                  <a:rPr lang="en-US" sz="1200" dirty="0">
                    <a:solidFill>
                      <a:srgbClr val="0070C0"/>
                    </a:solidFill>
                    <a:latin typeface="+mj-lt"/>
                  </a:rPr>
                  <a:t> models</a:t>
                </a:r>
              </a:p>
              <a:p>
                <a:pPr marL="180000" indent="-180000">
                  <a:buFont typeface="Arial" panose="020B0604020202020204" pitchFamily="34" charset="0"/>
                  <a:buChar char="•"/>
                </a:pPr>
                <a:r>
                  <a:rPr lang="en-US" sz="1200" dirty="0">
                    <a:solidFill>
                      <a:srgbClr val="0070C0"/>
                    </a:solidFill>
                    <a:latin typeface="+mj-lt"/>
                  </a:rPr>
                  <a:t>Data Analytics methods</a:t>
                </a:r>
              </a:p>
              <a:p>
                <a:pPr marL="180000" indent="-180000">
                  <a:buFont typeface="Arial" panose="020B0604020202020204" pitchFamily="34" charset="0"/>
                  <a:buChar char="•"/>
                </a:pPr>
                <a:r>
                  <a:rPr lang="en-US" sz="1200" dirty="0">
                    <a:solidFill>
                      <a:srgbClr val="0070C0"/>
                    </a:solidFill>
                    <a:latin typeface="+mj-lt"/>
                  </a:rPr>
                  <a:t>Data and Applications Lifecycle Management </a:t>
                </a:r>
              </a:p>
            </p:txBody>
          </p:sp>
          <p:sp>
            <p:nvSpPr>
              <p:cNvPr id="15" name="TextBox 14"/>
              <p:cNvSpPr txBox="1"/>
              <p:nvPr/>
            </p:nvSpPr>
            <p:spPr>
              <a:xfrm>
                <a:off x="2958267" y="1515353"/>
                <a:ext cx="3097206" cy="327422"/>
              </a:xfrm>
              <a:prstGeom prst="rect">
                <a:avLst/>
              </a:prstGeom>
              <a:noFill/>
            </p:spPr>
            <p:txBody>
              <a:bodyPr wrap="none" rtlCol="0">
                <a:spAutoFit/>
              </a:bodyPr>
              <a:lstStyle/>
              <a:p>
                <a:pPr algn="ctr"/>
                <a:r>
                  <a:rPr lang="en-US" sz="1400" dirty="0">
                    <a:solidFill>
                      <a:srgbClr val="002060"/>
                    </a:solidFill>
                    <a:latin typeface="+mj-lt"/>
                  </a:rPr>
                  <a:t>Data Science domain components</a:t>
                </a:r>
              </a:p>
            </p:txBody>
          </p:sp>
          <p:sp>
            <p:nvSpPr>
              <p:cNvPr id="16" name="TextBox 15"/>
              <p:cNvSpPr txBox="1"/>
              <p:nvPr/>
            </p:nvSpPr>
            <p:spPr>
              <a:xfrm>
                <a:off x="1727682" y="1987942"/>
                <a:ext cx="1551165" cy="604828"/>
              </a:xfrm>
              <a:prstGeom prst="rect">
                <a:avLst/>
              </a:prstGeom>
              <a:solidFill>
                <a:schemeClr val="bg1">
                  <a:lumMod val="95000"/>
                </a:schemeClr>
              </a:solidFill>
            </p:spPr>
            <p:txBody>
              <a:bodyPr wrap="square" lIns="7200" tIns="7200" rIns="7200" bIns="7200" rtlCol="0">
                <a:spAutoFit/>
              </a:bodyPr>
              <a:lstStyle/>
              <a:p>
                <a:r>
                  <a:rPr lang="en-US" sz="1200" dirty="0">
                    <a:solidFill>
                      <a:srgbClr val="0070C0"/>
                    </a:solidFill>
                    <a:latin typeface="+mj-lt"/>
                  </a:rPr>
                  <a:t>Data structures &amp; databases/storage</a:t>
                </a:r>
              </a:p>
              <a:p>
                <a:r>
                  <a:rPr lang="en-US" sz="1200" dirty="0" err="1">
                    <a:solidFill>
                      <a:srgbClr val="0070C0"/>
                    </a:solidFill>
                    <a:latin typeface="+mj-lt"/>
                  </a:rPr>
                  <a:t>Visualisation</a:t>
                </a:r>
                <a:r>
                  <a:rPr lang="en-US" sz="1200" dirty="0">
                    <a:solidFill>
                      <a:srgbClr val="0070C0"/>
                    </a:solidFill>
                    <a:latin typeface="+mj-lt"/>
                  </a:rPr>
                  <a:t> </a:t>
                </a:r>
              </a:p>
            </p:txBody>
          </p:sp>
          <p:sp>
            <p:nvSpPr>
              <p:cNvPr id="17" name="TextBox 16"/>
              <p:cNvSpPr txBox="1"/>
              <p:nvPr/>
            </p:nvSpPr>
            <p:spPr>
              <a:xfrm>
                <a:off x="5947129" y="2002092"/>
                <a:ext cx="1300384" cy="604828"/>
              </a:xfrm>
              <a:prstGeom prst="rect">
                <a:avLst/>
              </a:prstGeom>
              <a:solidFill>
                <a:schemeClr val="bg1">
                  <a:lumMod val="95000"/>
                </a:schemeClr>
              </a:solidFill>
            </p:spPr>
            <p:txBody>
              <a:bodyPr wrap="square" lIns="7200" tIns="7200" rIns="7200" bIns="7200" rtlCol="0">
                <a:spAutoFit/>
              </a:bodyPr>
              <a:lstStyle/>
              <a:p>
                <a:r>
                  <a:rPr lang="en-US" sz="1200" dirty="0">
                    <a:solidFill>
                      <a:srgbClr val="0070C0"/>
                    </a:solidFill>
                    <a:latin typeface="+mj-lt"/>
                  </a:rPr>
                  <a:t>Cross-</a:t>
                </a:r>
                <a:r>
                  <a:rPr lang="en-US" sz="1200" dirty="0" err="1">
                    <a:solidFill>
                      <a:srgbClr val="0070C0"/>
                    </a:solidFill>
                    <a:latin typeface="+mj-lt"/>
                  </a:rPr>
                  <a:t>organisational</a:t>
                </a:r>
                <a:r>
                  <a:rPr lang="en-US" sz="1200" dirty="0">
                    <a:solidFill>
                      <a:srgbClr val="0070C0"/>
                    </a:solidFill>
                    <a:latin typeface="+mj-lt"/>
                  </a:rPr>
                  <a:t> </a:t>
                </a:r>
              </a:p>
              <a:p>
                <a:r>
                  <a:rPr lang="en-US" sz="1200" dirty="0">
                    <a:solidFill>
                      <a:srgbClr val="0070C0"/>
                    </a:solidFill>
                    <a:latin typeface="+mj-lt"/>
                  </a:rPr>
                  <a:t>assistive role</a:t>
                </a:r>
              </a:p>
            </p:txBody>
          </p:sp>
        </p:grpSp>
        <p:sp>
          <p:nvSpPr>
            <p:cNvPr id="24" name="Up Arrow 23"/>
            <p:cNvSpPr/>
            <p:nvPr/>
          </p:nvSpPr>
          <p:spPr>
            <a:xfrm>
              <a:off x="2308956" y="3433403"/>
              <a:ext cx="388616" cy="909658"/>
            </a:xfrm>
            <a:prstGeom prst="upArrow">
              <a:avLst/>
            </a:prstGeom>
            <a:solidFill>
              <a:schemeClr val="tx2">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Up Arrow 24"/>
            <p:cNvSpPr/>
            <p:nvPr/>
          </p:nvSpPr>
          <p:spPr>
            <a:xfrm>
              <a:off x="4165974" y="3433403"/>
              <a:ext cx="658053" cy="909657"/>
            </a:xfrm>
            <a:prstGeom prst="upArrow">
              <a:avLst/>
            </a:prstGeom>
            <a:solidFill>
              <a:schemeClr val="tx2">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6" name="Up Arrow 25"/>
            <p:cNvSpPr/>
            <p:nvPr/>
          </p:nvSpPr>
          <p:spPr>
            <a:xfrm>
              <a:off x="6264188" y="3436873"/>
              <a:ext cx="388616" cy="909658"/>
            </a:xfrm>
            <a:prstGeom prst="upArrow">
              <a:avLst/>
            </a:prstGeom>
            <a:solidFill>
              <a:schemeClr val="tx2">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3" name="Rectangle 22"/>
            <p:cNvSpPr/>
            <p:nvPr/>
          </p:nvSpPr>
          <p:spPr>
            <a:xfrm>
              <a:off x="1319247" y="3891702"/>
              <a:ext cx="6228692" cy="249460"/>
            </a:xfrm>
            <a:prstGeom prst="rect">
              <a:avLst/>
            </a:prstGeom>
            <a:gradFill>
              <a:gsLst>
                <a:gs pos="0">
                  <a:schemeClr val="accent6">
                    <a:lumMod val="48000"/>
                    <a:lumOff val="52000"/>
                  </a:schemeClr>
                </a:gs>
                <a:gs pos="70000">
                  <a:schemeClr val="accent1">
                    <a:lumMod val="45000"/>
                    <a:lumOff val="55000"/>
                  </a:schemeClr>
                </a:gs>
                <a:gs pos="83000">
                  <a:schemeClr val="accent1">
                    <a:lumMod val="45000"/>
                    <a:lumOff val="55000"/>
                  </a:schemeClr>
                </a:gs>
                <a:gs pos="100000">
                  <a:schemeClr val="accent1">
                    <a:lumMod val="30000"/>
                    <a:lumOff val="70000"/>
                  </a:schemeClr>
                </a:gs>
              </a:gsLst>
              <a:lin ang="13500000" scaled="1"/>
            </a:gradFill>
            <a:ln w="19050">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2060"/>
                  </a:solidFill>
                  <a:latin typeface="+mj-lt"/>
                </a:rPr>
                <a:t>Data Scientist/</a:t>
              </a:r>
              <a:r>
                <a:rPr lang="en-US" sz="1200" b="1" dirty="0">
                  <a:solidFill>
                    <a:srgbClr val="002060"/>
                  </a:solidFill>
                  <a:latin typeface="+mj-lt"/>
                </a:rPr>
                <a:t>Data Steward</a:t>
              </a:r>
              <a:r>
                <a:rPr lang="en-US" sz="1200" dirty="0">
                  <a:solidFill>
                    <a:srgbClr val="002060"/>
                  </a:solidFill>
                  <a:latin typeface="+mj-lt"/>
                </a:rPr>
                <a:t> functions is to translate between two domains</a:t>
              </a:r>
            </a:p>
          </p:txBody>
        </p:sp>
      </p:grpSp>
      <p:sp>
        <p:nvSpPr>
          <p:cNvPr id="30" name="Content Placeholder 2"/>
          <p:cNvSpPr txBox="1">
            <a:spLocks/>
          </p:cNvSpPr>
          <p:nvPr/>
        </p:nvSpPr>
        <p:spPr>
          <a:xfrm>
            <a:off x="732216" y="5737983"/>
            <a:ext cx="7315100" cy="488503"/>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500" b="1" dirty="0">
                <a:solidFill>
                  <a:srgbClr val="C00000"/>
                </a:solidFill>
              </a:rPr>
              <a:t>Data Scientist role is to maintain the Data Value Chain (domain specific): </a:t>
            </a:r>
          </a:p>
          <a:p>
            <a:pPr algn="ctr"/>
            <a:r>
              <a:rPr lang="en-US" sz="1400" dirty="0">
                <a:solidFill>
                  <a:srgbClr val="C00000"/>
                </a:solidFill>
              </a:rPr>
              <a:t>Data Integration =&gt; </a:t>
            </a:r>
            <a:r>
              <a:rPr lang="en-US" sz="1400" dirty="0" err="1">
                <a:solidFill>
                  <a:srgbClr val="C00000"/>
                </a:solidFill>
              </a:rPr>
              <a:t>Organisation</a:t>
            </a:r>
            <a:r>
              <a:rPr lang="en-US" sz="1400" dirty="0">
                <a:solidFill>
                  <a:srgbClr val="C00000"/>
                </a:solidFill>
              </a:rPr>
              <a:t>/Process/Business </a:t>
            </a:r>
            <a:r>
              <a:rPr lang="en-US" sz="1400" dirty="0" err="1">
                <a:solidFill>
                  <a:srgbClr val="C00000"/>
                </a:solidFill>
              </a:rPr>
              <a:t>Optimisation</a:t>
            </a:r>
            <a:r>
              <a:rPr lang="en-US" sz="1400" dirty="0">
                <a:solidFill>
                  <a:srgbClr val="C00000"/>
                </a:solidFill>
              </a:rPr>
              <a:t> =&gt; </a:t>
            </a:r>
            <a:r>
              <a:rPr lang="en-US" sz="1400" b="1" dirty="0">
                <a:solidFill>
                  <a:srgbClr val="C00000"/>
                </a:solidFill>
              </a:rPr>
              <a:t>Innovation</a:t>
            </a:r>
            <a:endParaRPr lang="en-US" sz="1400" b="1" dirty="0"/>
          </a:p>
        </p:txBody>
      </p:sp>
    </p:spTree>
    <p:extLst>
      <p:ext uri="{BB962C8B-B14F-4D97-AF65-F5344CB8AC3E}">
        <p14:creationId xmlns:p14="http://schemas.microsoft.com/office/powerpoint/2010/main" val="286997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Practical Application of the CF-DS</a:t>
            </a:r>
          </a:p>
        </p:txBody>
      </p:sp>
      <p:sp>
        <p:nvSpPr>
          <p:cNvPr id="3" name="Content Placeholder 2"/>
          <p:cNvSpPr>
            <a:spLocks noGrp="1"/>
          </p:cNvSpPr>
          <p:nvPr>
            <p:ph idx="1"/>
          </p:nvPr>
        </p:nvSpPr>
        <p:spPr/>
        <p:txBody>
          <a:bodyPr>
            <a:normAutofit fontScale="92500" lnSpcReduction="10000"/>
          </a:bodyPr>
          <a:lstStyle/>
          <a:p>
            <a:r>
              <a:rPr lang="en-US" sz="2400" dirty="0">
                <a:solidFill>
                  <a:srgbClr val="C00000"/>
                </a:solidFill>
              </a:rPr>
              <a:t>Basis for the definition of the Data Science Body of Knowledge (DS-BoK) and Data Science Model Curriculum (MC-DS)</a:t>
            </a:r>
          </a:p>
          <a:p>
            <a:pPr lvl="1"/>
            <a:r>
              <a:rPr lang="en-US" sz="2000" dirty="0">
                <a:solidFill>
                  <a:srgbClr val="C00000"/>
                </a:solidFill>
              </a:rPr>
              <a:t>CF-DS =&gt; Learning Outcomes (MC-DS) =&gt; Knowledge Areas (DS-BoK)</a:t>
            </a:r>
          </a:p>
          <a:p>
            <a:pPr lvl="1"/>
            <a:r>
              <a:rPr lang="en-US" sz="2000" dirty="0">
                <a:solidFill>
                  <a:srgbClr val="C00000"/>
                </a:solidFill>
              </a:rPr>
              <a:t>CF-DS =&gt; Data Science taxonomy of scientific subjects and vocabulary </a:t>
            </a:r>
          </a:p>
          <a:p>
            <a:r>
              <a:rPr lang="en-US" sz="2400" dirty="0">
                <a:solidFill>
                  <a:srgbClr val="002060"/>
                </a:solidFill>
              </a:rPr>
              <a:t>Data Science professional profiles definition</a:t>
            </a:r>
          </a:p>
          <a:p>
            <a:pPr lvl="1"/>
            <a:r>
              <a:rPr lang="en-US" sz="2000" dirty="0">
                <a:solidFill>
                  <a:srgbClr val="002060"/>
                </a:solidFill>
              </a:rPr>
              <a:t>Extend existing EU standards and occupations taxonomies: e-CFv3.0, ESCO, others</a:t>
            </a:r>
          </a:p>
          <a:p>
            <a:r>
              <a:rPr lang="en-US" sz="2400" dirty="0"/>
              <a:t>Professional competence </a:t>
            </a:r>
            <a:r>
              <a:rPr lang="en-US" sz="2400" b="1" i="1" dirty="0"/>
              <a:t>benchmarking</a:t>
            </a:r>
            <a:r>
              <a:rPr lang="en-US" sz="2400" dirty="0"/>
              <a:t> </a:t>
            </a:r>
          </a:p>
          <a:p>
            <a:pPr lvl="1"/>
            <a:r>
              <a:rPr lang="en-US" sz="2000" dirty="0"/>
              <a:t>For customizable training and career development</a:t>
            </a:r>
          </a:p>
          <a:p>
            <a:pPr lvl="1"/>
            <a:r>
              <a:rPr lang="en-US" sz="2000" dirty="0"/>
              <a:t>Including CV or </a:t>
            </a:r>
            <a:r>
              <a:rPr lang="en-US" sz="2000" dirty="0" err="1"/>
              <a:t>organisational</a:t>
            </a:r>
            <a:r>
              <a:rPr lang="en-US" sz="2000" dirty="0"/>
              <a:t> profiles matching</a:t>
            </a:r>
          </a:p>
          <a:p>
            <a:r>
              <a:rPr lang="en-US" sz="2400" b="1" i="1" dirty="0"/>
              <a:t>Professional certification</a:t>
            </a:r>
          </a:p>
          <a:p>
            <a:pPr lvl="1"/>
            <a:r>
              <a:rPr lang="en-US" sz="2000" dirty="0"/>
              <a:t>In combination with DS-BoK professional competences benchmarking</a:t>
            </a:r>
          </a:p>
          <a:p>
            <a:r>
              <a:rPr lang="en-US" sz="2400" dirty="0"/>
              <a:t>Vacancy construction tool for job advertisement (for HR)</a:t>
            </a:r>
          </a:p>
          <a:p>
            <a:pPr lvl="1"/>
            <a:r>
              <a:rPr lang="en-US" sz="2000" dirty="0"/>
              <a:t>Using controlled vocabulary and Data Science Taxonomy </a:t>
            </a:r>
          </a:p>
          <a:p>
            <a:pPr lvl="1"/>
            <a:r>
              <a:rPr lang="en-US" sz="2000" dirty="0"/>
              <a:t>Candidates’ CV assessment</a:t>
            </a:r>
          </a:p>
          <a:p>
            <a:endParaRPr lang="en-US" sz="2400" dirty="0"/>
          </a:p>
        </p:txBody>
      </p:sp>
      <p:sp>
        <p:nvSpPr>
          <p:cNvPr id="4" name="Date Placeholder 3"/>
          <p:cNvSpPr>
            <a:spLocks noGrp="1"/>
          </p:cNvSpPr>
          <p:nvPr>
            <p:ph type="dt" sz="half" idx="10"/>
          </p:nvPr>
        </p:nvSpPr>
        <p:spPr/>
        <p:txBody>
          <a:bodyPr/>
          <a:lstStyle/>
          <a:p>
            <a:r>
              <a:rPr lang="en-US"/>
              <a:t>NUST 2018, Namibia</a:t>
            </a:r>
            <a:endParaRPr lang="en-GB"/>
          </a:p>
        </p:txBody>
      </p:sp>
      <p:sp>
        <p:nvSpPr>
          <p:cNvPr id="5" name="Footer Placeholder 4"/>
          <p:cNvSpPr>
            <a:spLocks noGrp="1"/>
          </p:cNvSpPr>
          <p:nvPr>
            <p:ph type="ftr" sz="quarter" idx="11"/>
          </p:nvPr>
        </p:nvSpPr>
        <p:spPr/>
        <p:txBody>
          <a:bodyPr/>
          <a:lstStyle/>
          <a:p>
            <a:r>
              <a:rPr lang="en-US"/>
              <a:t>Data Science Profession and Education</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33</a:t>
            </a:fld>
            <a:endParaRPr lang="en-GB"/>
          </a:p>
        </p:txBody>
      </p:sp>
    </p:spTree>
    <p:extLst>
      <p:ext uri="{BB962C8B-B14F-4D97-AF65-F5344CB8AC3E}">
        <p14:creationId xmlns:p14="http://schemas.microsoft.com/office/powerpoint/2010/main" val="22032207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1" y="148168"/>
            <a:ext cx="8110265" cy="672100"/>
          </a:xfrm>
        </p:spPr>
        <p:txBody>
          <a:bodyPr>
            <a:noAutofit/>
          </a:bodyPr>
          <a:lstStyle/>
          <a:p>
            <a:r>
              <a:rPr lang="en-US" sz="2400" dirty="0"/>
              <a:t>Data Science Professions Family - </a:t>
            </a:r>
            <a:br>
              <a:rPr lang="en-US" sz="2400" dirty="0"/>
            </a:br>
            <a:r>
              <a:rPr lang="en-US" sz="1800" dirty="0"/>
              <a:t>Compliant EU standard ESCO (EU Skills, Competences, Occupations 2017)</a:t>
            </a:r>
            <a:endParaRPr lang="en-US" sz="2400" dirty="0"/>
          </a:p>
        </p:txBody>
      </p:sp>
      <p:sp>
        <p:nvSpPr>
          <p:cNvPr id="4" name="Date Placeholder 3"/>
          <p:cNvSpPr>
            <a:spLocks noGrp="1"/>
          </p:cNvSpPr>
          <p:nvPr>
            <p:ph type="dt" sz="half" idx="10"/>
          </p:nvPr>
        </p:nvSpPr>
        <p:spPr/>
        <p:txBody>
          <a:bodyPr/>
          <a:lstStyle/>
          <a:p>
            <a:r>
              <a:rPr lang="en-US"/>
              <a:t>NUST 2018, Namibia</a:t>
            </a:r>
            <a:endParaRPr lang="en-GB"/>
          </a:p>
        </p:txBody>
      </p:sp>
      <p:sp>
        <p:nvSpPr>
          <p:cNvPr id="5" name="Footer Placeholder 4"/>
          <p:cNvSpPr>
            <a:spLocks noGrp="1"/>
          </p:cNvSpPr>
          <p:nvPr>
            <p:ph type="ftr" sz="quarter" idx="11"/>
          </p:nvPr>
        </p:nvSpPr>
        <p:spPr/>
        <p:txBody>
          <a:bodyPr/>
          <a:lstStyle/>
          <a:p>
            <a:r>
              <a:rPr lang="en-US"/>
              <a:t>Data Science Profession and Education</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34</a:t>
            </a:fld>
            <a:endParaRPr lang="en-GB"/>
          </a:p>
        </p:txBody>
      </p:sp>
      <p:sp>
        <p:nvSpPr>
          <p:cNvPr id="28" name="TextBox 27"/>
          <p:cNvSpPr txBox="1"/>
          <p:nvPr/>
        </p:nvSpPr>
        <p:spPr>
          <a:xfrm>
            <a:off x="2843808" y="6259390"/>
            <a:ext cx="6290505" cy="261610"/>
          </a:xfrm>
          <a:prstGeom prst="rect">
            <a:avLst/>
          </a:prstGeom>
          <a:noFill/>
        </p:spPr>
        <p:txBody>
          <a:bodyPr wrap="none" rtlCol="0">
            <a:spAutoFit/>
          </a:bodyPr>
          <a:lstStyle/>
          <a:p>
            <a:r>
              <a:rPr lang="en-US" sz="1100" dirty="0"/>
              <a:t>Icons used: Credit to [ref] https://www.datacamp.com/community/tutorials/data-science-industry-infographic</a:t>
            </a:r>
          </a:p>
        </p:txBody>
      </p:sp>
      <p:pic>
        <p:nvPicPr>
          <p:cNvPr id="7" name="Picture 6">
            <a:extLst>
              <a:ext uri="{FF2B5EF4-FFF2-40B4-BE49-F238E27FC236}">
                <a16:creationId xmlns:a16="http://schemas.microsoft.com/office/drawing/2014/main" id="{B87B47DE-B76A-49D4-BD2C-B89719E83D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556" y="1230398"/>
            <a:ext cx="8160536" cy="4915378"/>
          </a:xfrm>
          <a:prstGeom prst="rect">
            <a:avLst/>
          </a:prstGeom>
        </p:spPr>
      </p:pic>
      <p:sp>
        <p:nvSpPr>
          <p:cNvPr id="3" name="Rectangle: Rounded Corners 2">
            <a:extLst>
              <a:ext uri="{FF2B5EF4-FFF2-40B4-BE49-F238E27FC236}">
                <a16:creationId xmlns:a16="http://schemas.microsoft.com/office/drawing/2014/main" id="{D5DB7D08-5646-42ED-A011-7094013E765A}"/>
              </a:ext>
            </a:extLst>
          </p:cNvPr>
          <p:cNvSpPr/>
          <p:nvPr/>
        </p:nvSpPr>
        <p:spPr>
          <a:xfrm>
            <a:off x="575556" y="3789040"/>
            <a:ext cx="8244916" cy="828092"/>
          </a:xfrm>
          <a:prstGeom prst="roundRect">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28057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sz="3200" dirty="0">
                <a:solidFill>
                  <a:srgbClr val="0F2D69"/>
                </a:solidFill>
              </a:rPr>
              <a:t>DSP Profiles mapping to ESCO Taxonomy High Level Groups </a:t>
            </a:r>
            <a:endParaRPr lang="en-US" dirty="0"/>
          </a:p>
        </p:txBody>
      </p:sp>
      <p:sp>
        <p:nvSpPr>
          <p:cNvPr id="46" name="Content Placeholder 2"/>
          <p:cNvSpPr>
            <a:spLocks noGrp="1"/>
          </p:cNvSpPr>
          <p:nvPr>
            <p:ph idx="1"/>
          </p:nvPr>
        </p:nvSpPr>
        <p:spPr>
          <a:xfrm>
            <a:off x="179512" y="5589240"/>
            <a:ext cx="8784976" cy="720080"/>
          </a:xfrm>
        </p:spPr>
        <p:txBody>
          <a:bodyPr>
            <a:normAutofit fontScale="62500" lnSpcReduction="20000"/>
          </a:bodyPr>
          <a:lstStyle/>
          <a:p>
            <a:r>
              <a:rPr lang="en-GB" sz="3200" dirty="0">
                <a:solidFill>
                  <a:srgbClr val="0F2D69"/>
                </a:solidFill>
              </a:rPr>
              <a:t>DSP Profiles mapping to corresponding CF-DS Competence Groups </a:t>
            </a:r>
          </a:p>
          <a:p>
            <a:pPr lvl="1"/>
            <a:r>
              <a:rPr lang="en-US" dirty="0">
                <a:solidFill>
                  <a:srgbClr val="002060"/>
                </a:solidFill>
                <a:cs typeface="Arial" panose="020B0604020202020204" pitchFamily="34" charset="0"/>
              </a:rPr>
              <a:t>Relevance level from 5 – maximum to 1 – minimum</a:t>
            </a:r>
            <a:endParaRPr lang="en-US" dirty="0"/>
          </a:p>
        </p:txBody>
      </p:sp>
      <p:sp>
        <p:nvSpPr>
          <p:cNvPr id="5" name="Date Placeholder 4"/>
          <p:cNvSpPr>
            <a:spLocks noGrp="1"/>
          </p:cNvSpPr>
          <p:nvPr>
            <p:ph type="dt" sz="half" idx="10"/>
          </p:nvPr>
        </p:nvSpPr>
        <p:spPr/>
        <p:txBody>
          <a:bodyPr/>
          <a:lstStyle/>
          <a:p>
            <a:r>
              <a:rPr lang="en-US"/>
              <a:t>NUST 2018, Namibia</a:t>
            </a:r>
            <a:endParaRPr lang="en-GB"/>
          </a:p>
        </p:txBody>
      </p:sp>
      <p:sp>
        <p:nvSpPr>
          <p:cNvPr id="6" name="Footer Placeholder 5"/>
          <p:cNvSpPr>
            <a:spLocks noGrp="1"/>
          </p:cNvSpPr>
          <p:nvPr>
            <p:ph type="ftr" sz="quarter" idx="11"/>
          </p:nvPr>
        </p:nvSpPr>
        <p:spPr/>
        <p:txBody>
          <a:bodyPr/>
          <a:lstStyle/>
          <a:p>
            <a:r>
              <a:rPr lang="en-US"/>
              <a:t>Data Science Profession and Education</a:t>
            </a:r>
            <a:endParaRPr lang="en-GB"/>
          </a:p>
        </p:txBody>
      </p:sp>
      <p:sp>
        <p:nvSpPr>
          <p:cNvPr id="7" name="Slide Number Placeholder 6"/>
          <p:cNvSpPr>
            <a:spLocks noGrp="1"/>
          </p:cNvSpPr>
          <p:nvPr>
            <p:ph type="sldNum" sz="quarter" idx="12"/>
          </p:nvPr>
        </p:nvSpPr>
        <p:spPr/>
        <p:txBody>
          <a:bodyPr/>
          <a:lstStyle/>
          <a:p>
            <a:fld id="{5444D61A-D5EF-4AD7-8CFF-82B00AE13C42}" type="slidenum">
              <a:rPr lang="en-GB" smtClean="0"/>
              <a:pPr/>
              <a:t>35</a:t>
            </a:fld>
            <a:endParaRPr lang="en-GB"/>
          </a:p>
        </p:txBody>
      </p:sp>
      <p:pic>
        <p:nvPicPr>
          <p:cNvPr id="47" name="Picture 4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623" y="1253865"/>
            <a:ext cx="7669433" cy="3901778"/>
          </a:xfrm>
          <a:prstGeom prst="rect">
            <a:avLst/>
          </a:prstGeom>
        </p:spPr>
      </p:pic>
    </p:spTree>
    <p:extLst>
      <p:ext uri="{BB962C8B-B14F-4D97-AF65-F5344CB8AC3E}">
        <p14:creationId xmlns:p14="http://schemas.microsoft.com/office/powerpoint/2010/main" val="13431227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39CDB-5A1D-44CB-B710-E2F9A7B2EAF2}"/>
              </a:ext>
            </a:extLst>
          </p:cNvPr>
          <p:cNvSpPr>
            <a:spLocks noGrp="1"/>
          </p:cNvSpPr>
          <p:nvPr>
            <p:ph type="title"/>
          </p:nvPr>
        </p:nvSpPr>
        <p:spPr/>
        <p:txBody>
          <a:bodyPr>
            <a:normAutofit fontScale="90000"/>
          </a:bodyPr>
          <a:lstStyle/>
          <a:p>
            <a:r>
              <a:rPr lang="en-US" dirty="0"/>
              <a:t>CF-DS and Data Science Professional Profiles</a:t>
            </a:r>
          </a:p>
        </p:txBody>
      </p:sp>
      <p:sp>
        <p:nvSpPr>
          <p:cNvPr id="4" name="Date Placeholder 3">
            <a:extLst>
              <a:ext uri="{FF2B5EF4-FFF2-40B4-BE49-F238E27FC236}">
                <a16:creationId xmlns:a16="http://schemas.microsoft.com/office/drawing/2014/main" id="{6936FBD9-5D21-4719-B0C8-70EDC6A9F551}"/>
              </a:ext>
            </a:extLst>
          </p:cNvPr>
          <p:cNvSpPr>
            <a:spLocks noGrp="1"/>
          </p:cNvSpPr>
          <p:nvPr>
            <p:ph type="dt" sz="half" idx="10"/>
          </p:nvPr>
        </p:nvSpPr>
        <p:spPr/>
        <p:txBody>
          <a:bodyPr/>
          <a:lstStyle/>
          <a:p>
            <a:r>
              <a:rPr lang="en-US"/>
              <a:t>NUST 2018, Namibia</a:t>
            </a:r>
            <a:endParaRPr lang="en-GB"/>
          </a:p>
        </p:txBody>
      </p:sp>
      <p:sp>
        <p:nvSpPr>
          <p:cNvPr id="5" name="Footer Placeholder 4">
            <a:extLst>
              <a:ext uri="{FF2B5EF4-FFF2-40B4-BE49-F238E27FC236}">
                <a16:creationId xmlns:a16="http://schemas.microsoft.com/office/drawing/2014/main" id="{0BBC5331-0C3C-44AC-9E79-36A295676DA6}"/>
              </a:ext>
            </a:extLst>
          </p:cNvPr>
          <p:cNvSpPr>
            <a:spLocks noGrp="1"/>
          </p:cNvSpPr>
          <p:nvPr>
            <p:ph type="ftr" sz="quarter" idx="11"/>
          </p:nvPr>
        </p:nvSpPr>
        <p:spPr/>
        <p:txBody>
          <a:bodyPr/>
          <a:lstStyle/>
          <a:p>
            <a:r>
              <a:rPr lang="en-US"/>
              <a:t>Data Science Profession and Education</a:t>
            </a:r>
            <a:endParaRPr lang="en-GB"/>
          </a:p>
        </p:txBody>
      </p:sp>
      <p:sp>
        <p:nvSpPr>
          <p:cNvPr id="6" name="Slide Number Placeholder 5">
            <a:extLst>
              <a:ext uri="{FF2B5EF4-FFF2-40B4-BE49-F238E27FC236}">
                <a16:creationId xmlns:a16="http://schemas.microsoft.com/office/drawing/2014/main" id="{21F4F1AB-DF08-4DC3-9349-97E9CBACEFE7}"/>
              </a:ext>
            </a:extLst>
          </p:cNvPr>
          <p:cNvSpPr>
            <a:spLocks noGrp="1"/>
          </p:cNvSpPr>
          <p:nvPr>
            <p:ph type="sldNum" sz="quarter" idx="12"/>
          </p:nvPr>
        </p:nvSpPr>
        <p:spPr/>
        <p:txBody>
          <a:bodyPr/>
          <a:lstStyle/>
          <a:p>
            <a:fld id="{5444D61A-D5EF-4AD7-8CFF-82B00AE13C42}" type="slidenum">
              <a:rPr lang="en-GB" smtClean="0"/>
              <a:pPr/>
              <a:t>36</a:t>
            </a:fld>
            <a:endParaRPr lang="en-GB"/>
          </a:p>
        </p:txBody>
      </p:sp>
      <p:pic>
        <p:nvPicPr>
          <p:cNvPr id="10" name="Picture 9">
            <a:extLst>
              <a:ext uri="{FF2B5EF4-FFF2-40B4-BE49-F238E27FC236}">
                <a16:creationId xmlns:a16="http://schemas.microsoft.com/office/drawing/2014/main" id="{DFF01BE5-D611-4214-9487-FCDBD4233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386" y="1230912"/>
            <a:ext cx="7663336" cy="5078408"/>
          </a:xfrm>
          <a:prstGeom prst="rect">
            <a:avLst/>
          </a:prstGeom>
        </p:spPr>
      </p:pic>
      <p:sp>
        <p:nvSpPr>
          <p:cNvPr id="12" name="Content Placeholder 11">
            <a:extLst>
              <a:ext uri="{FF2B5EF4-FFF2-40B4-BE49-F238E27FC236}">
                <a16:creationId xmlns:a16="http://schemas.microsoft.com/office/drawing/2014/main" id="{97E0FDFF-7940-4D95-A194-69BA458CE433}"/>
              </a:ext>
            </a:extLst>
          </p:cNvPr>
          <p:cNvSpPr>
            <a:spLocks noGrp="1"/>
          </p:cNvSpPr>
          <p:nvPr>
            <p:ph idx="1"/>
          </p:nvPr>
        </p:nvSpPr>
        <p:spPr>
          <a:xfrm>
            <a:off x="6588224" y="1268760"/>
            <a:ext cx="2376264" cy="1656184"/>
          </a:xfrm>
        </p:spPr>
        <p:txBody>
          <a:bodyPr/>
          <a:lstStyle/>
          <a:p>
            <a:endParaRPr lang="en-US" dirty="0"/>
          </a:p>
        </p:txBody>
      </p:sp>
    </p:spTree>
    <p:extLst>
      <p:ext uri="{BB962C8B-B14F-4D97-AF65-F5344CB8AC3E}">
        <p14:creationId xmlns:p14="http://schemas.microsoft.com/office/powerpoint/2010/main" val="4936798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EDSF for Education and Training</a:t>
            </a:r>
          </a:p>
        </p:txBody>
      </p:sp>
      <p:sp>
        <p:nvSpPr>
          <p:cNvPr id="3" name="Content Placeholder 2"/>
          <p:cNvSpPr>
            <a:spLocks noGrp="1"/>
          </p:cNvSpPr>
          <p:nvPr>
            <p:ph idx="1"/>
          </p:nvPr>
        </p:nvSpPr>
        <p:spPr/>
        <p:txBody>
          <a:bodyPr>
            <a:normAutofit fontScale="92500" lnSpcReduction="10000"/>
          </a:bodyPr>
          <a:lstStyle/>
          <a:p>
            <a:r>
              <a:rPr lang="en-US" sz="2400" dirty="0"/>
              <a:t>Foundation and methodological base</a:t>
            </a:r>
          </a:p>
          <a:p>
            <a:pPr lvl="1"/>
            <a:r>
              <a:rPr lang="en-US" sz="2000" dirty="0">
                <a:solidFill>
                  <a:srgbClr val="C00000"/>
                </a:solidFill>
              </a:rPr>
              <a:t>Data Science Body of Knowledge (DS-BoK)</a:t>
            </a:r>
          </a:p>
          <a:p>
            <a:pPr lvl="2"/>
            <a:r>
              <a:rPr lang="en-US" sz="1800" dirty="0">
                <a:solidFill>
                  <a:srgbClr val="C00000"/>
                </a:solidFill>
              </a:rPr>
              <a:t>Taxonomy and classification of Data Science related scientific subjects</a:t>
            </a:r>
          </a:p>
          <a:p>
            <a:pPr lvl="1"/>
            <a:r>
              <a:rPr lang="en-US" sz="2000" dirty="0">
                <a:solidFill>
                  <a:srgbClr val="C00000"/>
                </a:solidFill>
              </a:rPr>
              <a:t>Data Science Model Curriculum (MC-DS)</a:t>
            </a:r>
          </a:p>
          <a:p>
            <a:pPr lvl="2"/>
            <a:r>
              <a:rPr lang="en-US" sz="1800" dirty="0">
                <a:solidFill>
                  <a:srgbClr val="C00000"/>
                </a:solidFill>
              </a:rPr>
              <a:t>Set Learning Units mapped to CF-DS Learning and DS-BoK Knowledge Areas/Units</a:t>
            </a:r>
          </a:p>
          <a:p>
            <a:pPr lvl="1"/>
            <a:r>
              <a:rPr lang="en-US" sz="2000" dirty="0"/>
              <a:t>Instructional methodologies and teaching models</a:t>
            </a:r>
          </a:p>
          <a:p>
            <a:r>
              <a:rPr lang="en-US" sz="2400" dirty="0"/>
              <a:t>Platforms and environment</a:t>
            </a:r>
          </a:p>
          <a:p>
            <a:pPr lvl="1"/>
            <a:r>
              <a:rPr lang="en-US" sz="2000" dirty="0"/>
              <a:t>Virtual labs, datasets, developments platforms</a:t>
            </a:r>
          </a:p>
          <a:p>
            <a:pPr lvl="1"/>
            <a:r>
              <a:rPr lang="en-US" sz="2000" dirty="0"/>
              <a:t>Online education environment and courses management</a:t>
            </a:r>
          </a:p>
          <a:p>
            <a:r>
              <a:rPr lang="en-US" sz="2400" dirty="0"/>
              <a:t>Services</a:t>
            </a:r>
          </a:p>
          <a:p>
            <a:pPr lvl="1"/>
            <a:r>
              <a:rPr lang="en-US" sz="2000" dirty="0"/>
              <a:t>Individual benchmarking and profiling tools (competence assessment)</a:t>
            </a:r>
          </a:p>
          <a:p>
            <a:pPr lvl="1"/>
            <a:r>
              <a:rPr lang="en-US" sz="2000" dirty="0"/>
              <a:t>Knowledge evaluation tools</a:t>
            </a:r>
          </a:p>
          <a:p>
            <a:pPr lvl="1"/>
            <a:r>
              <a:rPr lang="en-US" sz="2000" dirty="0"/>
              <a:t>Certifications and training for self-made Data Scientists practitioners</a:t>
            </a:r>
          </a:p>
          <a:p>
            <a:pPr lvl="1"/>
            <a:r>
              <a:rPr lang="en-US" sz="2000" dirty="0"/>
              <a:t>Education and training marketplace: Courses catalog and repository </a:t>
            </a:r>
          </a:p>
        </p:txBody>
      </p:sp>
      <p:sp>
        <p:nvSpPr>
          <p:cNvPr id="4" name="Date Placeholder 3"/>
          <p:cNvSpPr>
            <a:spLocks noGrp="1"/>
          </p:cNvSpPr>
          <p:nvPr>
            <p:ph type="dt" sz="half" idx="10"/>
          </p:nvPr>
        </p:nvSpPr>
        <p:spPr/>
        <p:txBody>
          <a:bodyPr/>
          <a:lstStyle/>
          <a:p>
            <a:r>
              <a:rPr lang="en-US"/>
              <a:t>NUST 2018, Namibia</a:t>
            </a:r>
            <a:endParaRPr lang="en-GB"/>
          </a:p>
        </p:txBody>
      </p:sp>
      <p:sp>
        <p:nvSpPr>
          <p:cNvPr id="5" name="Footer Placeholder 4"/>
          <p:cNvSpPr>
            <a:spLocks noGrp="1"/>
          </p:cNvSpPr>
          <p:nvPr>
            <p:ph type="ftr" sz="quarter" idx="11"/>
          </p:nvPr>
        </p:nvSpPr>
        <p:spPr/>
        <p:txBody>
          <a:bodyPr/>
          <a:lstStyle/>
          <a:p>
            <a:r>
              <a:rPr lang="en-US"/>
              <a:t>Data Science Profession and Education</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37</a:t>
            </a:fld>
            <a:endParaRPr lang="en-GB"/>
          </a:p>
        </p:txBody>
      </p:sp>
    </p:spTree>
    <p:extLst>
      <p:ext uri="{BB962C8B-B14F-4D97-AF65-F5344CB8AC3E}">
        <p14:creationId xmlns:p14="http://schemas.microsoft.com/office/powerpoint/2010/main" val="30103162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 Body of Knowledge (DS-BoK)</a:t>
            </a:r>
          </a:p>
        </p:txBody>
      </p:sp>
      <p:sp>
        <p:nvSpPr>
          <p:cNvPr id="3" name="Content Placeholder 2"/>
          <p:cNvSpPr>
            <a:spLocks noGrp="1"/>
          </p:cNvSpPr>
          <p:nvPr>
            <p:ph idx="1"/>
          </p:nvPr>
        </p:nvSpPr>
        <p:spPr/>
        <p:txBody>
          <a:bodyPr>
            <a:normAutofit/>
          </a:bodyPr>
          <a:lstStyle/>
          <a:p>
            <a:pPr marL="0" lvl="0" indent="0">
              <a:buNone/>
            </a:pPr>
            <a:r>
              <a:rPr lang="en-US" sz="2400" dirty="0"/>
              <a:t>DS-BoK Knowledge Area Groups (KAG)</a:t>
            </a:r>
          </a:p>
          <a:p>
            <a:pPr lvl="0"/>
            <a:r>
              <a:rPr lang="en-US" sz="2000" dirty="0"/>
              <a:t>KAG1-DSA: Data Analytics group including </a:t>
            </a:r>
            <a:br>
              <a:rPr lang="en-US" sz="2000" dirty="0"/>
            </a:br>
            <a:r>
              <a:rPr lang="en-US" sz="2000" dirty="0"/>
              <a:t>Machine Learning, statistical methods, </a:t>
            </a:r>
            <a:br>
              <a:rPr lang="en-US" sz="2000" dirty="0"/>
            </a:br>
            <a:r>
              <a:rPr lang="en-US" sz="2000" dirty="0"/>
              <a:t>and Business Analytics</a:t>
            </a:r>
          </a:p>
          <a:p>
            <a:pPr lvl="0"/>
            <a:r>
              <a:rPr lang="en-US" sz="2000" dirty="0"/>
              <a:t>KAG2-DSE: Data Science Engineering group </a:t>
            </a:r>
            <a:br>
              <a:rPr lang="en-US" sz="2000" dirty="0"/>
            </a:br>
            <a:r>
              <a:rPr lang="en-US" sz="2000" dirty="0"/>
              <a:t>including Software and infrastructure engineering </a:t>
            </a:r>
          </a:p>
          <a:p>
            <a:pPr lvl="0"/>
            <a:r>
              <a:rPr lang="en-US" sz="2000" dirty="0">
                <a:solidFill>
                  <a:srgbClr val="C00000"/>
                </a:solidFill>
              </a:rPr>
              <a:t>KAG3-DSDM: </a:t>
            </a:r>
            <a:r>
              <a:rPr lang="en-US" sz="2000" i="1" dirty="0">
                <a:solidFill>
                  <a:srgbClr val="C00000"/>
                </a:solidFill>
              </a:rPr>
              <a:t>Data Management group including data curation, preservation and data infrastructure</a:t>
            </a:r>
            <a:endParaRPr lang="en-US" sz="2000" dirty="0">
              <a:solidFill>
                <a:srgbClr val="C00000"/>
              </a:solidFill>
            </a:endParaRPr>
          </a:p>
          <a:p>
            <a:pPr lvl="0"/>
            <a:r>
              <a:rPr lang="en-US" sz="2000" dirty="0">
                <a:solidFill>
                  <a:srgbClr val="4F81BD"/>
                </a:solidFill>
              </a:rPr>
              <a:t>KAG4-DSRM: </a:t>
            </a:r>
            <a:r>
              <a:rPr lang="en-US" sz="2000" i="1" dirty="0">
                <a:solidFill>
                  <a:srgbClr val="4F81BD"/>
                </a:solidFill>
              </a:rPr>
              <a:t>Research Methods and Project Management group</a:t>
            </a:r>
            <a:endParaRPr lang="en-US" sz="2000" dirty="0">
              <a:solidFill>
                <a:srgbClr val="4F81BD"/>
              </a:solidFill>
            </a:endParaRPr>
          </a:p>
          <a:p>
            <a:pPr lvl="0"/>
            <a:r>
              <a:rPr lang="en-US" sz="2000" dirty="0"/>
              <a:t>KAG5-DSBA: Business Analytics and Business Intelligence </a:t>
            </a:r>
          </a:p>
          <a:p>
            <a:pPr lvl="0"/>
            <a:endParaRPr lang="en-US" sz="2000" dirty="0"/>
          </a:p>
          <a:p>
            <a:pPr lvl="0"/>
            <a:r>
              <a:rPr lang="en-US" sz="2000" dirty="0"/>
              <a:t>KAG* - DSDK: Data Science domain knowledge to be defined by related expert groups</a:t>
            </a:r>
          </a:p>
          <a:p>
            <a:endParaRPr lang="en-US" sz="2400" dirty="0"/>
          </a:p>
        </p:txBody>
      </p:sp>
      <p:sp>
        <p:nvSpPr>
          <p:cNvPr id="4" name="Date Placeholder 3"/>
          <p:cNvSpPr>
            <a:spLocks noGrp="1"/>
          </p:cNvSpPr>
          <p:nvPr>
            <p:ph type="dt" sz="half" idx="10"/>
          </p:nvPr>
        </p:nvSpPr>
        <p:spPr/>
        <p:txBody>
          <a:bodyPr/>
          <a:lstStyle/>
          <a:p>
            <a:r>
              <a:rPr lang="en-US"/>
              <a:t>NUST 2018, Namibia</a:t>
            </a:r>
            <a:endParaRPr lang="en-GB"/>
          </a:p>
        </p:txBody>
      </p:sp>
      <p:sp>
        <p:nvSpPr>
          <p:cNvPr id="5" name="Footer Placeholder 4"/>
          <p:cNvSpPr>
            <a:spLocks noGrp="1"/>
          </p:cNvSpPr>
          <p:nvPr>
            <p:ph type="ftr" sz="quarter" idx="11"/>
          </p:nvPr>
        </p:nvSpPr>
        <p:spPr/>
        <p:txBody>
          <a:bodyPr/>
          <a:lstStyle/>
          <a:p>
            <a:r>
              <a:rPr lang="en-US"/>
              <a:t>Data Science Profession and Education</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38</a:t>
            </a:fld>
            <a:endParaRPr lang="en-GB"/>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97389" y="1254155"/>
            <a:ext cx="2967099" cy="1963140"/>
          </a:xfrm>
          <a:prstGeom prst="rect">
            <a:avLst/>
          </a:prstGeom>
        </p:spPr>
      </p:pic>
    </p:spTree>
    <p:extLst>
      <p:ext uri="{BB962C8B-B14F-4D97-AF65-F5344CB8AC3E}">
        <p14:creationId xmlns:p14="http://schemas.microsoft.com/office/powerpoint/2010/main" val="20065781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82B99-A654-4823-BA41-FEE2C7B0EEFD}"/>
              </a:ext>
            </a:extLst>
          </p:cNvPr>
          <p:cNvSpPr>
            <a:spLocks noGrp="1"/>
          </p:cNvSpPr>
          <p:nvPr>
            <p:ph type="title"/>
          </p:nvPr>
        </p:nvSpPr>
        <p:spPr>
          <a:xfrm>
            <a:off x="899591" y="148168"/>
            <a:ext cx="7787209" cy="672100"/>
          </a:xfrm>
        </p:spPr>
        <p:txBody>
          <a:bodyPr/>
          <a:lstStyle/>
          <a:p>
            <a:r>
              <a:rPr lang="en-US" dirty="0"/>
              <a:t>Data Science Body of Knowledge (1)</a:t>
            </a:r>
          </a:p>
        </p:txBody>
      </p:sp>
      <p:graphicFrame>
        <p:nvGraphicFramePr>
          <p:cNvPr id="7" name="Content Placeholder 6">
            <a:extLst>
              <a:ext uri="{FF2B5EF4-FFF2-40B4-BE49-F238E27FC236}">
                <a16:creationId xmlns:a16="http://schemas.microsoft.com/office/drawing/2014/main" id="{CFBE3F83-FB81-4C9E-9FD3-660F7ED6F0CB}"/>
              </a:ext>
            </a:extLst>
          </p:cNvPr>
          <p:cNvGraphicFramePr>
            <a:graphicFrameLocks noGrp="1"/>
          </p:cNvGraphicFramePr>
          <p:nvPr>
            <p:ph idx="1"/>
            <p:extLst>
              <p:ext uri="{D42A27DB-BD31-4B8C-83A1-F6EECF244321}">
                <p14:modId xmlns:p14="http://schemas.microsoft.com/office/powerpoint/2010/main" val="1707863263"/>
              </p:ext>
            </p:extLst>
          </p:nvPr>
        </p:nvGraphicFramePr>
        <p:xfrm>
          <a:off x="184076" y="1056832"/>
          <a:ext cx="8785224" cy="5349240"/>
        </p:xfrm>
        <a:graphic>
          <a:graphicData uri="http://schemas.openxmlformats.org/drawingml/2006/table">
            <a:tbl>
              <a:tblPr firstRow="1" bandRow="1">
                <a:tableStyleId>{5C22544A-7EE6-4342-B048-85BDC9FD1C3A}</a:tableStyleId>
              </a:tblPr>
              <a:tblGrid>
                <a:gridCol w="1687624">
                  <a:extLst>
                    <a:ext uri="{9D8B030D-6E8A-4147-A177-3AD203B41FA5}">
                      <a16:colId xmlns:a16="http://schemas.microsoft.com/office/drawing/2014/main" val="1526341642"/>
                    </a:ext>
                  </a:extLst>
                </a:gridCol>
                <a:gridCol w="3600400">
                  <a:extLst>
                    <a:ext uri="{9D8B030D-6E8A-4147-A177-3AD203B41FA5}">
                      <a16:colId xmlns:a16="http://schemas.microsoft.com/office/drawing/2014/main" val="3087694463"/>
                    </a:ext>
                  </a:extLst>
                </a:gridCol>
                <a:gridCol w="3497200">
                  <a:extLst>
                    <a:ext uri="{9D8B030D-6E8A-4147-A177-3AD203B41FA5}">
                      <a16:colId xmlns:a16="http://schemas.microsoft.com/office/drawing/2014/main" val="2352624657"/>
                    </a:ext>
                  </a:extLst>
                </a:gridCol>
              </a:tblGrid>
              <a:tr h="370840">
                <a:tc>
                  <a:txBody>
                    <a:bodyPr/>
                    <a:lstStyle/>
                    <a:p>
                      <a:pPr marL="0" marR="0">
                        <a:spcBef>
                          <a:spcPts val="0"/>
                        </a:spcBef>
                        <a:spcAft>
                          <a:spcPts val="0"/>
                        </a:spcAft>
                      </a:pPr>
                      <a:r>
                        <a:rPr lang="en-US" sz="1300" b="1" dirty="0">
                          <a:effectLst/>
                          <a:latin typeface="Calibri" panose="020F0502020204030204" pitchFamily="34" charset="0"/>
                          <a:ea typeface="Times New Roman" panose="02020603050405020304" pitchFamily="18" charset="0"/>
                          <a:cs typeface="Times New Roman" panose="02020603050405020304" pitchFamily="18" charset="0"/>
                        </a:rPr>
                        <a:t>KA Groups</a:t>
                      </a:r>
                      <a:endParaRPr lang="en-US" sz="13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300" b="1" dirty="0">
                          <a:effectLst/>
                          <a:latin typeface="Calibri" panose="020F0502020204030204" pitchFamily="34" charset="0"/>
                          <a:ea typeface="Times New Roman" panose="02020603050405020304" pitchFamily="18" charset="0"/>
                          <a:cs typeface="Times New Roman" panose="02020603050405020304" pitchFamily="18" charset="0"/>
                        </a:rPr>
                        <a:t>Suggested DS Knowledge Areas (KA)</a:t>
                      </a:r>
                      <a:endParaRPr lang="en-US" sz="13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300" b="1" dirty="0">
                          <a:effectLst/>
                          <a:latin typeface="Calibri" panose="020F0502020204030204" pitchFamily="34" charset="0"/>
                          <a:ea typeface="Times New Roman" panose="02020603050405020304" pitchFamily="18" charset="0"/>
                          <a:cs typeface="Times New Roman" panose="02020603050405020304" pitchFamily="18" charset="0"/>
                        </a:rPr>
                        <a:t>Knowledge Areas from existing BoK and CCS2012 scientific subject groups</a:t>
                      </a:r>
                      <a:endParaRPr lang="en-US" sz="13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78288583"/>
                  </a:ext>
                </a:extLst>
              </a:tr>
              <a:tr h="370840">
                <a:tc>
                  <a:txBody>
                    <a:bodyPr/>
                    <a:lstStyle/>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KAG1-DSDA: Data Science Analytics </a:t>
                      </a:r>
                    </a:p>
                  </a:txBody>
                  <a:tcPr marL="68580" marR="68580" marT="0" marB="0">
                    <a:solidFill>
                      <a:schemeClr val="tx2">
                        <a:lumMod val="40000"/>
                        <a:lumOff val="60000"/>
                      </a:schemeClr>
                    </a:solidFill>
                  </a:tcPr>
                </a:tc>
                <a:tc>
                  <a:txBody>
                    <a:bodyPr/>
                    <a:lstStyle/>
                    <a:p>
                      <a:pPr marL="0" marR="0">
                        <a:spcBef>
                          <a:spcPts val="0"/>
                        </a:spcBef>
                        <a:spcAft>
                          <a:spcPts val="0"/>
                        </a:spcAft>
                      </a:pPr>
                      <a:r>
                        <a:rPr lang="en-GB" sz="1300" dirty="0">
                          <a:effectLst/>
                          <a:latin typeface="Calibri" panose="020F0502020204030204" pitchFamily="34" charset="0"/>
                          <a:ea typeface="Arial Unicode MS" panose="020B0604020202020204" pitchFamily="34" charset="-128"/>
                          <a:cs typeface="Times New Roman" panose="02020603050405020304" pitchFamily="18" charset="0"/>
                        </a:rPr>
                        <a:t>KA01.01 (DSDA.01/SMDA) Statistical methods for data analysis</a:t>
                      </a:r>
                      <a:endParaRPr lang="en-US" sz="13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GB" sz="1300" dirty="0">
                          <a:effectLst/>
                          <a:latin typeface="Calibri" panose="020F0502020204030204" pitchFamily="34" charset="0"/>
                          <a:ea typeface="Arial Unicode MS" panose="020B0604020202020204" pitchFamily="34" charset="-128"/>
                          <a:cs typeface="Times New Roman" panose="02020603050405020304" pitchFamily="18" charset="0"/>
                        </a:rPr>
                        <a:t>KA01.02 (DSDA.02/ML) Machine Learning</a:t>
                      </a:r>
                      <a:endParaRPr lang="en-US" sz="13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GB" sz="1300" dirty="0">
                          <a:effectLst/>
                          <a:latin typeface="Calibri" panose="020F0502020204030204" pitchFamily="34" charset="0"/>
                          <a:ea typeface="Arial Unicode MS" panose="020B0604020202020204" pitchFamily="34" charset="-128"/>
                          <a:cs typeface="Times New Roman" panose="02020603050405020304" pitchFamily="18" charset="0"/>
                        </a:rPr>
                        <a:t>KA01.03 (DSDA.03/DM) Data Mining</a:t>
                      </a:r>
                      <a:endParaRPr lang="en-US" sz="13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GB" sz="1300" dirty="0">
                          <a:effectLst/>
                          <a:latin typeface="Calibri" panose="020F0502020204030204" pitchFamily="34" charset="0"/>
                          <a:ea typeface="Arial Unicode MS" panose="020B0604020202020204" pitchFamily="34" charset="-128"/>
                          <a:cs typeface="Times New Roman" panose="02020603050405020304" pitchFamily="18" charset="0"/>
                        </a:rPr>
                        <a:t>KA01.04 (DSDA.04/TDM) Text Data Mining</a:t>
                      </a:r>
                      <a:endParaRPr lang="en-US" sz="13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GB" sz="1300" dirty="0">
                          <a:effectLst/>
                          <a:latin typeface="Calibri" panose="020F0502020204030204" pitchFamily="34" charset="0"/>
                          <a:ea typeface="Arial Unicode MS" panose="020B0604020202020204" pitchFamily="34" charset="-128"/>
                          <a:cs typeface="Times New Roman" panose="02020603050405020304" pitchFamily="18" charset="0"/>
                        </a:rPr>
                        <a:t>KA01.05 (DSDA.05/PA) Predictive Analytics</a:t>
                      </a:r>
                      <a:endParaRPr lang="en-US" sz="13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GB" sz="1300" dirty="0">
                          <a:effectLst/>
                          <a:latin typeface="Calibri" panose="020F0502020204030204" pitchFamily="34" charset="0"/>
                          <a:ea typeface="Arial Unicode MS" panose="020B0604020202020204" pitchFamily="34" charset="-128"/>
                          <a:cs typeface="Times New Roman" panose="02020603050405020304" pitchFamily="18" charset="0"/>
                        </a:rPr>
                        <a:t>KA01.06 (DSDA.06/MODSIM) Computational modelling, simulation and optimisation</a:t>
                      </a:r>
                      <a:endParaRPr lang="en-US" sz="13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marL="0" marR="0">
                        <a:spcBef>
                          <a:spcPts val="0"/>
                        </a:spcBef>
                        <a:spcAft>
                          <a:spcPts val="0"/>
                        </a:spcAft>
                      </a:pPr>
                      <a:r>
                        <a:rPr lang="en-US" sz="1300" dirty="0">
                          <a:solidFill>
                            <a:srgbClr val="0070C0"/>
                          </a:solidFill>
                          <a:effectLst/>
                          <a:latin typeface="Calibri" panose="020F0502020204030204" pitchFamily="34" charset="0"/>
                          <a:ea typeface="Times New Roman" panose="02020603050405020304" pitchFamily="18" charset="0"/>
                          <a:cs typeface="Times New Roman" panose="02020603050405020304" pitchFamily="18" charset="0"/>
                        </a:rPr>
                        <a:t>There is no formal BoK defined for Data Analytics</a:t>
                      </a: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 </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 </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Data Science Analytics related scientific subjects from CCS2012:</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CCS2012: Computing methodologies</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CCS2012: Mathematics of computing</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CCS2012: Computing methodologies</a:t>
                      </a:r>
                    </a:p>
                  </a:txBody>
                  <a:tcPr marL="68580" marR="68580" marT="0" marB="0">
                    <a:solidFill>
                      <a:schemeClr val="tx2">
                        <a:lumMod val="40000"/>
                        <a:lumOff val="60000"/>
                      </a:schemeClr>
                    </a:solidFill>
                  </a:tcPr>
                </a:tc>
                <a:extLst>
                  <a:ext uri="{0D108BD9-81ED-4DB2-BD59-A6C34878D82A}">
                    <a16:rowId xmlns:a16="http://schemas.microsoft.com/office/drawing/2014/main" val="4194077431"/>
                  </a:ext>
                </a:extLst>
              </a:tr>
              <a:tr h="370840">
                <a:tc>
                  <a:txBody>
                    <a:bodyPr/>
                    <a:lstStyle/>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KAG2-DSENG: Data Science Engineering </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 </a:t>
                      </a:r>
                    </a:p>
                  </a:txBody>
                  <a:tcPr marL="68580" marR="68580" marT="0" marB="0">
                    <a:solidFill>
                      <a:schemeClr val="bg1">
                        <a:lumMod val="75000"/>
                      </a:schemeClr>
                    </a:solidFill>
                  </a:tcPr>
                </a:tc>
                <a:tc>
                  <a:txBody>
                    <a:bodyPr/>
                    <a:lstStyle/>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KA02.01 (DSENG.01/BDI) Big Data Infrastructure and Technologies</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KA02.02 (DSENG.02/DSIAPP) Infrastructure and platforms for Data Science applications</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KA02.03 (DSENG.03/CCT) Cloud Computing technologies for Big Data and Data Analytics</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KA02.04 (DSENG.04/SEC) Data and Applications security</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KA02.05 (DSENG.05/BDSE) Big Data systems organisation and engineering</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KA02.06 (DSENG.06/DSAPPD) Data Science (Big Data) applications design</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KA02.07 (DSENG.07/IS) Information systems (to support data driven decision making)</a:t>
                      </a:r>
                    </a:p>
                  </a:txBody>
                  <a:tcPr marL="68580" marR="68580" marT="0" marB="0">
                    <a:solidFill>
                      <a:schemeClr val="bg1">
                        <a:lumMod val="75000"/>
                      </a:schemeClr>
                    </a:solidFill>
                  </a:tcPr>
                </a:tc>
                <a:tc>
                  <a:txBody>
                    <a:bodyPr/>
                    <a:lstStyle/>
                    <a:p>
                      <a:pPr marL="0" marR="0">
                        <a:spcBef>
                          <a:spcPts val="0"/>
                        </a:spcBef>
                        <a:spcAft>
                          <a:spcPts val="0"/>
                        </a:spcAft>
                      </a:pPr>
                      <a:r>
                        <a:rPr lang="nb-NO" sz="1300" dirty="0">
                          <a:effectLst/>
                          <a:latin typeface="Calibri" panose="020F0502020204030204" pitchFamily="34" charset="0"/>
                          <a:ea typeface="Times New Roman" panose="02020603050405020304" pitchFamily="18" charset="0"/>
                          <a:cs typeface="Times New Roman" panose="02020603050405020304" pitchFamily="18" charset="0"/>
                        </a:rPr>
                        <a:t>ACM CS-BoK selected KAs:</a:t>
                      </a:r>
                      <a:endParaRPr lang="en-US" sz="13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AR - Architecture and Organization (including computer architectures and network architectures)</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CN - Computational Science</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IM - Information Management</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SE - Software Engineering (can be extended with specific SWEBOK KAs)</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 </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SWEBOK selected KAs</a:t>
                      </a:r>
                    </a:p>
                    <a:p>
                      <a:pPr marL="342900" marR="0" lvl="0" indent="-342900" algn="just">
                        <a:spcBef>
                          <a:spcPts val="0"/>
                        </a:spcBef>
                        <a:spcAft>
                          <a:spcPts val="0"/>
                        </a:spcAft>
                        <a:buFont typeface="Symbol" panose="05050102010706020507" pitchFamily="18" charset="2"/>
                        <a:buChar char=""/>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Software requirements</a:t>
                      </a:r>
                    </a:p>
                    <a:p>
                      <a:pPr marL="342900" marR="0" lvl="0" indent="-342900" algn="just">
                        <a:spcBef>
                          <a:spcPts val="0"/>
                        </a:spcBef>
                        <a:spcAft>
                          <a:spcPts val="0"/>
                        </a:spcAft>
                        <a:buFont typeface="Symbol" panose="05050102010706020507" pitchFamily="18" charset="2"/>
                        <a:buChar char=""/>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Software design</a:t>
                      </a:r>
                    </a:p>
                    <a:p>
                      <a:pPr marL="342900" marR="0" lvl="0" indent="-342900" algn="just">
                        <a:spcBef>
                          <a:spcPts val="0"/>
                        </a:spcBef>
                        <a:spcAft>
                          <a:spcPts val="0"/>
                        </a:spcAft>
                        <a:buFont typeface="Symbol" panose="05050102010706020507" pitchFamily="18" charset="2"/>
                        <a:buChar char=""/>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Software engineering process</a:t>
                      </a:r>
                    </a:p>
                    <a:p>
                      <a:pPr marL="342900" marR="0" lvl="0" indent="-342900" algn="just">
                        <a:spcBef>
                          <a:spcPts val="0"/>
                        </a:spcBef>
                        <a:spcAft>
                          <a:spcPts val="0"/>
                        </a:spcAft>
                        <a:buFont typeface="Symbol" panose="05050102010706020507" pitchFamily="18" charset="2"/>
                        <a:buChar char=""/>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Software engineering models and methods</a:t>
                      </a:r>
                    </a:p>
                    <a:p>
                      <a:pPr marL="342900" marR="0" lvl="0" indent="-342900" algn="just">
                        <a:spcBef>
                          <a:spcPts val="0"/>
                        </a:spcBef>
                        <a:spcAft>
                          <a:spcPts val="0"/>
                        </a:spcAft>
                        <a:buFont typeface="Symbol" panose="05050102010706020507" pitchFamily="18" charset="2"/>
                        <a:buChar char=""/>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Software quality</a:t>
                      </a:r>
                    </a:p>
                    <a:p>
                      <a:pPr marL="0" marR="0" indent="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 Data Science Analytics related scientific subjects from CCS2012</a:t>
                      </a:r>
                    </a:p>
                  </a:txBody>
                  <a:tcPr marL="68580" marR="68580" marT="0" marB="0">
                    <a:solidFill>
                      <a:schemeClr val="bg1">
                        <a:lumMod val="75000"/>
                      </a:schemeClr>
                    </a:solidFill>
                  </a:tcPr>
                </a:tc>
                <a:extLst>
                  <a:ext uri="{0D108BD9-81ED-4DB2-BD59-A6C34878D82A}">
                    <a16:rowId xmlns:a16="http://schemas.microsoft.com/office/drawing/2014/main" val="225800125"/>
                  </a:ext>
                </a:extLst>
              </a:tr>
            </a:tbl>
          </a:graphicData>
        </a:graphic>
      </p:graphicFrame>
      <p:sp>
        <p:nvSpPr>
          <p:cNvPr id="4" name="Date Placeholder 3">
            <a:extLst>
              <a:ext uri="{FF2B5EF4-FFF2-40B4-BE49-F238E27FC236}">
                <a16:creationId xmlns:a16="http://schemas.microsoft.com/office/drawing/2014/main" id="{4D491AE2-67AF-4920-B629-9DB078DF9068}"/>
              </a:ext>
            </a:extLst>
          </p:cNvPr>
          <p:cNvSpPr>
            <a:spLocks noGrp="1"/>
          </p:cNvSpPr>
          <p:nvPr>
            <p:ph type="dt" sz="half" idx="10"/>
          </p:nvPr>
        </p:nvSpPr>
        <p:spPr/>
        <p:txBody>
          <a:bodyPr/>
          <a:lstStyle/>
          <a:p>
            <a:r>
              <a:rPr lang="en-US"/>
              <a:t>NUST 2018, Namibia</a:t>
            </a:r>
            <a:endParaRPr lang="en-GB"/>
          </a:p>
        </p:txBody>
      </p:sp>
      <p:sp>
        <p:nvSpPr>
          <p:cNvPr id="5" name="Footer Placeholder 4">
            <a:extLst>
              <a:ext uri="{FF2B5EF4-FFF2-40B4-BE49-F238E27FC236}">
                <a16:creationId xmlns:a16="http://schemas.microsoft.com/office/drawing/2014/main" id="{8FDE22C5-B122-40D8-8033-C7E9B8492DBD}"/>
              </a:ext>
            </a:extLst>
          </p:cNvPr>
          <p:cNvSpPr>
            <a:spLocks noGrp="1"/>
          </p:cNvSpPr>
          <p:nvPr>
            <p:ph type="ftr" sz="quarter" idx="11"/>
          </p:nvPr>
        </p:nvSpPr>
        <p:spPr/>
        <p:txBody>
          <a:bodyPr/>
          <a:lstStyle/>
          <a:p>
            <a:r>
              <a:rPr lang="en-US"/>
              <a:t>Data Science Profession and Education</a:t>
            </a:r>
            <a:endParaRPr lang="en-GB"/>
          </a:p>
        </p:txBody>
      </p:sp>
      <p:sp>
        <p:nvSpPr>
          <p:cNvPr id="6" name="Slide Number Placeholder 5">
            <a:extLst>
              <a:ext uri="{FF2B5EF4-FFF2-40B4-BE49-F238E27FC236}">
                <a16:creationId xmlns:a16="http://schemas.microsoft.com/office/drawing/2014/main" id="{7EF4C546-0BF4-4B51-A233-2CA7991EEE32}"/>
              </a:ext>
            </a:extLst>
          </p:cNvPr>
          <p:cNvSpPr>
            <a:spLocks noGrp="1"/>
          </p:cNvSpPr>
          <p:nvPr>
            <p:ph type="sldNum" sz="quarter" idx="12"/>
          </p:nvPr>
        </p:nvSpPr>
        <p:spPr/>
        <p:txBody>
          <a:bodyPr/>
          <a:lstStyle/>
          <a:p>
            <a:fld id="{5444D61A-D5EF-4AD7-8CFF-82B00AE13C42}" type="slidenum">
              <a:rPr lang="en-GB" smtClean="0"/>
              <a:pPr/>
              <a:t>39</a:t>
            </a:fld>
            <a:endParaRPr lang="en-GB"/>
          </a:p>
        </p:txBody>
      </p:sp>
    </p:spTree>
    <p:extLst>
      <p:ext uri="{BB962C8B-B14F-4D97-AF65-F5344CB8AC3E}">
        <p14:creationId xmlns:p14="http://schemas.microsoft.com/office/powerpoint/2010/main" val="2162338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Becoming a Data Scientist by Swami Chandrasekaran (2013) </a:t>
            </a:r>
            <a:r>
              <a:rPr lang="en-US" sz="2000" dirty="0">
                <a:hlinkClick r:id="rId2"/>
              </a:rPr>
              <a:t>http://nirvacana.com/thoughts/becoming-a-data-scientist/</a:t>
            </a:r>
            <a:r>
              <a:rPr lang="en-US" sz="2000" dirty="0"/>
              <a:t> </a:t>
            </a:r>
            <a:endParaRPr lang="en-US" sz="2400" dirty="0"/>
          </a:p>
        </p:txBody>
      </p:sp>
      <p:sp>
        <p:nvSpPr>
          <p:cNvPr id="3" name="Content Placeholder 2"/>
          <p:cNvSpPr>
            <a:spLocks noGrp="1"/>
          </p:cNvSpPr>
          <p:nvPr>
            <p:ph idx="1"/>
          </p:nvPr>
        </p:nvSpPr>
        <p:spPr>
          <a:xfrm>
            <a:off x="7128284" y="1268760"/>
            <a:ext cx="2015716" cy="5040560"/>
          </a:xfrm>
        </p:spPr>
        <p:txBody>
          <a:bodyPr>
            <a:normAutofit/>
          </a:bodyPr>
          <a:lstStyle/>
          <a:p>
            <a:pPr marL="182880" indent="-182880"/>
            <a:r>
              <a:rPr lang="en-US" sz="1800" dirty="0"/>
              <a:t>Good and practical advice how to learn Data Science, step by step</a:t>
            </a:r>
          </a:p>
          <a:p>
            <a:pPr marL="182880" indent="-182880"/>
            <a:endParaRPr lang="en-US" sz="1800" dirty="0"/>
          </a:p>
          <a:p>
            <a:pPr marL="182880" indent="-182880"/>
            <a:r>
              <a:rPr lang="en-US" sz="1800" dirty="0"/>
              <a:t>Follow the route</a:t>
            </a:r>
          </a:p>
        </p:txBody>
      </p:sp>
      <p:sp>
        <p:nvSpPr>
          <p:cNvPr id="4" name="Date Placeholder 3"/>
          <p:cNvSpPr>
            <a:spLocks noGrp="1"/>
          </p:cNvSpPr>
          <p:nvPr>
            <p:ph type="dt" sz="half" idx="10"/>
          </p:nvPr>
        </p:nvSpPr>
        <p:spPr/>
        <p:txBody>
          <a:bodyPr/>
          <a:lstStyle/>
          <a:p>
            <a:r>
              <a:rPr lang="en-US"/>
              <a:t>NUST 2018, Namibia</a:t>
            </a:r>
            <a:endParaRPr lang="en-GB"/>
          </a:p>
        </p:txBody>
      </p:sp>
      <p:sp>
        <p:nvSpPr>
          <p:cNvPr id="5" name="Footer Placeholder 4"/>
          <p:cNvSpPr>
            <a:spLocks noGrp="1"/>
          </p:cNvSpPr>
          <p:nvPr>
            <p:ph type="ftr" sz="quarter" idx="11"/>
          </p:nvPr>
        </p:nvSpPr>
        <p:spPr/>
        <p:txBody>
          <a:bodyPr/>
          <a:lstStyle/>
          <a:p>
            <a:r>
              <a:rPr lang="en-US"/>
              <a:t>Data Science Profession and Education</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4</a:t>
            </a:fld>
            <a:endParaRPr lang="en-GB"/>
          </a:p>
        </p:txBody>
      </p:sp>
      <p:pic>
        <p:nvPicPr>
          <p:cNvPr id="2050" name="Picture 2" descr="https://jessesw.com/images/Proj6_images/DSMa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7" y="1192272"/>
            <a:ext cx="6834915" cy="5547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6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82B99-A654-4823-BA41-FEE2C7B0EEFD}"/>
              </a:ext>
            </a:extLst>
          </p:cNvPr>
          <p:cNvSpPr>
            <a:spLocks noGrp="1"/>
          </p:cNvSpPr>
          <p:nvPr>
            <p:ph type="title"/>
          </p:nvPr>
        </p:nvSpPr>
        <p:spPr/>
        <p:txBody>
          <a:bodyPr/>
          <a:lstStyle/>
          <a:p>
            <a:r>
              <a:rPr lang="en-US" dirty="0"/>
              <a:t>Data Science Body of Knowledge (2)</a:t>
            </a:r>
          </a:p>
        </p:txBody>
      </p:sp>
      <p:graphicFrame>
        <p:nvGraphicFramePr>
          <p:cNvPr id="7" name="Content Placeholder 6">
            <a:extLst>
              <a:ext uri="{FF2B5EF4-FFF2-40B4-BE49-F238E27FC236}">
                <a16:creationId xmlns:a16="http://schemas.microsoft.com/office/drawing/2014/main" id="{CFBE3F83-FB81-4C9E-9FD3-660F7ED6F0CB}"/>
              </a:ext>
            </a:extLst>
          </p:cNvPr>
          <p:cNvGraphicFramePr>
            <a:graphicFrameLocks noGrp="1"/>
          </p:cNvGraphicFramePr>
          <p:nvPr>
            <p:ph idx="1"/>
            <p:extLst>
              <p:ext uri="{D42A27DB-BD31-4B8C-83A1-F6EECF244321}">
                <p14:modId xmlns:p14="http://schemas.microsoft.com/office/powerpoint/2010/main" val="1733677971"/>
              </p:ext>
            </p:extLst>
          </p:nvPr>
        </p:nvGraphicFramePr>
        <p:xfrm>
          <a:off x="184076" y="1056832"/>
          <a:ext cx="8785224" cy="5151120"/>
        </p:xfrm>
        <a:graphic>
          <a:graphicData uri="http://schemas.openxmlformats.org/drawingml/2006/table">
            <a:tbl>
              <a:tblPr firstRow="1" bandRow="1">
                <a:tableStyleId>{5C22544A-7EE6-4342-B048-85BDC9FD1C3A}</a:tableStyleId>
              </a:tblPr>
              <a:tblGrid>
                <a:gridCol w="1687624">
                  <a:extLst>
                    <a:ext uri="{9D8B030D-6E8A-4147-A177-3AD203B41FA5}">
                      <a16:colId xmlns:a16="http://schemas.microsoft.com/office/drawing/2014/main" val="1526341642"/>
                    </a:ext>
                  </a:extLst>
                </a:gridCol>
                <a:gridCol w="3600400">
                  <a:extLst>
                    <a:ext uri="{9D8B030D-6E8A-4147-A177-3AD203B41FA5}">
                      <a16:colId xmlns:a16="http://schemas.microsoft.com/office/drawing/2014/main" val="3087694463"/>
                    </a:ext>
                  </a:extLst>
                </a:gridCol>
                <a:gridCol w="3497200">
                  <a:extLst>
                    <a:ext uri="{9D8B030D-6E8A-4147-A177-3AD203B41FA5}">
                      <a16:colId xmlns:a16="http://schemas.microsoft.com/office/drawing/2014/main" val="2352624657"/>
                    </a:ext>
                  </a:extLst>
                </a:gridCol>
              </a:tblGrid>
              <a:tr h="370840">
                <a:tc>
                  <a:txBody>
                    <a:bodyPr/>
                    <a:lstStyle/>
                    <a:p>
                      <a:pPr marL="0" marR="0">
                        <a:spcBef>
                          <a:spcPts val="0"/>
                        </a:spcBef>
                        <a:spcAft>
                          <a:spcPts val="0"/>
                        </a:spcAft>
                      </a:pPr>
                      <a:r>
                        <a:rPr lang="en-US" sz="1300" b="1" dirty="0">
                          <a:effectLst/>
                          <a:latin typeface="Calibri" panose="020F0502020204030204" pitchFamily="34" charset="0"/>
                          <a:ea typeface="Times New Roman" panose="02020603050405020304" pitchFamily="18" charset="0"/>
                          <a:cs typeface="Times New Roman" panose="02020603050405020304" pitchFamily="18" charset="0"/>
                        </a:rPr>
                        <a:t>KA Groups</a:t>
                      </a:r>
                      <a:endParaRPr lang="en-US" sz="13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300" b="1" dirty="0">
                          <a:effectLst/>
                          <a:latin typeface="Calibri" panose="020F0502020204030204" pitchFamily="34" charset="0"/>
                          <a:ea typeface="Times New Roman" panose="02020603050405020304" pitchFamily="18" charset="0"/>
                          <a:cs typeface="Times New Roman" panose="02020603050405020304" pitchFamily="18" charset="0"/>
                        </a:rPr>
                        <a:t>Suggested DS Knowledge Areas (KA)</a:t>
                      </a:r>
                      <a:endParaRPr lang="en-US" sz="13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300" b="1" dirty="0">
                          <a:effectLst/>
                          <a:latin typeface="Calibri" panose="020F0502020204030204" pitchFamily="34" charset="0"/>
                          <a:ea typeface="Times New Roman" panose="02020603050405020304" pitchFamily="18" charset="0"/>
                          <a:cs typeface="Times New Roman" panose="02020603050405020304" pitchFamily="18" charset="0"/>
                        </a:rPr>
                        <a:t>Knowledge Areas from existing BoK and CCS2012 scientific subject groups</a:t>
                      </a:r>
                      <a:endParaRPr lang="en-US" sz="13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78288583"/>
                  </a:ext>
                </a:extLst>
              </a:tr>
              <a:tr h="370840">
                <a:tc>
                  <a:txBody>
                    <a:bodyPr/>
                    <a:lstStyle/>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KAG3-DSDM: Data Management </a:t>
                      </a:r>
                    </a:p>
                  </a:txBody>
                  <a:tcPr marL="68580" marR="68580" marT="0" marB="0">
                    <a:solidFill>
                      <a:schemeClr val="accent6">
                        <a:lumMod val="60000"/>
                        <a:lumOff val="40000"/>
                      </a:schemeClr>
                    </a:solidFill>
                  </a:tcPr>
                </a:tc>
                <a:tc>
                  <a:txBody>
                    <a:bodyPr/>
                    <a:lstStyle/>
                    <a:p>
                      <a:pPr marL="0" marR="0" indent="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KA03.01 (DSDM.01/DMORG) General principles and concepts in Data Management and organisation</a:t>
                      </a:r>
                    </a:p>
                    <a:p>
                      <a:pPr marL="0" marR="0" indent="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KA03.02 (DSDM.02/DMS) Data management systems</a:t>
                      </a:r>
                    </a:p>
                    <a:p>
                      <a:pPr marL="0" marR="0" indent="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KA03.03 (DSDM.03/EDMI) Data Management and Enterprise data infrastructure</a:t>
                      </a:r>
                    </a:p>
                    <a:p>
                      <a:pPr marL="0" marR="0" indent="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KA03.04 (DSDM.04/DGOV) Data Governance</a:t>
                      </a:r>
                    </a:p>
                    <a:p>
                      <a:pPr marL="0" marR="0" indent="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KA03.05 (DSDM.05/BDST0R) Big Data storage (large scale) </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KA03.06 (DSDM.05/DLIB) Digital libraries and archives</a:t>
                      </a:r>
                    </a:p>
                  </a:txBody>
                  <a:tcPr marL="68580" marR="68580" marT="0" marB="0">
                    <a:solidFill>
                      <a:schemeClr val="accent6">
                        <a:lumMod val="60000"/>
                        <a:lumOff val="40000"/>
                      </a:schemeClr>
                    </a:solidFill>
                  </a:tcPr>
                </a:tc>
                <a:tc>
                  <a:txBody>
                    <a:bodyPr/>
                    <a:lstStyle/>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DM-BoK selected KAs</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(1) Data Governance,  </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(2) Data Architecture,  </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(3) Data Modelling and Design, </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(4) Data Storage and Operations, </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(5) Data Security, </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(6) Data Integration and Interoperability, </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(7) Documents and Content, </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(8) Reference and Master Data, </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(9) Data Warehousing and Business Intelligence, </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(10) Metadata, and </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(11) Data Quality. </a:t>
                      </a:r>
                    </a:p>
                  </a:txBody>
                  <a:tcPr marL="68580" marR="68580" marT="0" marB="0">
                    <a:solidFill>
                      <a:schemeClr val="accent6">
                        <a:lumMod val="60000"/>
                        <a:lumOff val="40000"/>
                      </a:schemeClr>
                    </a:solidFill>
                  </a:tcPr>
                </a:tc>
                <a:extLst>
                  <a:ext uri="{0D108BD9-81ED-4DB2-BD59-A6C34878D82A}">
                    <a16:rowId xmlns:a16="http://schemas.microsoft.com/office/drawing/2014/main" val="4194077431"/>
                  </a:ext>
                </a:extLst>
              </a:tr>
              <a:tr h="693420">
                <a:tc>
                  <a:txBody>
                    <a:bodyPr/>
                    <a:lstStyle/>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KAG4-DSRM: Research Methods and Project Management</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 </a:t>
                      </a:r>
                    </a:p>
                  </a:txBody>
                  <a:tcPr marL="68580" marR="68580" marT="0" marB="0">
                    <a:solidFill>
                      <a:srgbClr val="FFC000"/>
                    </a:solidFill>
                  </a:tcPr>
                </a:tc>
                <a:tc>
                  <a:txBody>
                    <a:bodyPr/>
                    <a:lstStyle/>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KA04.01 (DSRMP.01/RM) Research Methods</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KA04.01 (DSRMP.02/PM) Project Management</a:t>
                      </a:r>
                    </a:p>
                    <a:p>
                      <a:pPr marL="0" marR="0" indent="0">
                        <a:spcBef>
                          <a:spcPts val="0"/>
                        </a:spcBef>
                        <a:spcAft>
                          <a:spcPts val="0"/>
                        </a:spcAft>
                      </a:pPr>
                      <a:r>
                        <a:rPr lang="en-GB" sz="13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3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solidFill>
                      <a:srgbClr val="FFC000"/>
                    </a:solidFill>
                  </a:tcPr>
                </a:tc>
                <a:tc>
                  <a:txBody>
                    <a:bodyPr/>
                    <a:lstStyle/>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There are no formally defined BoK for research methods</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PMI-BoK selected KAs</a:t>
                      </a:r>
                    </a:p>
                    <a:p>
                      <a:pPr marL="342900" marR="0" lvl="0" indent="-342900">
                        <a:spcBef>
                          <a:spcPts val="0"/>
                        </a:spcBef>
                        <a:spcAft>
                          <a:spcPts val="0"/>
                        </a:spcAft>
                        <a:buFont typeface="Symbol" panose="05050102010706020507" pitchFamily="18" charset="2"/>
                        <a:buChar char=""/>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Project Integration Management </a:t>
                      </a:r>
                    </a:p>
                    <a:p>
                      <a:pPr marL="342900" marR="0" lvl="0" indent="-342900">
                        <a:spcBef>
                          <a:spcPts val="0"/>
                        </a:spcBef>
                        <a:spcAft>
                          <a:spcPts val="0"/>
                        </a:spcAft>
                        <a:buFont typeface="Symbol" panose="05050102010706020507" pitchFamily="18" charset="2"/>
                        <a:buChar char=""/>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Project Scope Management </a:t>
                      </a:r>
                    </a:p>
                    <a:p>
                      <a:pPr marL="342900" marR="0" lvl="0" indent="-342900">
                        <a:spcBef>
                          <a:spcPts val="0"/>
                        </a:spcBef>
                        <a:spcAft>
                          <a:spcPts val="0"/>
                        </a:spcAft>
                        <a:buFont typeface="Symbol" panose="05050102010706020507" pitchFamily="18" charset="2"/>
                        <a:buChar char=""/>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Project Quality </a:t>
                      </a:r>
                    </a:p>
                    <a:p>
                      <a:pPr marL="342900" marR="0" lvl="0" indent="-342900">
                        <a:spcBef>
                          <a:spcPts val="0"/>
                        </a:spcBef>
                        <a:spcAft>
                          <a:spcPts val="0"/>
                        </a:spcAft>
                        <a:buFont typeface="Symbol" panose="05050102010706020507" pitchFamily="18" charset="2"/>
                        <a:buChar char=""/>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Project Risk Management </a:t>
                      </a:r>
                    </a:p>
                  </a:txBody>
                  <a:tcPr marL="68580" marR="68580" marT="0" marB="0">
                    <a:solidFill>
                      <a:srgbClr val="FFC000"/>
                    </a:solidFill>
                  </a:tcPr>
                </a:tc>
                <a:extLst>
                  <a:ext uri="{0D108BD9-81ED-4DB2-BD59-A6C34878D82A}">
                    <a16:rowId xmlns:a16="http://schemas.microsoft.com/office/drawing/2014/main" val="225800125"/>
                  </a:ext>
                </a:extLst>
              </a:tr>
              <a:tr h="693420">
                <a:tc>
                  <a:txBody>
                    <a:bodyPr/>
                    <a:lstStyle/>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KAG5-DSBPM: Business Analytics </a:t>
                      </a: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 </a:t>
                      </a:r>
                    </a:p>
                  </a:txBody>
                  <a:tcPr marL="68580" marR="68580" marT="0" marB="0">
                    <a:solidFill>
                      <a:schemeClr val="accent3">
                        <a:lumMod val="60000"/>
                        <a:lumOff val="40000"/>
                      </a:schemeClr>
                    </a:solidFill>
                  </a:tcPr>
                </a:tc>
                <a:tc>
                  <a:txBody>
                    <a:bodyPr/>
                    <a:lstStyle/>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KA05.01 (DSBA.01/BAF) Business Analytics Foundation</a:t>
                      </a:r>
                    </a:p>
                    <a:p>
                      <a:pPr marL="0" marR="0" indent="0">
                        <a:spcBef>
                          <a:spcPts val="0"/>
                        </a:spcBef>
                        <a:spcAft>
                          <a:spcPts val="0"/>
                        </a:spcAft>
                      </a:pPr>
                      <a:r>
                        <a:rPr lang="en-GB" sz="1300" dirty="0">
                          <a:effectLst/>
                          <a:latin typeface="Calibri" panose="020F0502020204030204" pitchFamily="34" charset="0"/>
                          <a:ea typeface="Times New Roman" panose="02020603050405020304" pitchFamily="18" charset="0"/>
                          <a:cs typeface="Times New Roman" panose="02020603050405020304" pitchFamily="18" charset="0"/>
                        </a:rPr>
                        <a:t>KA05.02 (DSBA.02/BAEM) Business Analytics organisation and enterprise management</a:t>
                      </a:r>
                      <a:endParaRPr lang="en-US" sz="13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300" dirty="0">
                          <a:effectLst/>
                          <a:latin typeface="Calibri" panose="020F0502020204030204" pitchFamily="34" charset="0"/>
                          <a:ea typeface="Times New Roman" panose="02020603050405020304" pitchFamily="18" charset="0"/>
                          <a:cs typeface="Times New Roman" panose="02020603050405020304" pitchFamily="18" charset="0"/>
                        </a:rPr>
                        <a:t> </a:t>
                      </a:r>
                    </a:p>
                  </a:txBody>
                  <a:tcPr marL="68580" marR="68580" marT="0" marB="0">
                    <a:solidFill>
                      <a:schemeClr val="accent3">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Symbol" panose="05050102010706020507" pitchFamily="18" charset="2"/>
                        <a:buNone/>
                        <a:tabLst/>
                        <a:defRPr/>
                      </a:pPr>
                      <a:r>
                        <a:rPr lang="en-US" sz="1300" kern="1200" dirty="0">
                          <a:solidFill>
                            <a:schemeClr val="dk1"/>
                          </a:solidFill>
                          <a:effectLst/>
                          <a:latin typeface="Calibri" panose="020F0502020204030204" pitchFamily="34" charset="0"/>
                          <a:ea typeface="+mn-ea"/>
                          <a:cs typeface="Calibri" panose="020F0502020204030204" pitchFamily="34" charset="0"/>
                        </a:rPr>
                        <a:t>BABOK selected KAs *)</a:t>
                      </a:r>
                    </a:p>
                    <a:p>
                      <a:pPr lvl="0"/>
                      <a:r>
                        <a:rPr lang="en-US" sz="1300" kern="1200" dirty="0">
                          <a:solidFill>
                            <a:schemeClr val="dk1"/>
                          </a:solidFill>
                          <a:effectLst/>
                          <a:latin typeface="Calibri" panose="020F0502020204030204" pitchFamily="34" charset="0"/>
                          <a:ea typeface="+mn-ea"/>
                          <a:cs typeface="Calibri" panose="020F0502020204030204" pitchFamily="34" charset="0"/>
                        </a:rPr>
                        <a:t>Business Analysis Planning and Monitoring</a:t>
                      </a:r>
                    </a:p>
                    <a:p>
                      <a:pPr lvl="0"/>
                      <a:r>
                        <a:rPr lang="en-US" sz="1300" kern="1200" dirty="0">
                          <a:solidFill>
                            <a:schemeClr val="dk1"/>
                          </a:solidFill>
                          <a:effectLst/>
                          <a:latin typeface="Calibri" panose="020F0502020204030204" pitchFamily="34" charset="0"/>
                          <a:ea typeface="+mn-ea"/>
                          <a:cs typeface="Calibri" panose="020F0502020204030204" pitchFamily="34" charset="0"/>
                        </a:rPr>
                        <a:t>Requirements Life Cycle Management</a:t>
                      </a:r>
                    </a:p>
                    <a:p>
                      <a:r>
                        <a:rPr lang="en-US" sz="1300" kern="1200" dirty="0">
                          <a:solidFill>
                            <a:schemeClr val="dk1"/>
                          </a:solidFill>
                          <a:effectLst/>
                          <a:latin typeface="Calibri" panose="020F0502020204030204" pitchFamily="34" charset="0"/>
                          <a:ea typeface="+mn-ea"/>
                          <a:cs typeface="Calibri" panose="020F0502020204030204" pitchFamily="34" charset="0"/>
                        </a:rPr>
                        <a:t>Solution Evaluation and improvements recommendation</a:t>
                      </a:r>
                      <a:endParaRPr lang="en-US" sz="13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solidFill>
                      <a:schemeClr val="accent3">
                        <a:lumMod val="60000"/>
                        <a:lumOff val="40000"/>
                      </a:schemeClr>
                    </a:solidFill>
                  </a:tcPr>
                </a:tc>
                <a:extLst>
                  <a:ext uri="{0D108BD9-81ED-4DB2-BD59-A6C34878D82A}">
                    <a16:rowId xmlns:a16="http://schemas.microsoft.com/office/drawing/2014/main" val="3743700747"/>
                  </a:ext>
                </a:extLst>
              </a:tr>
            </a:tbl>
          </a:graphicData>
        </a:graphic>
      </p:graphicFrame>
      <p:sp>
        <p:nvSpPr>
          <p:cNvPr id="4" name="Date Placeholder 3">
            <a:extLst>
              <a:ext uri="{FF2B5EF4-FFF2-40B4-BE49-F238E27FC236}">
                <a16:creationId xmlns:a16="http://schemas.microsoft.com/office/drawing/2014/main" id="{4D491AE2-67AF-4920-B629-9DB078DF9068}"/>
              </a:ext>
            </a:extLst>
          </p:cNvPr>
          <p:cNvSpPr>
            <a:spLocks noGrp="1"/>
          </p:cNvSpPr>
          <p:nvPr>
            <p:ph type="dt" sz="half" idx="10"/>
          </p:nvPr>
        </p:nvSpPr>
        <p:spPr/>
        <p:txBody>
          <a:bodyPr/>
          <a:lstStyle/>
          <a:p>
            <a:r>
              <a:rPr lang="en-US"/>
              <a:t>NUST 2018, Namibia</a:t>
            </a:r>
            <a:endParaRPr lang="en-GB"/>
          </a:p>
        </p:txBody>
      </p:sp>
      <p:sp>
        <p:nvSpPr>
          <p:cNvPr id="5" name="Footer Placeholder 4">
            <a:extLst>
              <a:ext uri="{FF2B5EF4-FFF2-40B4-BE49-F238E27FC236}">
                <a16:creationId xmlns:a16="http://schemas.microsoft.com/office/drawing/2014/main" id="{8FDE22C5-B122-40D8-8033-C7E9B8492DBD}"/>
              </a:ext>
            </a:extLst>
          </p:cNvPr>
          <p:cNvSpPr>
            <a:spLocks noGrp="1"/>
          </p:cNvSpPr>
          <p:nvPr>
            <p:ph type="ftr" sz="quarter" idx="11"/>
          </p:nvPr>
        </p:nvSpPr>
        <p:spPr/>
        <p:txBody>
          <a:bodyPr/>
          <a:lstStyle/>
          <a:p>
            <a:r>
              <a:rPr lang="en-US"/>
              <a:t>Data Science Profession and Education</a:t>
            </a:r>
            <a:endParaRPr lang="en-GB"/>
          </a:p>
        </p:txBody>
      </p:sp>
      <p:sp>
        <p:nvSpPr>
          <p:cNvPr id="6" name="Slide Number Placeholder 5">
            <a:extLst>
              <a:ext uri="{FF2B5EF4-FFF2-40B4-BE49-F238E27FC236}">
                <a16:creationId xmlns:a16="http://schemas.microsoft.com/office/drawing/2014/main" id="{7EF4C546-0BF4-4B51-A233-2CA7991EEE32}"/>
              </a:ext>
            </a:extLst>
          </p:cNvPr>
          <p:cNvSpPr>
            <a:spLocks noGrp="1"/>
          </p:cNvSpPr>
          <p:nvPr>
            <p:ph type="sldNum" sz="quarter" idx="12"/>
          </p:nvPr>
        </p:nvSpPr>
        <p:spPr/>
        <p:txBody>
          <a:bodyPr/>
          <a:lstStyle/>
          <a:p>
            <a:fld id="{5444D61A-D5EF-4AD7-8CFF-82B00AE13C42}" type="slidenum">
              <a:rPr lang="en-GB" smtClean="0"/>
              <a:pPr/>
              <a:t>40</a:t>
            </a:fld>
            <a:endParaRPr lang="en-GB"/>
          </a:p>
        </p:txBody>
      </p:sp>
    </p:spTree>
    <p:extLst>
      <p:ext uri="{BB962C8B-B14F-4D97-AF65-F5344CB8AC3E}">
        <p14:creationId xmlns:p14="http://schemas.microsoft.com/office/powerpoint/2010/main" val="36793864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400" dirty="0"/>
              <a:t>KAG3-DSDM: </a:t>
            </a:r>
            <a:r>
              <a:rPr lang="en-US" sz="2400" i="1" dirty="0"/>
              <a:t>Data Management group: data curation, preservation and data infrastructure</a:t>
            </a:r>
            <a:endParaRPr lang="en-US" sz="2000" dirty="0"/>
          </a:p>
        </p:txBody>
      </p:sp>
      <p:sp>
        <p:nvSpPr>
          <p:cNvPr id="3" name="Content Placeholder 2"/>
          <p:cNvSpPr>
            <a:spLocks noGrp="1"/>
          </p:cNvSpPr>
          <p:nvPr>
            <p:ph idx="1"/>
          </p:nvPr>
        </p:nvSpPr>
        <p:spPr>
          <a:xfrm>
            <a:off x="179512" y="1268760"/>
            <a:ext cx="4104456" cy="5040560"/>
          </a:xfrm>
        </p:spPr>
        <p:txBody>
          <a:bodyPr>
            <a:normAutofit/>
          </a:bodyPr>
          <a:lstStyle/>
          <a:p>
            <a:pPr marL="0" indent="0">
              <a:buNone/>
            </a:pPr>
            <a:r>
              <a:rPr lang="en-US" sz="1800" dirty="0"/>
              <a:t>DM-BoK version 2 “Guide for performing data management” </a:t>
            </a:r>
            <a:br>
              <a:rPr lang="en-US" sz="1800" dirty="0"/>
            </a:br>
            <a:r>
              <a:rPr lang="en-US" sz="1800" dirty="0"/>
              <a:t>– 11 Knowledge Areas</a:t>
            </a:r>
          </a:p>
          <a:p>
            <a:pPr marL="400050" lvl="1" indent="0">
              <a:buNone/>
            </a:pPr>
            <a:r>
              <a:rPr lang="en-US" sz="1600" dirty="0"/>
              <a:t>(1) Data Governance  </a:t>
            </a:r>
          </a:p>
          <a:p>
            <a:pPr marL="400050" lvl="1" indent="0">
              <a:buNone/>
            </a:pPr>
            <a:r>
              <a:rPr lang="en-US" sz="1600" dirty="0">
                <a:solidFill>
                  <a:schemeClr val="tx2">
                    <a:lumMod val="75000"/>
                  </a:schemeClr>
                </a:solidFill>
              </a:rPr>
              <a:t>(2) Data Architecture  </a:t>
            </a:r>
          </a:p>
          <a:p>
            <a:pPr marL="400050" lvl="1" indent="0">
              <a:buNone/>
            </a:pPr>
            <a:r>
              <a:rPr lang="en-US" sz="1600" dirty="0">
                <a:solidFill>
                  <a:schemeClr val="tx2">
                    <a:lumMod val="75000"/>
                  </a:schemeClr>
                </a:solidFill>
              </a:rPr>
              <a:t>(3) Data Modelling and Design</a:t>
            </a:r>
          </a:p>
          <a:p>
            <a:pPr marL="400050" lvl="1" indent="0">
              <a:buNone/>
            </a:pPr>
            <a:r>
              <a:rPr lang="en-US" sz="1600" dirty="0"/>
              <a:t>(4) Data Storage and Operations</a:t>
            </a:r>
          </a:p>
          <a:p>
            <a:pPr marL="400050" lvl="1" indent="0">
              <a:buNone/>
            </a:pPr>
            <a:r>
              <a:rPr lang="en-US" sz="1600" i="1" dirty="0">
                <a:solidFill>
                  <a:srgbClr val="C00000"/>
                </a:solidFill>
              </a:rPr>
              <a:t>(5) Data Security</a:t>
            </a:r>
          </a:p>
          <a:p>
            <a:pPr marL="400050" lvl="1" indent="0">
              <a:buNone/>
            </a:pPr>
            <a:r>
              <a:rPr lang="en-US" sz="1600" dirty="0"/>
              <a:t>(6) Data Integration and Interoperability</a:t>
            </a:r>
          </a:p>
          <a:p>
            <a:pPr marL="400050" lvl="1" indent="0">
              <a:buNone/>
            </a:pPr>
            <a:r>
              <a:rPr lang="en-US" sz="1600" i="1" dirty="0">
                <a:solidFill>
                  <a:srgbClr val="C00000"/>
                </a:solidFill>
              </a:rPr>
              <a:t>(7) Documents and Content</a:t>
            </a:r>
          </a:p>
          <a:p>
            <a:pPr marL="400050" lvl="1" indent="0">
              <a:buNone/>
            </a:pPr>
            <a:r>
              <a:rPr lang="en-US" sz="1600" dirty="0"/>
              <a:t>(8) Reference and Master Data</a:t>
            </a:r>
          </a:p>
          <a:p>
            <a:pPr marL="400050" lvl="1" indent="0">
              <a:buNone/>
            </a:pPr>
            <a:r>
              <a:rPr lang="en-US" sz="1600" dirty="0"/>
              <a:t>(9) Data Warehousing and Business Intelligence</a:t>
            </a:r>
          </a:p>
          <a:p>
            <a:pPr marL="400050" lvl="1" indent="0">
              <a:buNone/>
            </a:pPr>
            <a:r>
              <a:rPr lang="en-US" sz="1600" b="1" i="1" dirty="0">
                <a:solidFill>
                  <a:srgbClr val="C00000"/>
                </a:solidFill>
              </a:rPr>
              <a:t>(10) Metadata </a:t>
            </a:r>
          </a:p>
          <a:p>
            <a:pPr marL="400050" lvl="1" indent="0">
              <a:buNone/>
            </a:pPr>
            <a:r>
              <a:rPr lang="en-US" sz="1600" dirty="0">
                <a:solidFill>
                  <a:schemeClr val="tx2">
                    <a:lumMod val="75000"/>
                  </a:schemeClr>
                </a:solidFill>
              </a:rPr>
              <a:t>(11) Data Quality</a:t>
            </a:r>
          </a:p>
          <a:p>
            <a:endParaRPr lang="en-US" sz="1800" dirty="0"/>
          </a:p>
        </p:txBody>
      </p:sp>
      <p:sp>
        <p:nvSpPr>
          <p:cNvPr id="4" name="Date Placeholder 3"/>
          <p:cNvSpPr>
            <a:spLocks noGrp="1"/>
          </p:cNvSpPr>
          <p:nvPr>
            <p:ph type="dt" sz="half" idx="10"/>
          </p:nvPr>
        </p:nvSpPr>
        <p:spPr/>
        <p:txBody>
          <a:bodyPr/>
          <a:lstStyle/>
          <a:p>
            <a:r>
              <a:rPr lang="en-US"/>
              <a:t>NUST 2018, Namibia</a:t>
            </a:r>
            <a:endParaRPr lang="en-GB"/>
          </a:p>
        </p:txBody>
      </p:sp>
      <p:sp>
        <p:nvSpPr>
          <p:cNvPr id="5" name="Footer Placeholder 4"/>
          <p:cNvSpPr>
            <a:spLocks noGrp="1"/>
          </p:cNvSpPr>
          <p:nvPr>
            <p:ph type="ftr" sz="quarter" idx="11"/>
          </p:nvPr>
        </p:nvSpPr>
        <p:spPr/>
        <p:txBody>
          <a:bodyPr/>
          <a:lstStyle/>
          <a:p>
            <a:r>
              <a:rPr lang="en-US"/>
              <a:t>Data Science Profession and Education</a:t>
            </a:r>
            <a:endParaRPr lang="en-GB"/>
          </a:p>
        </p:txBody>
      </p:sp>
      <p:sp>
        <p:nvSpPr>
          <p:cNvPr id="7" name="Content Placeholder 2"/>
          <p:cNvSpPr txBox="1">
            <a:spLocks/>
          </p:cNvSpPr>
          <p:nvPr/>
        </p:nvSpPr>
        <p:spPr>
          <a:xfrm>
            <a:off x="4777229" y="1271025"/>
            <a:ext cx="4104456" cy="305807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dirty="0"/>
              <a:t>Other Knowledge Areas motivated by RDA, European Open Data initiatives, European Open Data Cloud</a:t>
            </a:r>
          </a:p>
          <a:p>
            <a:pPr marL="400050" lvl="1" indent="0">
              <a:buFont typeface="Arial" pitchFamily="34" charset="0"/>
              <a:buNone/>
            </a:pPr>
            <a:r>
              <a:rPr lang="en-US" sz="1600" dirty="0">
                <a:solidFill>
                  <a:srgbClr val="C00000"/>
                </a:solidFill>
              </a:rPr>
              <a:t>(12) PID, metadata, data registries  </a:t>
            </a:r>
          </a:p>
          <a:p>
            <a:pPr marL="400050" lvl="1" indent="0">
              <a:buFont typeface="Arial" pitchFamily="34" charset="0"/>
              <a:buNone/>
            </a:pPr>
            <a:r>
              <a:rPr lang="en-US" sz="1600" dirty="0">
                <a:solidFill>
                  <a:srgbClr val="C00000"/>
                </a:solidFill>
              </a:rPr>
              <a:t>(13) Data Management Plan</a:t>
            </a:r>
          </a:p>
          <a:p>
            <a:pPr marL="400050" lvl="1" indent="0">
              <a:buFont typeface="Arial" pitchFamily="34" charset="0"/>
              <a:buNone/>
            </a:pPr>
            <a:r>
              <a:rPr lang="en-US" sz="1600" dirty="0">
                <a:solidFill>
                  <a:srgbClr val="C00000"/>
                </a:solidFill>
              </a:rPr>
              <a:t>(14) Open Science, Open Data, Open Access, ORCID</a:t>
            </a:r>
          </a:p>
          <a:p>
            <a:pPr marL="400050" lvl="1" indent="0">
              <a:buFont typeface="Arial" pitchFamily="34" charset="0"/>
              <a:buNone/>
            </a:pPr>
            <a:r>
              <a:rPr lang="en-US" sz="1600" dirty="0">
                <a:solidFill>
                  <a:srgbClr val="C00000"/>
                </a:solidFill>
              </a:rPr>
              <a:t>(15) Responsible data use</a:t>
            </a:r>
          </a:p>
        </p:txBody>
      </p:sp>
      <p:sp>
        <p:nvSpPr>
          <p:cNvPr id="8" name="Slide Number Placeholder 7"/>
          <p:cNvSpPr>
            <a:spLocks noGrp="1"/>
          </p:cNvSpPr>
          <p:nvPr>
            <p:ph type="sldNum" sz="quarter" idx="12"/>
          </p:nvPr>
        </p:nvSpPr>
        <p:spPr/>
        <p:txBody>
          <a:bodyPr/>
          <a:lstStyle/>
          <a:p>
            <a:fld id="{5444D61A-D5EF-4AD7-8CFF-82B00AE13C42}" type="slidenum">
              <a:rPr lang="en-GB" smtClean="0"/>
              <a:pPr/>
              <a:t>41</a:t>
            </a:fld>
            <a:endParaRPr lang="en-GB"/>
          </a:p>
        </p:txBody>
      </p:sp>
      <p:sp>
        <p:nvSpPr>
          <p:cNvPr id="9" name="Content Placeholder 2"/>
          <p:cNvSpPr txBox="1">
            <a:spLocks/>
          </p:cNvSpPr>
          <p:nvPr/>
        </p:nvSpPr>
        <p:spPr>
          <a:xfrm>
            <a:off x="4968044" y="5697252"/>
            <a:ext cx="3852428" cy="697811"/>
          </a:xfrm>
          <a:prstGeom prst="rect">
            <a:avLst/>
          </a:prstGeom>
          <a:noFill/>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solidFill>
                  <a:srgbClr val="C00000"/>
                </a:solidFill>
              </a:rPr>
              <a:t>Highlighted in red: Considered (Research) Data Management literacy (minimum required knowledge) </a:t>
            </a:r>
          </a:p>
          <a:p>
            <a:endParaRPr lang="en-US" sz="1400" dirty="0">
              <a:solidFill>
                <a:srgbClr val="C00000"/>
              </a:solidFill>
            </a:endParaRPr>
          </a:p>
        </p:txBody>
      </p:sp>
    </p:spTree>
    <p:extLst>
      <p:ext uri="{BB962C8B-B14F-4D97-AF65-F5344CB8AC3E}">
        <p14:creationId xmlns:p14="http://schemas.microsoft.com/office/powerpoint/2010/main" val="6490596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 Model Curriculum (MC-DS)</a:t>
            </a:r>
          </a:p>
        </p:txBody>
      </p:sp>
      <p:sp>
        <p:nvSpPr>
          <p:cNvPr id="3" name="Content Placeholder 2"/>
          <p:cNvSpPr>
            <a:spLocks noGrp="1"/>
          </p:cNvSpPr>
          <p:nvPr>
            <p:ph idx="1"/>
          </p:nvPr>
        </p:nvSpPr>
        <p:spPr/>
        <p:txBody>
          <a:bodyPr>
            <a:normAutofit lnSpcReduction="10000"/>
          </a:bodyPr>
          <a:lstStyle/>
          <a:p>
            <a:pPr marL="0" indent="0">
              <a:buNone/>
            </a:pPr>
            <a:r>
              <a:rPr lang="en-US" sz="2400" dirty="0"/>
              <a:t>Data Science Model Curriculum includes</a:t>
            </a:r>
          </a:p>
          <a:p>
            <a:r>
              <a:rPr lang="en-US" sz="2400" dirty="0"/>
              <a:t>Learning Outcomes (LO) definition based on CF-DS</a:t>
            </a:r>
          </a:p>
          <a:p>
            <a:pPr lvl="1"/>
            <a:r>
              <a:rPr lang="en-US" sz="2000" dirty="0"/>
              <a:t>LOs are defined for CF-DS competence groups and for all enumerated competences </a:t>
            </a:r>
          </a:p>
          <a:p>
            <a:pPr lvl="1"/>
            <a:r>
              <a:rPr lang="en-US" sz="2000" dirty="0"/>
              <a:t>Knowledge levels: Familiarity, Usage, Assessment (based in Bloom’s Taxonomy)</a:t>
            </a:r>
          </a:p>
          <a:p>
            <a:r>
              <a:rPr lang="en-US" sz="2400" dirty="0"/>
              <a:t>LOs mapping to Learning Units (LU)</a:t>
            </a:r>
          </a:p>
          <a:p>
            <a:pPr lvl="1"/>
            <a:r>
              <a:rPr lang="en-US" sz="2000" dirty="0"/>
              <a:t>LUs are based on CCS(2012) and universities best practices</a:t>
            </a:r>
          </a:p>
          <a:p>
            <a:pPr lvl="1"/>
            <a:r>
              <a:rPr lang="en-US" sz="2000" dirty="0"/>
              <a:t>Data Science university programmes and courses inventory (interactive)</a:t>
            </a:r>
            <a:br>
              <a:rPr lang="en-US" sz="2000" dirty="0"/>
            </a:br>
            <a:r>
              <a:rPr lang="en-US" sz="1600" dirty="0">
                <a:hlinkClick r:id="rId2"/>
              </a:rPr>
              <a:t>http://edison-project.eu/university-programs-list</a:t>
            </a:r>
            <a:r>
              <a:rPr lang="en-US" sz="1600" dirty="0"/>
              <a:t> </a:t>
            </a:r>
            <a:endParaRPr lang="en-US" sz="2000" dirty="0"/>
          </a:p>
          <a:p>
            <a:r>
              <a:rPr lang="en-US" sz="2400" dirty="0"/>
              <a:t>LU/course relevance: Mandatory Tier 1, Tier 2, Elective, Prerequisite</a:t>
            </a:r>
          </a:p>
          <a:p>
            <a:r>
              <a:rPr lang="en-US" sz="2400" dirty="0"/>
              <a:t>Learning methods and learning  models (in progress)</a:t>
            </a:r>
          </a:p>
        </p:txBody>
      </p:sp>
      <p:sp>
        <p:nvSpPr>
          <p:cNvPr id="4" name="Date Placeholder 3"/>
          <p:cNvSpPr>
            <a:spLocks noGrp="1"/>
          </p:cNvSpPr>
          <p:nvPr>
            <p:ph type="dt" sz="half" idx="10"/>
          </p:nvPr>
        </p:nvSpPr>
        <p:spPr/>
        <p:txBody>
          <a:bodyPr/>
          <a:lstStyle/>
          <a:p>
            <a:r>
              <a:rPr lang="en-US"/>
              <a:t>NUST 2018, Namibia</a:t>
            </a:r>
            <a:endParaRPr lang="en-GB"/>
          </a:p>
        </p:txBody>
      </p:sp>
      <p:sp>
        <p:nvSpPr>
          <p:cNvPr id="5" name="Footer Placeholder 4"/>
          <p:cNvSpPr>
            <a:spLocks noGrp="1"/>
          </p:cNvSpPr>
          <p:nvPr>
            <p:ph type="ftr" sz="quarter" idx="11"/>
          </p:nvPr>
        </p:nvSpPr>
        <p:spPr/>
        <p:txBody>
          <a:bodyPr/>
          <a:lstStyle/>
          <a:p>
            <a:r>
              <a:rPr lang="en-US"/>
              <a:t>Data Science Profession and Education</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42</a:t>
            </a:fld>
            <a:endParaRPr lang="en-GB"/>
          </a:p>
        </p:txBody>
      </p:sp>
    </p:spTree>
    <p:extLst>
      <p:ext uri="{BB962C8B-B14F-4D97-AF65-F5344CB8AC3E}">
        <p14:creationId xmlns:p14="http://schemas.microsoft.com/office/powerpoint/2010/main" val="39950326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4726" y="140890"/>
            <a:ext cx="7787209" cy="672100"/>
          </a:xfrm>
        </p:spPr>
        <p:txBody>
          <a:bodyPr>
            <a:noAutofit/>
          </a:bodyPr>
          <a:lstStyle/>
          <a:p>
            <a:pPr>
              <a:spcAft>
                <a:spcPts val="600"/>
              </a:spcAft>
            </a:pPr>
            <a:r>
              <a:rPr lang="en-US" sz="2400" dirty="0">
                <a:solidFill>
                  <a:srgbClr val="002060"/>
                </a:solidFill>
                <a:cs typeface="Arial" panose="020B0604020202020204" pitchFamily="34" charset="0"/>
              </a:rPr>
              <a:t>Outcome Based Educations and Training Model </a:t>
            </a:r>
            <a:endParaRPr lang="en-US" sz="1800" dirty="0"/>
          </a:p>
        </p:txBody>
      </p:sp>
      <p:sp>
        <p:nvSpPr>
          <p:cNvPr id="3" name="Content Placeholder 2"/>
          <p:cNvSpPr>
            <a:spLocks noGrp="1"/>
          </p:cNvSpPr>
          <p:nvPr>
            <p:ph idx="1"/>
          </p:nvPr>
        </p:nvSpPr>
        <p:spPr>
          <a:xfrm>
            <a:off x="6024488" y="1381499"/>
            <a:ext cx="2985368" cy="4259557"/>
          </a:xfrm>
        </p:spPr>
        <p:txBody>
          <a:bodyPr>
            <a:normAutofit/>
          </a:bodyPr>
          <a:lstStyle/>
          <a:p>
            <a:pPr marL="0" indent="0">
              <a:buNone/>
            </a:pPr>
            <a:r>
              <a:rPr lang="en-US" sz="1600" dirty="0">
                <a:solidFill>
                  <a:srgbClr val="002060"/>
                </a:solidFill>
                <a:cs typeface="Arial" panose="020B0604020202020204" pitchFamily="34" charset="0"/>
              </a:rPr>
              <a:t>From Competences and DSP Profiles </a:t>
            </a:r>
          </a:p>
          <a:p>
            <a:pPr marL="0" indent="0">
              <a:buNone/>
            </a:pPr>
            <a:r>
              <a:rPr lang="en-US" sz="1600" dirty="0">
                <a:solidFill>
                  <a:srgbClr val="002060"/>
                </a:solidFill>
                <a:cs typeface="Arial" panose="020B0604020202020204" pitchFamily="34" charset="0"/>
              </a:rPr>
              <a:t>to Learning Outcomes (LO)</a:t>
            </a:r>
            <a:br>
              <a:rPr lang="en-US" sz="1600" dirty="0">
                <a:solidFill>
                  <a:srgbClr val="002060"/>
                </a:solidFill>
                <a:cs typeface="Arial" panose="020B0604020202020204" pitchFamily="34" charset="0"/>
              </a:rPr>
            </a:br>
            <a:r>
              <a:rPr lang="en-US" sz="1600" dirty="0">
                <a:solidFill>
                  <a:srgbClr val="002060"/>
                </a:solidFill>
                <a:cs typeface="Arial" panose="020B0604020202020204" pitchFamily="34" charset="0"/>
              </a:rPr>
              <a:t>and </a:t>
            </a:r>
          </a:p>
          <a:p>
            <a:pPr marL="0" indent="0">
              <a:buNone/>
            </a:pPr>
            <a:r>
              <a:rPr lang="en-US" sz="1600" dirty="0">
                <a:solidFill>
                  <a:srgbClr val="002060"/>
                </a:solidFill>
                <a:cs typeface="Arial" panose="020B0604020202020204" pitchFamily="34" charset="0"/>
              </a:rPr>
              <a:t>to Knowledge Unites (KU) and Learning Units (LU)</a:t>
            </a:r>
          </a:p>
          <a:p>
            <a:pPr marL="0" indent="0">
              <a:buNone/>
            </a:pPr>
            <a:endParaRPr lang="en-US" sz="1600" dirty="0">
              <a:solidFill>
                <a:srgbClr val="002060"/>
              </a:solidFill>
              <a:cs typeface="Arial" panose="020B0604020202020204" pitchFamily="34" charset="0"/>
            </a:endParaRPr>
          </a:p>
          <a:p>
            <a:pPr marL="182880" indent="-182880"/>
            <a:r>
              <a:rPr lang="en-US" sz="1400" dirty="0">
                <a:solidFill>
                  <a:srgbClr val="0070C0"/>
                </a:solidFill>
                <a:cs typeface="Arial" panose="020B0604020202020204" pitchFamily="34" charset="0"/>
              </a:rPr>
              <a:t>EDSF allow for customized educational courses and training modules design </a:t>
            </a:r>
            <a:br>
              <a:rPr lang="en-US" sz="1400" dirty="0">
                <a:solidFill>
                  <a:srgbClr val="0070C0"/>
                </a:solidFill>
                <a:cs typeface="Arial" panose="020B0604020202020204" pitchFamily="34" charset="0"/>
              </a:rPr>
            </a:br>
            <a:endParaRPr lang="en-US" sz="1400" dirty="0">
              <a:solidFill>
                <a:srgbClr val="0070C0"/>
              </a:solidFill>
            </a:endParaRPr>
          </a:p>
        </p:txBody>
      </p:sp>
      <p:sp>
        <p:nvSpPr>
          <p:cNvPr id="4" name="Date Placeholder 3"/>
          <p:cNvSpPr>
            <a:spLocks noGrp="1"/>
          </p:cNvSpPr>
          <p:nvPr>
            <p:ph type="dt" sz="half" idx="10"/>
          </p:nvPr>
        </p:nvSpPr>
        <p:spPr/>
        <p:txBody>
          <a:bodyPr/>
          <a:lstStyle/>
          <a:p>
            <a:r>
              <a:rPr lang="en-US"/>
              <a:t>NUST 2018, Namibia</a:t>
            </a:r>
            <a:endParaRPr lang="en-GB"/>
          </a:p>
        </p:txBody>
      </p:sp>
      <p:sp>
        <p:nvSpPr>
          <p:cNvPr id="5" name="Footer Placeholder 4"/>
          <p:cNvSpPr>
            <a:spLocks noGrp="1"/>
          </p:cNvSpPr>
          <p:nvPr>
            <p:ph type="ftr" sz="quarter" idx="11"/>
          </p:nvPr>
        </p:nvSpPr>
        <p:spPr/>
        <p:txBody>
          <a:bodyPr/>
          <a:lstStyle/>
          <a:p>
            <a:r>
              <a:rPr lang="en-US"/>
              <a:t>Data Science Profession and Education</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43</a:t>
            </a:fld>
            <a:endParaRPr lang="en-GB"/>
          </a:p>
        </p:txBody>
      </p:sp>
      <p:pic>
        <p:nvPicPr>
          <p:cNvPr id="48" name="Picture 47">
            <a:extLst>
              <a:ext uri="{FF2B5EF4-FFF2-40B4-BE49-F238E27FC236}">
                <a16:creationId xmlns:a16="http://schemas.microsoft.com/office/drawing/2014/main" id="{B088166D-1A6B-4988-9FFE-53C4420B3F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19" y="1232756"/>
            <a:ext cx="5803607" cy="5085184"/>
          </a:xfrm>
          <a:prstGeom prst="rect">
            <a:avLst/>
          </a:prstGeom>
        </p:spPr>
      </p:pic>
    </p:spTree>
    <p:extLst>
      <p:ext uri="{BB962C8B-B14F-4D97-AF65-F5344CB8AC3E}">
        <p14:creationId xmlns:p14="http://schemas.microsoft.com/office/powerpoint/2010/main" val="18462291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5EEF4-A194-4019-9D42-D8CD2D34EF63}"/>
              </a:ext>
            </a:extLst>
          </p:cNvPr>
          <p:cNvSpPr>
            <a:spLocks noGrp="1"/>
          </p:cNvSpPr>
          <p:nvPr>
            <p:ph type="title"/>
          </p:nvPr>
        </p:nvSpPr>
        <p:spPr/>
        <p:txBody>
          <a:bodyPr/>
          <a:lstStyle/>
          <a:p>
            <a:r>
              <a:rPr lang="en-US" dirty="0"/>
              <a:t>DSP04 – Data Scientist MC structure </a:t>
            </a:r>
          </a:p>
        </p:txBody>
      </p:sp>
      <p:sp>
        <p:nvSpPr>
          <p:cNvPr id="4" name="Date Placeholder 3">
            <a:extLst>
              <a:ext uri="{FF2B5EF4-FFF2-40B4-BE49-F238E27FC236}">
                <a16:creationId xmlns:a16="http://schemas.microsoft.com/office/drawing/2014/main" id="{3DC6E693-EECF-4C9D-9994-4B3F01F665CE}"/>
              </a:ext>
            </a:extLst>
          </p:cNvPr>
          <p:cNvSpPr>
            <a:spLocks noGrp="1"/>
          </p:cNvSpPr>
          <p:nvPr>
            <p:ph type="dt" sz="half" idx="10"/>
          </p:nvPr>
        </p:nvSpPr>
        <p:spPr/>
        <p:txBody>
          <a:bodyPr/>
          <a:lstStyle/>
          <a:p>
            <a:r>
              <a:rPr lang="en-US"/>
              <a:t>NUST 2018, Namibia</a:t>
            </a:r>
            <a:endParaRPr lang="en-GB"/>
          </a:p>
        </p:txBody>
      </p:sp>
      <p:sp>
        <p:nvSpPr>
          <p:cNvPr id="5" name="Footer Placeholder 4">
            <a:extLst>
              <a:ext uri="{FF2B5EF4-FFF2-40B4-BE49-F238E27FC236}">
                <a16:creationId xmlns:a16="http://schemas.microsoft.com/office/drawing/2014/main" id="{F796A9E8-247E-41F8-AB34-F6284C93FBB1}"/>
              </a:ext>
            </a:extLst>
          </p:cNvPr>
          <p:cNvSpPr>
            <a:spLocks noGrp="1"/>
          </p:cNvSpPr>
          <p:nvPr>
            <p:ph type="ftr" sz="quarter" idx="11"/>
          </p:nvPr>
        </p:nvSpPr>
        <p:spPr/>
        <p:txBody>
          <a:bodyPr/>
          <a:lstStyle/>
          <a:p>
            <a:r>
              <a:rPr lang="en-US"/>
              <a:t>Data Science Profession and Education</a:t>
            </a:r>
            <a:endParaRPr lang="en-GB"/>
          </a:p>
        </p:txBody>
      </p:sp>
      <p:sp>
        <p:nvSpPr>
          <p:cNvPr id="6" name="Slide Number Placeholder 5">
            <a:extLst>
              <a:ext uri="{FF2B5EF4-FFF2-40B4-BE49-F238E27FC236}">
                <a16:creationId xmlns:a16="http://schemas.microsoft.com/office/drawing/2014/main" id="{D1ACB890-50BD-44D9-85CE-AFDB21B13B1A}"/>
              </a:ext>
            </a:extLst>
          </p:cNvPr>
          <p:cNvSpPr>
            <a:spLocks noGrp="1"/>
          </p:cNvSpPr>
          <p:nvPr>
            <p:ph type="sldNum" sz="quarter" idx="12"/>
          </p:nvPr>
        </p:nvSpPr>
        <p:spPr/>
        <p:txBody>
          <a:bodyPr/>
          <a:lstStyle/>
          <a:p>
            <a:fld id="{5444D61A-D5EF-4AD7-8CFF-82B00AE13C42}" type="slidenum">
              <a:rPr lang="en-GB" smtClean="0"/>
              <a:pPr/>
              <a:t>44</a:t>
            </a:fld>
            <a:endParaRPr lang="en-GB"/>
          </a:p>
        </p:txBody>
      </p:sp>
      <p:pic>
        <p:nvPicPr>
          <p:cNvPr id="8" name="Picture 7">
            <a:extLst>
              <a:ext uri="{FF2B5EF4-FFF2-40B4-BE49-F238E27FC236}">
                <a16:creationId xmlns:a16="http://schemas.microsoft.com/office/drawing/2014/main" id="{88B764CE-E473-4AF8-A19B-0AF16170EC88}"/>
              </a:ext>
            </a:extLst>
          </p:cNvPr>
          <p:cNvPicPr>
            <a:picLocks noChangeAspect="1"/>
          </p:cNvPicPr>
          <p:nvPr/>
        </p:nvPicPr>
        <p:blipFill>
          <a:blip r:embed="rId2"/>
          <a:stretch>
            <a:fillRect/>
          </a:stretch>
        </p:blipFill>
        <p:spPr>
          <a:xfrm>
            <a:off x="503548" y="1268760"/>
            <a:ext cx="7799772" cy="4669809"/>
          </a:xfrm>
          <a:prstGeom prst="rect">
            <a:avLst/>
          </a:prstGeom>
        </p:spPr>
      </p:pic>
    </p:spTree>
    <p:extLst>
      <p:ext uri="{BB962C8B-B14F-4D97-AF65-F5344CB8AC3E}">
        <p14:creationId xmlns:p14="http://schemas.microsoft.com/office/powerpoint/2010/main" val="31304653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5EEF4-A194-4019-9D42-D8CD2D34EF63}"/>
              </a:ext>
            </a:extLst>
          </p:cNvPr>
          <p:cNvSpPr>
            <a:spLocks noGrp="1"/>
          </p:cNvSpPr>
          <p:nvPr>
            <p:ph type="title"/>
          </p:nvPr>
        </p:nvSpPr>
        <p:spPr/>
        <p:txBody>
          <a:bodyPr/>
          <a:lstStyle/>
          <a:p>
            <a:r>
              <a:rPr lang="en-US" dirty="0"/>
              <a:t>DSP10 – Data Steward MC structure </a:t>
            </a:r>
          </a:p>
        </p:txBody>
      </p:sp>
      <p:sp>
        <p:nvSpPr>
          <p:cNvPr id="4" name="Date Placeholder 3">
            <a:extLst>
              <a:ext uri="{FF2B5EF4-FFF2-40B4-BE49-F238E27FC236}">
                <a16:creationId xmlns:a16="http://schemas.microsoft.com/office/drawing/2014/main" id="{3DC6E693-EECF-4C9D-9994-4B3F01F665CE}"/>
              </a:ext>
            </a:extLst>
          </p:cNvPr>
          <p:cNvSpPr>
            <a:spLocks noGrp="1"/>
          </p:cNvSpPr>
          <p:nvPr>
            <p:ph type="dt" sz="half" idx="10"/>
          </p:nvPr>
        </p:nvSpPr>
        <p:spPr/>
        <p:txBody>
          <a:bodyPr/>
          <a:lstStyle/>
          <a:p>
            <a:r>
              <a:rPr lang="en-US"/>
              <a:t>NUST 2018, Namibia</a:t>
            </a:r>
            <a:endParaRPr lang="en-GB"/>
          </a:p>
        </p:txBody>
      </p:sp>
      <p:sp>
        <p:nvSpPr>
          <p:cNvPr id="5" name="Footer Placeholder 4">
            <a:extLst>
              <a:ext uri="{FF2B5EF4-FFF2-40B4-BE49-F238E27FC236}">
                <a16:creationId xmlns:a16="http://schemas.microsoft.com/office/drawing/2014/main" id="{F796A9E8-247E-41F8-AB34-F6284C93FBB1}"/>
              </a:ext>
            </a:extLst>
          </p:cNvPr>
          <p:cNvSpPr>
            <a:spLocks noGrp="1"/>
          </p:cNvSpPr>
          <p:nvPr>
            <p:ph type="ftr" sz="quarter" idx="11"/>
          </p:nvPr>
        </p:nvSpPr>
        <p:spPr/>
        <p:txBody>
          <a:bodyPr/>
          <a:lstStyle/>
          <a:p>
            <a:r>
              <a:rPr lang="en-US"/>
              <a:t>Data Science Profession and Education</a:t>
            </a:r>
            <a:endParaRPr lang="en-GB"/>
          </a:p>
        </p:txBody>
      </p:sp>
      <p:sp>
        <p:nvSpPr>
          <p:cNvPr id="6" name="Slide Number Placeholder 5">
            <a:extLst>
              <a:ext uri="{FF2B5EF4-FFF2-40B4-BE49-F238E27FC236}">
                <a16:creationId xmlns:a16="http://schemas.microsoft.com/office/drawing/2014/main" id="{D1ACB890-50BD-44D9-85CE-AFDB21B13B1A}"/>
              </a:ext>
            </a:extLst>
          </p:cNvPr>
          <p:cNvSpPr>
            <a:spLocks noGrp="1"/>
          </p:cNvSpPr>
          <p:nvPr>
            <p:ph type="sldNum" sz="quarter" idx="12"/>
          </p:nvPr>
        </p:nvSpPr>
        <p:spPr/>
        <p:txBody>
          <a:bodyPr/>
          <a:lstStyle/>
          <a:p>
            <a:fld id="{5444D61A-D5EF-4AD7-8CFF-82B00AE13C42}" type="slidenum">
              <a:rPr lang="en-GB" smtClean="0"/>
              <a:pPr/>
              <a:t>45</a:t>
            </a:fld>
            <a:endParaRPr lang="en-GB"/>
          </a:p>
        </p:txBody>
      </p:sp>
      <p:pic>
        <p:nvPicPr>
          <p:cNvPr id="3" name="Picture 2">
            <a:extLst>
              <a:ext uri="{FF2B5EF4-FFF2-40B4-BE49-F238E27FC236}">
                <a16:creationId xmlns:a16="http://schemas.microsoft.com/office/drawing/2014/main" id="{39D616BD-2482-4673-8CC4-FA15FD16DEB3}"/>
              </a:ext>
            </a:extLst>
          </p:cNvPr>
          <p:cNvPicPr>
            <a:picLocks noChangeAspect="1"/>
          </p:cNvPicPr>
          <p:nvPr/>
        </p:nvPicPr>
        <p:blipFill>
          <a:blip r:embed="rId2"/>
          <a:stretch>
            <a:fillRect/>
          </a:stretch>
        </p:blipFill>
        <p:spPr>
          <a:xfrm>
            <a:off x="928687" y="1181999"/>
            <a:ext cx="7286625" cy="4494001"/>
          </a:xfrm>
          <a:prstGeom prst="rect">
            <a:avLst/>
          </a:prstGeom>
        </p:spPr>
      </p:pic>
    </p:spTree>
    <p:extLst>
      <p:ext uri="{BB962C8B-B14F-4D97-AF65-F5344CB8AC3E}">
        <p14:creationId xmlns:p14="http://schemas.microsoft.com/office/powerpoint/2010/main" val="3356077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852CE-25CB-42D0-B9C8-CCA26E4307BE}"/>
              </a:ext>
            </a:extLst>
          </p:cNvPr>
          <p:cNvSpPr>
            <a:spLocks noGrp="1"/>
          </p:cNvSpPr>
          <p:nvPr>
            <p:ph type="title"/>
          </p:nvPr>
        </p:nvSpPr>
        <p:spPr/>
        <p:txBody>
          <a:bodyPr>
            <a:normAutofit fontScale="90000"/>
          </a:bodyPr>
          <a:lstStyle/>
          <a:p>
            <a:r>
              <a:rPr lang="en-US" dirty="0"/>
              <a:t>DSP04 Data Scientist – Required practical skills and Hands-on labs</a:t>
            </a:r>
          </a:p>
        </p:txBody>
      </p:sp>
      <p:sp>
        <p:nvSpPr>
          <p:cNvPr id="3" name="Content Placeholder 2">
            <a:extLst>
              <a:ext uri="{FF2B5EF4-FFF2-40B4-BE49-F238E27FC236}">
                <a16:creationId xmlns:a16="http://schemas.microsoft.com/office/drawing/2014/main" id="{B66FDD81-380B-481E-B7B0-F44957CEFBA8}"/>
              </a:ext>
            </a:extLst>
          </p:cNvPr>
          <p:cNvSpPr>
            <a:spLocks noGrp="1"/>
          </p:cNvSpPr>
          <p:nvPr>
            <p:ph idx="1"/>
          </p:nvPr>
        </p:nvSpPr>
        <p:spPr/>
        <p:txBody>
          <a:bodyPr>
            <a:normAutofit fontScale="92500" lnSpcReduction="10000"/>
          </a:bodyPr>
          <a:lstStyle/>
          <a:p>
            <a:pPr marL="0" indent="0">
              <a:buNone/>
            </a:pPr>
            <a:r>
              <a:rPr lang="en-US" sz="2000" dirty="0"/>
              <a:t>Data Science curriculum should include the following elements to achieve necessary skills Type B:</a:t>
            </a:r>
          </a:p>
          <a:p>
            <a:pPr lvl="0"/>
            <a:r>
              <a:rPr lang="en-GB" sz="1800" dirty="0"/>
              <a:t>Python (or R) and corresponding data analytics libraries </a:t>
            </a:r>
            <a:endParaRPr lang="en-US" sz="1800" dirty="0"/>
          </a:p>
          <a:p>
            <a:pPr lvl="0"/>
            <a:r>
              <a:rPr lang="en-GB" sz="1800" dirty="0"/>
              <a:t>NoSQL and SQL Databases (Hbase, MongoDB, Cassandra, Redis, Accumulo, MS SQL, My SQL, PostgreSQL, etc.)</a:t>
            </a:r>
            <a:endParaRPr lang="en-US" sz="1800" dirty="0"/>
          </a:p>
          <a:p>
            <a:pPr lvl="0"/>
            <a:r>
              <a:rPr lang="en-GB" sz="1800" dirty="0"/>
              <a:t>Big Data Analytics platforms (Hadoop, Spark, Data Lakes, others)</a:t>
            </a:r>
            <a:endParaRPr lang="en-US" sz="1800" dirty="0"/>
          </a:p>
          <a:p>
            <a:pPr lvl="0"/>
            <a:r>
              <a:rPr lang="en-GB" sz="1800" dirty="0"/>
              <a:t>Real time and streaming analytics systems (Flume, Kafka, Storm)</a:t>
            </a:r>
            <a:endParaRPr lang="en-US" sz="1800" dirty="0"/>
          </a:p>
          <a:p>
            <a:pPr lvl="0"/>
            <a:r>
              <a:rPr lang="en-GB" sz="1800" dirty="0"/>
              <a:t>Visualisation software (D3.js, Processing, Tableau, Julia, Raphael, etc.)</a:t>
            </a:r>
            <a:endParaRPr lang="en-US" sz="1800" dirty="0"/>
          </a:p>
          <a:p>
            <a:pPr lvl="0"/>
            <a:r>
              <a:rPr lang="en-GB" sz="1800" dirty="0"/>
              <a:t>Web API management and web scrapping</a:t>
            </a:r>
            <a:endParaRPr lang="en-US" sz="1800" dirty="0"/>
          </a:p>
          <a:p>
            <a:pPr lvl="0"/>
            <a:r>
              <a:rPr lang="en-GB" sz="1800" dirty="0"/>
              <a:t>Git versioning system as a general platform for software development </a:t>
            </a:r>
            <a:endParaRPr lang="en-US" sz="1800" dirty="0"/>
          </a:p>
          <a:p>
            <a:pPr lvl="0"/>
            <a:r>
              <a:rPr lang="en-GB" sz="1800" dirty="0"/>
              <a:t>Kaggle competition, resources and community platform, including rich data sets, forum and computing resources</a:t>
            </a:r>
            <a:endParaRPr lang="en-US" sz="1800" dirty="0"/>
          </a:p>
          <a:p>
            <a:pPr lvl="0"/>
            <a:r>
              <a:rPr lang="en-GB" sz="1800" dirty="0"/>
              <a:t>Development Frameworks: Python, Java or C/C++, AJAX (Asynchronous Javascript and XML), D3.js (Data-Driven Documents), jQuery, others</a:t>
            </a:r>
            <a:endParaRPr lang="en-US" sz="1800" dirty="0"/>
          </a:p>
          <a:p>
            <a:pPr lvl="0"/>
            <a:r>
              <a:rPr lang="en-GB" sz="1800" dirty="0">
                <a:solidFill>
                  <a:srgbClr val="C00000"/>
                </a:solidFill>
              </a:rPr>
              <a:t>Cloud based Big Data and data analytics platforms and services, including large scale storage systems</a:t>
            </a:r>
          </a:p>
          <a:p>
            <a:pPr lvl="1"/>
            <a:r>
              <a:rPr lang="en-GB" sz="1700" dirty="0">
                <a:solidFill>
                  <a:srgbClr val="C00000"/>
                </a:solidFill>
              </a:rPr>
              <a:t>Essential for workplace adjustment</a:t>
            </a:r>
            <a:endParaRPr lang="en-US" sz="1700" dirty="0">
              <a:solidFill>
                <a:srgbClr val="C00000"/>
              </a:solidFill>
            </a:endParaRPr>
          </a:p>
          <a:p>
            <a:endParaRPr lang="en-US" sz="1800" dirty="0"/>
          </a:p>
        </p:txBody>
      </p:sp>
      <p:sp>
        <p:nvSpPr>
          <p:cNvPr id="4" name="Date Placeholder 3">
            <a:extLst>
              <a:ext uri="{FF2B5EF4-FFF2-40B4-BE49-F238E27FC236}">
                <a16:creationId xmlns:a16="http://schemas.microsoft.com/office/drawing/2014/main" id="{DF66FDA5-6D37-44C8-AFD4-11B45CEAAE78}"/>
              </a:ext>
            </a:extLst>
          </p:cNvPr>
          <p:cNvSpPr>
            <a:spLocks noGrp="1"/>
          </p:cNvSpPr>
          <p:nvPr>
            <p:ph type="dt" sz="half" idx="10"/>
          </p:nvPr>
        </p:nvSpPr>
        <p:spPr/>
        <p:txBody>
          <a:bodyPr/>
          <a:lstStyle/>
          <a:p>
            <a:r>
              <a:rPr lang="en-US"/>
              <a:t>NUST 2018, Namibia</a:t>
            </a:r>
            <a:endParaRPr lang="en-GB"/>
          </a:p>
        </p:txBody>
      </p:sp>
      <p:sp>
        <p:nvSpPr>
          <p:cNvPr id="5" name="Footer Placeholder 4">
            <a:extLst>
              <a:ext uri="{FF2B5EF4-FFF2-40B4-BE49-F238E27FC236}">
                <a16:creationId xmlns:a16="http://schemas.microsoft.com/office/drawing/2014/main" id="{1FDDDC67-09AD-42B2-917B-B2F64C168614}"/>
              </a:ext>
            </a:extLst>
          </p:cNvPr>
          <p:cNvSpPr>
            <a:spLocks noGrp="1"/>
          </p:cNvSpPr>
          <p:nvPr>
            <p:ph type="ftr" sz="quarter" idx="11"/>
          </p:nvPr>
        </p:nvSpPr>
        <p:spPr/>
        <p:txBody>
          <a:bodyPr/>
          <a:lstStyle/>
          <a:p>
            <a:r>
              <a:rPr lang="en-US"/>
              <a:t>Data Science Profession and Education</a:t>
            </a:r>
            <a:endParaRPr lang="en-GB"/>
          </a:p>
        </p:txBody>
      </p:sp>
      <p:sp>
        <p:nvSpPr>
          <p:cNvPr id="6" name="Slide Number Placeholder 5">
            <a:extLst>
              <a:ext uri="{FF2B5EF4-FFF2-40B4-BE49-F238E27FC236}">
                <a16:creationId xmlns:a16="http://schemas.microsoft.com/office/drawing/2014/main" id="{31516EE0-D8A2-48FF-B71B-792B37311FE9}"/>
              </a:ext>
            </a:extLst>
          </p:cNvPr>
          <p:cNvSpPr>
            <a:spLocks noGrp="1"/>
          </p:cNvSpPr>
          <p:nvPr>
            <p:ph type="sldNum" sz="quarter" idx="12"/>
          </p:nvPr>
        </p:nvSpPr>
        <p:spPr/>
        <p:txBody>
          <a:bodyPr/>
          <a:lstStyle/>
          <a:p>
            <a:fld id="{5444D61A-D5EF-4AD7-8CFF-82B00AE13C42}" type="slidenum">
              <a:rPr lang="en-GB" smtClean="0"/>
              <a:pPr/>
              <a:t>46</a:t>
            </a:fld>
            <a:endParaRPr lang="en-GB"/>
          </a:p>
        </p:txBody>
      </p:sp>
    </p:spTree>
    <p:extLst>
      <p:ext uri="{BB962C8B-B14F-4D97-AF65-F5344CB8AC3E}">
        <p14:creationId xmlns:p14="http://schemas.microsoft.com/office/powerpoint/2010/main" val="27211377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Individual Competences Benchmarking</a:t>
            </a:r>
          </a:p>
        </p:txBody>
      </p:sp>
      <p:sp>
        <p:nvSpPr>
          <p:cNvPr id="3" name="Content Placeholder 2"/>
          <p:cNvSpPr>
            <a:spLocks noGrp="1"/>
          </p:cNvSpPr>
          <p:nvPr>
            <p:ph idx="1"/>
          </p:nvPr>
        </p:nvSpPr>
        <p:spPr>
          <a:xfrm>
            <a:off x="5234343" y="1412776"/>
            <a:ext cx="3730145" cy="4896544"/>
          </a:xfrm>
        </p:spPr>
        <p:txBody>
          <a:bodyPr>
            <a:noAutofit/>
          </a:bodyPr>
          <a:lstStyle/>
          <a:p>
            <a:pPr marL="0" indent="0">
              <a:spcAft>
                <a:spcPts val="600"/>
              </a:spcAft>
              <a:buNone/>
            </a:pPr>
            <a:r>
              <a:rPr lang="en-US" sz="1600" dirty="0">
                <a:solidFill>
                  <a:srgbClr val="002060"/>
                </a:solidFill>
                <a:cs typeface="Arial" panose="020B0604020202020204" pitchFamily="34" charset="0"/>
              </a:rPr>
              <a:t>Individual Education/Training Path based on Competence benchmarking  </a:t>
            </a:r>
            <a:endParaRPr lang="en-US" sz="1050" dirty="0">
              <a:solidFill>
                <a:srgbClr val="002060"/>
              </a:solidFill>
              <a:cs typeface="Arial" panose="020B0604020202020204" pitchFamily="34" charset="0"/>
            </a:endParaRPr>
          </a:p>
          <a:p>
            <a:pPr marL="182880" indent="-182880"/>
            <a:r>
              <a:rPr lang="en-US" sz="1400" dirty="0">
                <a:solidFill>
                  <a:srgbClr val="FF0000"/>
                </a:solidFill>
              </a:rPr>
              <a:t>Red polygon indicates the chosen professional profile: Data Scientist (general)</a:t>
            </a:r>
            <a:endParaRPr lang="en-US" sz="1400" dirty="0">
              <a:solidFill>
                <a:srgbClr val="0F2D69"/>
              </a:solidFill>
            </a:endParaRPr>
          </a:p>
          <a:p>
            <a:pPr marL="182880" indent="-182880"/>
            <a:r>
              <a:rPr lang="en-US" sz="1400" dirty="0">
                <a:solidFill>
                  <a:schemeClr val="accent3">
                    <a:lumMod val="75000"/>
                  </a:schemeClr>
                </a:solidFill>
              </a:rPr>
              <a:t>Green polygon indicates the candidate or practitioner competences/skills profile</a:t>
            </a:r>
            <a:endParaRPr lang="en-US" sz="1400" dirty="0">
              <a:solidFill>
                <a:srgbClr val="0F2D69"/>
              </a:solidFill>
            </a:endParaRPr>
          </a:p>
          <a:p>
            <a:pPr marL="182880" indent="-182880"/>
            <a:r>
              <a:rPr lang="en-US" sz="1400" dirty="0">
                <a:solidFill>
                  <a:srgbClr val="0F2D69"/>
                </a:solidFill>
              </a:rPr>
              <a:t>Insufficient competences (gaps) are highlighted in </a:t>
            </a:r>
            <a:r>
              <a:rPr lang="en-US" sz="1400" i="1" dirty="0">
                <a:solidFill>
                  <a:srgbClr val="FF0000"/>
                </a:solidFill>
              </a:rPr>
              <a:t>red</a:t>
            </a:r>
          </a:p>
          <a:p>
            <a:pPr marL="457200" lvl="1" indent="-182880"/>
            <a:r>
              <a:rPr lang="en-US" sz="1050" i="1" dirty="0">
                <a:solidFill>
                  <a:srgbClr val="FF0000"/>
                </a:solidFill>
              </a:rPr>
              <a:t>DSDA01 – DSDA06 Data Science Analytics</a:t>
            </a:r>
          </a:p>
          <a:p>
            <a:pPr marL="457200" lvl="1" indent="-182880"/>
            <a:r>
              <a:rPr lang="en-US" sz="1050" i="1" dirty="0">
                <a:solidFill>
                  <a:srgbClr val="FF0000"/>
                </a:solidFill>
              </a:rPr>
              <a:t>DSRM01 – DSRM05 Data Science Research Methods</a:t>
            </a:r>
          </a:p>
          <a:p>
            <a:r>
              <a:rPr lang="en-US" sz="1200" dirty="0">
                <a:solidFill>
                  <a:srgbClr val="0F2D69"/>
                </a:solidFill>
              </a:rPr>
              <a:t>Can be use for team skills match marking and organisational skills management</a:t>
            </a:r>
          </a:p>
          <a:p>
            <a:endParaRPr lang="en-US" sz="1200" dirty="0">
              <a:solidFill>
                <a:srgbClr val="0F2D69"/>
              </a:solidFill>
              <a:cs typeface="Arial" panose="020B0604020202020204" pitchFamily="34" charset="0"/>
            </a:endParaRPr>
          </a:p>
          <a:p>
            <a:pPr marL="0" indent="0">
              <a:buNone/>
            </a:pPr>
            <a:r>
              <a:rPr lang="en-US" sz="1100" dirty="0">
                <a:solidFill>
                  <a:srgbClr val="0F2D69"/>
                </a:solidFill>
                <a:cs typeface="Arial" panose="020B0604020202020204" pitchFamily="34" charset="0"/>
              </a:rPr>
              <a:t>[ref] For DSP Profiles definition and for enumerated competences refer to EDSF documents CF-DS and DSP Profiles.</a:t>
            </a:r>
          </a:p>
          <a:p>
            <a:endParaRPr lang="en-US" sz="1200" dirty="0"/>
          </a:p>
        </p:txBody>
      </p:sp>
      <p:sp>
        <p:nvSpPr>
          <p:cNvPr id="4" name="Date Placeholder 3"/>
          <p:cNvSpPr>
            <a:spLocks noGrp="1"/>
          </p:cNvSpPr>
          <p:nvPr>
            <p:ph type="dt" sz="half" idx="10"/>
          </p:nvPr>
        </p:nvSpPr>
        <p:spPr/>
        <p:txBody>
          <a:bodyPr/>
          <a:lstStyle/>
          <a:p>
            <a:r>
              <a:rPr lang="en-US"/>
              <a:t>NUST 2018, Namibia</a:t>
            </a:r>
            <a:endParaRPr lang="en-GB"/>
          </a:p>
        </p:txBody>
      </p:sp>
      <p:sp>
        <p:nvSpPr>
          <p:cNvPr id="5" name="Footer Placeholder 4"/>
          <p:cNvSpPr>
            <a:spLocks noGrp="1"/>
          </p:cNvSpPr>
          <p:nvPr>
            <p:ph type="ftr" sz="quarter" idx="11"/>
          </p:nvPr>
        </p:nvSpPr>
        <p:spPr/>
        <p:txBody>
          <a:bodyPr/>
          <a:lstStyle/>
          <a:p>
            <a:r>
              <a:rPr lang="en-US"/>
              <a:t>Data Science Profession and Education</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47</a:t>
            </a:fld>
            <a:endParaRPr lang="en-GB"/>
          </a:p>
        </p:txBody>
      </p:sp>
      <p:pic>
        <p:nvPicPr>
          <p:cNvPr id="21" name="Picture 20">
            <a:extLst>
              <a:ext uri="{FF2B5EF4-FFF2-40B4-BE49-F238E27FC236}">
                <a16:creationId xmlns:a16="http://schemas.microsoft.com/office/drawing/2014/main" id="{8070C830-9721-4F54-89BD-335BC53020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556" y="1158673"/>
            <a:ext cx="6214034" cy="5009909"/>
          </a:xfrm>
          <a:prstGeom prst="rect">
            <a:avLst/>
          </a:prstGeom>
        </p:spPr>
      </p:pic>
    </p:spTree>
    <p:extLst>
      <p:ext uri="{BB962C8B-B14F-4D97-AF65-F5344CB8AC3E}">
        <p14:creationId xmlns:p14="http://schemas.microsoft.com/office/powerpoint/2010/main" val="27102732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 Data Science Team</a:t>
            </a:r>
          </a:p>
        </p:txBody>
      </p:sp>
      <p:sp>
        <p:nvSpPr>
          <p:cNvPr id="4" name="Date Placeholder 3"/>
          <p:cNvSpPr>
            <a:spLocks noGrp="1"/>
          </p:cNvSpPr>
          <p:nvPr>
            <p:ph type="dt" sz="half" idx="10"/>
          </p:nvPr>
        </p:nvSpPr>
        <p:spPr/>
        <p:txBody>
          <a:bodyPr/>
          <a:lstStyle/>
          <a:p>
            <a:r>
              <a:rPr lang="en-US"/>
              <a:t>NUST 2018, Namibia</a:t>
            </a:r>
            <a:endParaRPr lang="en-GB"/>
          </a:p>
        </p:txBody>
      </p:sp>
      <p:sp>
        <p:nvSpPr>
          <p:cNvPr id="5" name="Footer Placeholder 4"/>
          <p:cNvSpPr>
            <a:spLocks noGrp="1"/>
          </p:cNvSpPr>
          <p:nvPr>
            <p:ph type="ftr" sz="quarter" idx="11"/>
          </p:nvPr>
        </p:nvSpPr>
        <p:spPr/>
        <p:txBody>
          <a:bodyPr/>
          <a:lstStyle/>
          <a:p>
            <a:r>
              <a:rPr lang="en-US"/>
              <a:t>Data Science Profession and Education</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48</a:t>
            </a:fld>
            <a:endParaRPr lang="en-GB"/>
          </a:p>
        </p:txBody>
      </p:sp>
      <p:pic>
        <p:nvPicPr>
          <p:cNvPr id="13" name="Picture 12">
            <a:extLst>
              <a:ext uri="{FF2B5EF4-FFF2-40B4-BE49-F238E27FC236}">
                <a16:creationId xmlns:a16="http://schemas.microsoft.com/office/drawing/2014/main" id="{FEC38F26-79CD-40DF-9174-AD082BB83E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19" y="1232756"/>
            <a:ext cx="8582786" cy="4938278"/>
          </a:xfrm>
          <a:prstGeom prst="rect">
            <a:avLst/>
          </a:prstGeom>
        </p:spPr>
      </p:pic>
    </p:spTree>
    <p:extLst>
      <p:ext uri="{BB962C8B-B14F-4D97-AF65-F5344CB8AC3E}">
        <p14:creationId xmlns:p14="http://schemas.microsoft.com/office/powerpoint/2010/main" val="39655742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400" dirty="0"/>
              <a:t>Data Science or Data Management Group/Department</a:t>
            </a:r>
            <a:endParaRPr lang="en-US" sz="1400" dirty="0"/>
          </a:p>
          <a:p>
            <a:endParaRPr lang="en-US" sz="2400" dirty="0"/>
          </a:p>
          <a:p>
            <a:r>
              <a:rPr lang="en-US" sz="2000" dirty="0"/>
              <a:t>(Managing) Data Science Architect (1)</a:t>
            </a:r>
          </a:p>
          <a:p>
            <a:r>
              <a:rPr lang="en-US" sz="2000" dirty="0"/>
              <a:t>Data Scientist (1), Data Analyst (1)</a:t>
            </a:r>
          </a:p>
          <a:p>
            <a:r>
              <a:rPr lang="en-US" sz="2000" dirty="0"/>
              <a:t>Data Science Application programmer (2)</a:t>
            </a:r>
          </a:p>
          <a:p>
            <a:r>
              <a:rPr lang="en-US" sz="2000" dirty="0"/>
              <a:t>Data Infrastructure/facilities administrator/operator: storage, cloud, computing (1)</a:t>
            </a:r>
          </a:p>
          <a:p>
            <a:r>
              <a:rPr lang="en-US" sz="2000" b="1" dirty="0">
                <a:solidFill>
                  <a:srgbClr val="FF0000"/>
                </a:solidFill>
              </a:rPr>
              <a:t>Data stewards</a:t>
            </a:r>
            <a:r>
              <a:rPr lang="en-US" sz="2000" dirty="0"/>
              <a:t>, curators, archivists (3-5)</a:t>
            </a:r>
          </a:p>
          <a:p>
            <a:pPr marL="0" indent="0">
              <a:buNone/>
            </a:pPr>
            <a:endParaRPr lang="en-US" sz="2000" dirty="0"/>
          </a:p>
          <a:p>
            <a:pPr marL="0" indent="0">
              <a:buNone/>
            </a:pPr>
            <a:r>
              <a:rPr lang="en-US" sz="2000" dirty="0"/>
              <a:t>Estimated: Group of 10-12 data specialists for research institution of 200-300 research staff.</a:t>
            </a:r>
          </a:p>
          <a:p>
            <a:pPr marL="0" indent="0">
              <a:buNone/>
            </a:pPr>
            <a:endParaRPr lang="en-US" sz="2000" dirty="0"/>
          </a:p>
          <a:p>
            <a:pPr marL="0" indent="0">
              <a:buNone/>
            </a:pPr>
            <a:r>
              <a:rPr lang="en-US" sz="2000" dirty="0">
                <a:solidFill>
                  <a:srgbClr val="FF0000"/>
                </a:solidFill>
              </a:rPr>
              <a:t>Growing role and demand for Data Stewards and data stewardship</a:t>
            </a:r>
          </a:p>
        </p:txBody>
      </p:sp>
      <p:sp>
        <p:nvSpPr>
          <p:cNvPr id="4" name="Date Placeholder 3"/>
          <p:cNvSpPr>
            <a:spLocks noGrp="1"/>
          </p:cNvSpPr>
          <p:nvPr>
            <p:ph type="dt" sz="half" idx="10"/>
          </p:nvPr>
        </p:nvSpPr>
        <p:spPr/>
        <p:txBody>
          <a:bodyPr/>
          <a:lstStyle/>
          <a:p>
            <a:r>
              <a:rPr lang="en-US"/>
              <a:t>NUST 2018, Namibia</a:t>
            </a:r>
            <a:endParaRPr lang="en-GB"/>
          </a:p>
        </p:txBody>
      </p:sp>
      <p:sp>
        <p:nvSpPr>
          <p:cNvPr id="5" name="Footer Placeholder 4"/>
          <p:cNvSpPr>
            <a:spLocks noGrp="1"/>
          </p:cNvSpPr>
          <p:nvPr>
            <p:ph type="ftr" sz="quarter" idx="11"/>
          </p:nvPr>
        </p:nvSpPr>
        <p:spPr/>
        <p:txBody>
          <a:bodyPr/>
          <a:lstStyle/>
          <a:p>
            <a:r>
              <a:rPr lang="en-US"/>
              <a:t>Data Science Profession and Education</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49</a:t>
            </a:fld>
            <a:endParaRPr lang="en-GB"/>
          </a:p>
        </p:txBody>
      </p:sp>
      <p:sp>
        <p:nvSpPr>
          <p:cNvPr id="8" name="Title 1"/>
          <p:cNvSpPr>
            <a:spLocks noGrp="1"/>
          </p:cNvSpPr>
          <p:nvPr>
            <p:ph type="title"/>
          </p:nvPr>
        </p:nvSpPr>
        <p:spPr>
          <a:xfrm>
            <a:off x="899591" y="148168"/>
            <a:ext cx="7787209" cy="672100"/>
          </a:xfrm>
        </p:spPr>
        <p:txBody>
          <a:bodyPr>
            <a:noAutofit/>
          </a:bodyPr>
          <a:lstStyle/>
          <a:p>
            <a:r>
              <a:rPr lang="en-US" sz="2400" dirty="0"/>
              <a:t>Data Science or Data Management Group/Department: </a:t>
            </a:r>
            <a:r>
              <a:rPr lang="en-US" sz="2400" dirty="0" err="1"/>
              <a:t>Organisational</a:t>
            </a:r>
            <a:r>
              <a:rPr lang="en-US" sz="2400" dirty="0"/>
              <a:t> structure and staffing - EXAMPLE</a:t>
            </a:r>
          </a:p>
        </p:txBody>
      </p:sp>
      <p:sp>
        <p:nvSpPr>
          <p:cNvPr id="12" name="TextBox 11"/>
          <p:cNvSpPr txBox="1"/>
          <p:nvPr/>
        </p:nvSpPr>
        <p:spPr>
          <a:xfrm>
            <a:off x="5040052" y="1736812"/>
            <a:ext cx="3825278" cy="954107"/>
          </a:xfrm>
          <a:prstGeom prst="rect">
            <a:avLst/>
          </a:prstGeom>
          <a:noFill/>
        </p:spPr>
        <p:txBody>
          <a:bodyPr wrap="none" rtlCol="0">
            <a:spAutoFit/>
          </a:bodyPr>
          <a:lstStyle/>
          <a:p>
            <a:r>
              <a:rPr lang="en-US" sz="2000" dirty="0">
                <a:solidFill>
                  <a:srgbClr val="C00000"/>
                </a:solidFill>
                <a:latin typeface="+mj-lt"/>
              </a:rPr>
              <a:t>&gt;&gt; Reporting to CDO/CTO/CEO</a:t>
            </a:r>
          </a:p>
          <a:p>
            <a:pPr marL="396000" indent="-216000">
              <a:buFont typeface="Arial" panose="020B0604020202020204" pitchFamily="34" charset="0"/>
              <a:buChar char="•"/>
            </a:pPr>
            <a:r>
              <a:rPr lang="en-US" dirty="0">
                <a:solidFill>
                  <a:srgbClr val="C00000"/>
                </a:solidFill>
                <a:latin typeface="+mj-lt"/>
              </a:rPr>
              <a:t>Providing cross-organizational </a:t>
            </a:r>
          </a:p>
          <a:p>
            <a:r>
              <a:rPr lang="en-US" dirty="0">
                <a:solidFill>
                  <a:srgbClr val="C00000"/>
                </a:solidFill>
                <a:latin typeface="+mj-lt"/>
              </a:rPr>
              <a:t>      services</a:t>
            </a:r>
          </a:p>
        </p:txBody>
      </p:sp>
    </p:spTree>
    <p:extLst>
      <p:ext uri="{BB962C8B-B14F-4D97-AF65-F5344CB8AC3E}">
        <p14:creationId xmlns:p14="http://schemas.microsoft.com/office/powerpoint/2010/main" val="2648103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Visionaries and Drivers: </a:t>
            </a:r>
            <a:br>
              <a:rPr lang="en-US" dirty="0"/>
            </a:br>
            <a:r>
              <a:rPr lang="en-US" dirty="0"/>
              <a:t>Seminal works, High level reports, Activities</a:t>
            </a:r>
          </a:p>
        </p:txBody>
      </p:sp>
      <p:sp>
        <p:nvSpPr>
          <p:cNvPr id="3" name="Content Placeholder 2"/>
          <p:cNvSpPr>
            <a:spLocks noGrp="1"/>
          </p:cNvSpPr>
          <p:nvPr>
            <p:ph idx="1"/>
          </p:nvPr>
        </p:nvSpPr>
        <p:spPr>
          <a:xfrm>
            <a:off x="2471723" y="1124744"/>
            <a:ext cx="6444716" cy="890967"/>
          </a:xfrm>
        </p:spPr>
        <p:txBody>
          <a:bodyPr>
            <a:noAutofit/>
          </a:bodyPr>
          <a:lstStyle/>
          <a:p>
            <a:pPr marL="0" indent="0">
              <a:buNone/>
            </a:pPr>
            <a:r>
              <a:rPr lang="en-US" sz="1600" b="1" dirty="0"/>
              <a:t>The Fourth Paradigm: Data-Intensive Scientific Discovery</a:t>
            </a:r>
            <a:r>
              <a:rPr lang="en-US" sz="1600" dirty="0"/>
              <a:t>.</a:t>
            </a:r>
          </a:p>
          <a:p>
            <a:pPr marL="0" indent="0">
              <a:buNone/>
            </a:pPr>
            <a:r>
              <a:rPr lang="en-US" sz="1600" dirty="0"/>
              <a:t>By Jim Gray, Microsoft, 2009. </a:t>
            </a:r>
            <a:r>
              <a:rPr lang="en-US" sz="1400" dirty="0"/>
              <a:t>Edited by Tony Hey, Kristin Tolle, et al.</a:t>
            </a:r>
            <a:br>
              <a:rPr lang="en-US" sz="1400" dirty="0"/>
            </a:br>
            <a:r>
              <a:rPr lang="en-US" sz="1400" dirty="0">
                <a:hlinkClick r:id="rId2"/>
              </a:rPr>
              <a:t>http://research.microsoft.com/en-us/collaboration/fourthparadigm</a:t>
            </a:r>
            <a:r>
              <a:rPr lang="en-US" sz="1600" dirty="0">
                <a:hlinkClick r:id="rId2"/>
              </a:rPr>
              <a:t>/</a:t>
            </a:r>
            <a:endParaRPr lang="en-US" sz="1600" dirty="0"/>
          </a:p>
        </p:txBody>
      </p:sp>
      <p:sp>
        <p:nvSpPr>
          <p:cNvPr id="4" name="Date Placeholder 3"/>
          <p:cNvSpPr>
            <a:spLocks noGrp="1"/>
          </p:cNvSpPr>
          <p:nvPr>
            <p:ph type="dt" sz="half" idx="10"/>
          </p:nvPr>
        </p:nvSpPr>
        <p:spPr/>
        <p:txBody>
          <a:bodyPr/>
          <a:lstStyle/>
          <a:p>
            <a:r>
              <a:rPr lang="en-US"/>
              <a:t>NUST 2018, Namibia</a:t>
            </a:r>
            <a:endParaRPr lang="en-GB" dirty="0"/>
          </a:p>
        </p:txBody>
      </p:sp>
      <p:sp>
        <p:nvSpPr>
          <p:cNvPr id="5" name="Footer Placeholder 4"/>
          <p:cNvSpPr>
            <a:spLocks noGrp="1"/>
          </p:cNvSpPr>
          <p:nvPr>
            <p:ph type="ftr" sz="quarter" idx="11"/>
          </p:nvPr>
        </p:nvSpPr>
        <p:spPr/>
        <p:txBody>
          <a:bodyPr/>
          <a:lstStyle/>
          <a:p>
            <a:r>
              <a:rPr lang="en-US"/>
              <a:t>Data Science Profession and Education</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5</a:t>
            </a:fld>
            <a:endParaRPr lang="en-GB" dirty="0"/>
          </a:p>
        </p:txBody>
      </p:sp>
      <p:pic>
        <p:nvPicPr>
          <p:cNvPr id="7" name="Picture 2" descr="http://research.microsoft.com/en-us/collaboration/fourthparadigm/fpcover-fu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268761"/>
            <a:ext cx="1828195" cy="2640234"/>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9774" y="2081321"/>
            <a:ext cx="1765550" cy="1765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Content Placeholder 2"/>
          <p:cNvSpPr txBox="1">
            <a:spLocks/>
          </p:cNvSpPr>
          <p:nvPr/>
        </p:nvSpPr>
        <p:spPr>
          <a:xfrm>
            <a:off x="4664944" y="2010579"/>
            <a:ext cx="4247964" cy="14541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b="1" dirty="0"/>
              <a:t>Riding the wave: How Europe can gain from the rising tide of scientific data. </a:t>
            </a:r>
          </a:p>
          <a:p>
            <a:pPr marL="0" indent="0">
              <a:buNone/>
            </a:pPr>
            <a:r>
              <a:rPr lang="en-US" sz="1400" dirty="0"/>
              <a:t>Final report of the High Level Expert Group on Scientific Data. October 2010.</a:t>
            </a:r>
            <a:br>
              <a:rPr lang="en-US" sz="1400" dirty="0"/>
            </a:br>
            <a:r>
              <a:rPr lang="en-US" sz="1400" dirty="0">
                <a:hlinkClick r:id="rId5"/>
              </a:rPr>
              <a:t>http://cordis.europa.eu/fp7/ict/e-infrastructure/docs/hlg-sdi-report.pdf</a:t>
            </a:r>
            <a:endParaRPr lang="en-US" sz="1600" dirty="0"/>
          </a:p>
        </p:txBody>
      </p:sp>
      <p:sp>
        <p:nvSpPr>
          <p:cNvPr id="8" name="AutoShape 6" descr="http://bigdatawg.nist.gov/NISTBigDataBanner2.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bigdatawg.nist.gov/NISTBigDataBanner2.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Content Placeholder 2"/>
          <p:cNvSpPr txBox="1">
            <a:spLocks/>
          </p:cNvSpPr>
          <p:nvPr/>
        </p:nvSpPr>
        <p:spPr>
          <a:xfrm>
            <a:off x="6516216" y="3599586"/>
            <a:ext cx="2493640" cy="212535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b="1" dirty="0"/>
              <a:t>The Data Harvest: How sharing research data can yield knowledge, jobs and growth.</a:t>
            </a:r>
            <a:r>
              <a:rPr lang="en-US" sz="1500" dirty="0"/>
              <a:t> </a:t>
            </a:r>
          </a:p>
          <a:p>
            <a:pPr marL="0" indent="0">
              <a:buNone/>
            </a:pPr>
            <a:r>
              <a:rPr lang="en-US" sz="1400" dirty="0"/>
              <a:t>An RDA Europe Report. December 2014</a:t>
            </a:r>
          </a:p>
          <a:p>
            <a:pPr marL="0" indent="0">
              <a:buNone/>
            </a:pPr>
            <a:r>
              <a:rPr lang="en-US" sz="1200" dirty="0">
                <a:solidFill>
                  <a:schemeClr val="tx1">
                    <a:tint val="75000"/>
                  </a:schemeClr>
                </a:solidFill>
                <a:hlinkClick r:id="rId6"/>
              </a:rPr>
              <a:t>https://rd-alliance.org/data-harvest-report-sharing-data-knowledge-jobs-and-growth.html</a:t>
            </a:r>
            <a:r>
              <a:rPr lang="en-US" sz="1200" dirty="0">
                <a:solidFill>
                  <a:schemeClr val="tx1">
                    <a:tint val="75000"/>
                  </a:schemeClr>
                </a:solidFill>
              </a:rPr>
              <a:t> </a:t>
            </a:r>
          </a:p>
        </p:txBody>
      </p:sp>
      <p:grpSp>
        <p:nvGrpSpPr>
          <p:cNvPr id="11" name="Group 10"/>
          <p:cNvGrpSpPr/>
          <p:nvPr/>
        </p:nvGrpSpPr>
        <p:grpSpPr>
          <a:xfrm>
            <a:off x="193109" y="4026447"/>
            <a:ext cx="4270878" cy="990971"/>
            <a:chOff x="178579" y="4396750"/>
            <a:chExt cx="4270878" cy="990971"/>
          </a:xfrm>
        </p:grpSpPr>
        <p:pic>
          <p:nvPicPr>
            <p:cNvPr id="22532" name="Picture 4" descr="Ho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8579" y="4396750"/>
              <a:ext cx="4067175" cy="990601"/>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2"/>
            <p:cNvSpPr txBox="1">
              <a:spLocks/>
            </p:cNvSpPr>
            <p:nvPr/>
          </p:nvSpPr>
          <p:spPr>
            <a:xfrm>
              <a:off x="1691681" y="5042313"/>
              <a:ext cx="2757776" cy="34540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hlinkClick r:id="rId8"/>
                </a:rPr>
                <a:t>https://www.rd-alliance.org/</a:t>
              </a:r>
              <a:endParaRPr lang="en-US" sz="1600" dirty="0"/>
            </a:p>
          </p:txBody>
        </p:sp>
      </p:grpSp>
      <p:sp>
        <p:nvSpPr>
          <p:cNvPr id="18" name="Content Placeholder 2"/>
          <p:cNvSpPr txBox="1">
            <a:spLocks/>
          </p:cNvSpPr>
          <p:nvPr/>
        </p:nvSpPr>
        <p:spPr>
          <a:xfrm>
            <a:off x="232820" y="5323952"/>
            <a:ext cx="2748894" cy="919300"/>
          </a:xfrm>
          <a:prstGeom prst="rect">
            <a:avLst/>
          </a:prstGeom>
          <a:noFill/>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1400" b="1" dirty="0"/>
              <a:t>HLEG report on European Open Science Cloud </a:t>
            </a:r>
          </a:p>
          <a:p>
            <a:pPr marL="0" indent="0" algn="r">
              <a:buNone/>
            </a:pPr>
            <a:r>
              <a:rPr lang="en-US" sz="1400" dirty="0"/>
              <a:t>(October 2016)</a:t>
            </a:r>
          </a:p>
          <a:p>
            <a:pPr marL="0" indent="0" algn="r">
              <a:buNone/>
            </a:pPr>
            <a:r>
              <a:rPr lang="en-US" sz="1100" dirty="0">
                <a:hlinkClick r:id="rId9"/>
              </a:rPr>
              <a:t>https://ec.europa.eu/research/openscience/pdf/realising_the_european_open_science_cloud_2016.pdf</a:t>
            </a:r>
            <a:r>
              <a:rPr lang="en-US" sz="1100" dirty="0"/>
              <a:t> </a:t>
            </a:r>
          </a:p>
          <a:p>
            <a:pPr marL="0" indent="0">
              <a:buNone/>
            </a:pPr>
            <a:endParaRPr lang="en-US" sz="1400" dirty="0"/>
          </a:p>
        </p:txBody>
      </p:sp>
      <p:pic>
        <p:nvPicPr>
          <p:cNvPr id="12" name="Picture 11"/>
          <p:cNvPicPr>
            <a:picLocks noChangeAspect="1"/>
          </p:cNvPicPr>
          <p:nvPr/>
        </p:nvPicPr>
        <p:blipFill>
          <a:blip r:embed="rId10"/>
          <a:stretch>
            <a:fillRect/>
          </a:stretch>
        </p:blipFill>
        <p:spPr>
          <a:xfrm>
            <a:off x="4544933" y="3638589"/>
            <a:ext cx="1791859" cy="1795015"/>
          </a:xfrm>
          <a:prstGeom prst="rect">
            <a:avLst/>
          </a:prstGeom>
        </p:spPr>
      </p:pic>
      <p:sp>
        <p:nvSpPr>
          <p:cNvPr id="19" name="Content Placeholder 2"/>
          <p:cNvSpPr txBox="1">
            <a:spLocks/>
          </p:cNvSpPr>
          <p:nvPr/>
        </p:nvSpPr>
        <p:spPr>
          <a:xfrm>
            <a:off x="4544933" y="5849801"/>
            <a:ext cx="4239535" cy="597436"/>
          </a:xfrm>
          <a:prstGeom prst="rect">
            <a:avLst/>
          </a:prstGeom>
          <a:solidFill>
            <a:srgbClr val="FAC2DF"/>
          </a:solidFill>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b="1" dirty="0">
                <a:solidFill>
                  <a:srgbClr val="C00000"/>
                </a:solidFill>
              </a:rPr>
              <a:t>Emergence of Cognitive Technologies </a:t>
            </a:r>
          </a:p>
          <a:p>
            <a:pPr marL="0" indent="0">
              <a:buNone/>
            </a:pPr>
            <a:r>
              <a:rPr lang="en-US" sz="1400" dirty="0">
                <a:solidFill>
                  <a:srgbClr val="C00000"/>
                </a:solidFill>
              </a:rPr>
              <a:t>(IBM Watson, Cortana and others)</a:t>
            </a:r>
          </a:p>
        </p:txBody>
      </p:sp>
      <p:pic>
        <p:nvPicPr>
          <p:cNvPr id="17" name="Picture 1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96387" y="5017048"/>
            <a:ext cx="1219200" cy="1712976"/>
          </a:xfrm>
          <a:prstGeom prst="rect">
            <a:avLst/>
          </a:prstGeom>
        </p:spPr>
      </p:pic>
    </p:spTree>
    <p:extLst>
      <p:ext uri="{BB962C8B-B14F-4D97-AF65-F5344CB8AC3E}">
        <p14:creationId xmlns:p14="http://schemas.microsoft.com/office/powerpoint/2010/main" val="21277950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83D68-094B-43D2-974D-6878FA6DF252}"/>
              </a:ext>
            </a:extLst>
          </p:cNvPr>
          <p:cNvSpPr>
            <a:spLocks noGrp="1"/>
          </p:cNvSpPr>
          <p:nvPr>
            <p:ph type="title"/>
          </p:nvPr>
        </p:nvSpPr>
        <p:spPr/>
        <p:txBody>
          <a:bodyPr>
            <a:normAutofit fontScale="90000"/>
          </a:bodyPr>
          <a:lstStyle/>
          <a:p>
            <a:r>
              <a:rPr lang="en-US" dirty="0"/>
              <a:t>Data Stewardship in Research and FAIR Principles</a:t>
            </a:r>
          </a:p>
        </p:txBody>
      </p:sp>
      <p:sp>
        <p:nvSpPr>
          <p:cNvPr id="3" name="Content Placeholder 2">
            <a:extLst>
              <a:ext uri="{FF2B5EF4-FFF2-40B4-BE49-F238E27FC236}">
                <a16:creationId xmlns:a16="http://schemas.microsoft.com/office/drawing/2014/main" id="{4F831E3F-1407-4FA4-81F0-A9EA099A573D}"/>
              </a:ext>
            </a:extLst>
          </p:cNvPr>
          <p:cNvSpPr>
            <a:spLocks noGrp="1"/>
          </p:cNvSpPr>
          <p:nvPr>
            <p:ph idx="1"/>
          </p:nvPr>
        </p:nvSpPr>
        <p:spPr>
          <a:xfrm>
            <a:off x="179512" y="1268760"/>
            <a:ext cx="6120680" cy="5040560"/>
          </a:xfrm>
        </p:spPr>
        <p:txBody>
          <a:bodyPr>
            <a:normAutofit/>
          </a:bodyPr>
          <a:lstStyle/>
          <a:p>
            <a:r>
              <a:rPr lang="en-US" sz="1800" dirty="0"/>
              <a:t>FAIR Initiative by Dutch Techcentre for Life Science (DTLS) – Prof. Barend Mons</a:t>
            </a:r>
          </a:p>
          <a:p>
            <a:pPr lvl="1"/>
            <a:r>
              <a:rPr lang="en-US" sz="1400" dirty="0"/>
              <a:t>Supported by Germany, France, Spain, UK, USA</a:t>
            </a:r>
          </a:p>
          <a:p>
            <a:pPr lvl="1"/>
            <a:r>
              <a:rPr lang="en-US" sz="1400" dirty="0"/>
              <a:t>Part of Horizon 2020 Programme</a:t>
            </a:r>
          </a:p>
          <a:p>
            <a:r>
              <a:rPr lang="en-US" sz="1800" dirty="0"/>
              <a:t>FAIR Principles for research data: </a:t>
            </a:r>
            <a:br>
              <a:rPr lang="en-US" sz="1800" dirty="0"/>
            </a:br>
            <a:r>
              <a:rPr lang="en-US" sz="1800" b="1" dirty="0">
                <a:solidFill>
                  <a:schemeClr val="tx2">
                    <a:lumMod val="60000"/>
                    <a:lumOff val="40000"/>
                  </a:schemeClr>
                </a:solidFill>
              </a:rPr>
              <a:t>Findable – Accessible – Interoperable - Reusable</a:t>
            </a:r>
          </a:p>
          <a:p>
            <a:r>
              <a:rPr lang="en-US" sz="1800" dirty="0"/>
              <a:t>Data Stewards as a key bridging role between Data Scientists as (hard)core data experts and scientific domain researchers (HLEG EOSC report)</a:t>
            </a:r>
            <a:endParaRPr lang="en-US" sz="1100" dirty="0"/>
          </a:p>
          <a:p>
            <a:r>
              <a:rPr lang="en-US" sz="1800" dirty="0"/>
              <a:t>Current definition of the Data Steward (part of Data Science Professional profiles)</a:t>
            </a:r>
          </a:p>
          <a:p>
            <a:pPr lvl="1"/>
            <a:r>
              <a:rPr lang="en-GB" sz="1400" dirty="0">
                <a:solidFill>
                  <a:srgbClr val="C00000"/>
                </a:solidFill>
              </a:rPr>
              <a:t>Data Steward is a </a:t>
            </a:r>
            <a:r>
              <a:rPr lang="en-GB" sz="1400" b="1" dirty="0">
                <a:solidFill>
                  <a:srgbClr val="C00000"/>
                </a:solidFill>
              </a:rPr>
              <a:t>data handling and management professional </a:t>
            </a:r>
            <a:r>
              <a:rPr lang="en-GB" sz="1400" dirty="0">
                <a:solidFill>
                  <a:srgbClr val="C00000"/>
                </a:solidFill>
              </a:rPr>
              <a:t>whose responsibilities include planning, implementing and managing (research) data input, storage, search, and presentation. </a:t>
            </a:r>
          </a:p>
          <a:p>
            <a:pPr lvl="1"/>
            <a:r>
              <a:rPr lang="en-GB" sz="1400" dirty="0">
                <a:solidFill>
                  <a:srgbClr val="C00000"/>
                </a:solidFill>
              </a:rPr>
              <a:t>Data Steward creates data model for </a:t>
            </a:r>
            <a:r>
              <a:rPr lang="en-GB" sz="1400" b="1" dirty="0">
                <a:solidFill>
                  <a:srgbClr val="C00000"/>
                </a:solidFill>
              </a:rPr>
              <a:t>domain specific data</a:t>
            </a:r>
            <a:r>
              <a:rPr lang="en-GB" sz="1400" dirty="0">
                <a:solidFill>
                  <a:srgbClr val="C00000"/>
                </a:solidFill>
              </a:rPr>
              <a:t>, support and advice domain scientists/ researchers during the whole research cycle and data management lifecycle.</a:t>
            </a:r>
            <a:endParaRPr lang="en-US" sz="1400" dirty="0">
              <a:solidFill>
                <a:srgbClr val="C00000"/>
              </a:solidFill>
            </a:endParaRPr>
          </a:p>
          <a:p>
            <a:endParaRPr lang="en-US" sz="2000" dirty="0"/>
          </a:p>
        </p:txBody>
      </p:sp>
      <p:sp>
        <p:nvSpPr>
          <p:cNvPr id="4" name="Date Placeholder 3">
            <a:extLst>
              <a:ext uri="{FF2B5EF4-FFF2-40B4-BE49-F238E27FC236}">
                <a16:creationId xmlns:a16="http://schemas.microsoft.com/office/drawing/2014/main" id="{8930A0EA-9ECF-47B2-A627-DDC72D4A75B5}"/>
              </a:ext>
            </a:extLst>
          </p:cNvPr>
          <p:cNvSpPr>
            <a:spLocks noGrp="1"/>
          </p:cNvSpPr>
          <p:nvPr>
            <p:ph type="dt" sz="half" idx="10"/>
          </p:nvPr>
        </p:nvSpPr>
        <p:spPr/>
        <p:txBody>
          <a:bodyPr/>
          <a:lstStyle/>
          <a:p>
            <a:r>
              <a:rPr lang="en-US"/>
              <a:t>NUST 2018, Namibia</a:t>
            </a:r>
            <a:endParaRPr lang="en-GB"/>
          </a:p>
        </p:txBody>
      </p:sp>
      <p:sp>
        <p:nvSpPr>
          <p:cNvPr id="5" name="Footer Placeholder 4">
            <a:extLst>
              <a:ext uri="{FF2B5EF4-FFF2-40B4-BE49-F238E27FC236}">
                <a16:creationId xmlns:a16="http://schemas.microsoft.com/office/drawing/2014/main" id="{0EB1BBE6-7899-4F0E-B539-EEC12772991D}"/>
              </a:ext>
            </a:extLst>
          </p:cNvPr>
          <p:cNvSpPr>
            <a:spLocks noGrp="1"/>
          </p:cNvSpPr>
          <p:nvPr>
            <p:ph type="ftr" sz="quarter" idx="11"/>
          </p:nvPr>
        </p:nvSpPr>
        <p:spPr/>
        <p:txBody>
          <a:bodyPr/>
          <a:lstStyle/>
          <a:p>
            <a:r>
              <a:rPr lang="en-US"/>
              <a:t>Data Science Profession and Education</a:t>
            </a:r>
            <a:endParaRPr lang="en-GB"/>
          </a:p>
        </p:txBody>
      </p:sp>
      <p:sp>
        <p:nvSpPr>
          <p:cNvPr id="6" name="Slide Number Placeholder 5">
            <a:extLst>
              <a:ext uri="{FF2B5EF4-FFF2-40B4-BE49-F238E27FC236}">
                <a16:creationId xmlns:a16="http://schemas.microsoft.com/office/drawing/2014/main" id="{3504F33A-98D3-4A35-ACA7-FC0C2E45B7CE}"/>
              </a:ext>
            </a:extLst>
          </p:cNvPr>
          <p:cNvSpPr>
            <a:spLocks noGrp="1"/>
          </p:cNvSpPr>
          <p:nvPr>
            <p:ph type="sldNum" sz="quarter" idx="12"/>
          </p:nvPr>
        </p:nvSpPr>
        <p:spPr/>
        <p:txBody>
          <a:bodyPr/>
          <a:lstStyle/>
          <a:p>
            <a:fld id="{5444D61A-D5EF-4AD7-8CFF-82B00AE13C42}" type="slidenum">
              <a:rPr lang="en-GB" smtClean="0"/>
              <a:pPr/>
              <a:t>50</a:t>
            </a:fld>
            <a:endParaRPr lang="en-GB"/>
          </a:p>
        </p:txBody>
      </p:sp>
      <p:pic>
        <p:nvPicPr>
          <p:cNvPr id="7" name="Picture 6">
            <a:extLst>
              <a:ext uri="{FF2B5EF4-FFF2-40B4-BE49-F238E27FC236}">
                <a16:creationId xmlns:a16="http://schemas.microsoft.com/office/drawing/2014/main" id="{02E101B2-5882-4175-BDD8-20FF1E18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45424" y="1193358"/>
            <a:ext cx="1795264" cy="2522345"/>
          </a:xfrm>
          <a:prstGeom prst="rect">
            <a:avLst/>
          </a:prstGeom>
        </p:spPr>
      </p:pic>
      <p:sp>
        <p:nvSpPr>
          <p:cNvPr id="8" name="Content Placeholder 2">
            <a:extLst>
              <a:ext uri="{FF2B5EF4-FFF2-40B4-BE49-F238E27FC236}">
                <a16:creationId xmlns:a16="http://schemas.microsoft.com/office/drawing/2014/main" id="{CE9441FA-EB1A-42EA-8B22-2D8C1FDEF00C}"/>
              </a:ext>
            </a:extLst>
          </p:cNvPr>
          <p:cNvSpPr txBox="1">
            <a:spLocks/>
          </p:cNvSpPr>
          <p:nvPr/>
        </p:nvSpPr>
        <p:spPr>
          <a:xfrm>
            <a:off x="7172412" y="3933056"/>
            <a:ext cx="1795264" cy="919300"/>
          </a:xfrm>
          <a:prstGeom prst="rect">
            <a:avLst/>
          </a:prstGeom>
          <a:noFill/>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a:solidFill>
                  <a:srgbClr val="C00000"/>
                </a:solidFill>
              </a:rPr>
              <a:t>HLEG report on European Open Science Cloud </a:t>
            </a:r>
          </a:p>
          <a:p>
            <a:pPr marL="0" indent="0">
              <a:buNone/>
            </a:pPr>
            <a:r>
              <a:rPr lang="en-US" sz="1400" dirty="0">
                <a:solidFill>
                  <a:srgbClr val="C00000"/>
                </a:solidFill>
              </a:rPr>
              <a:t>(October 2016)</a:t>
            </a:r>
          </a:p>
          <a:p>
            <a:pPr marL="0" indent="0">
              <a:buNone/>
            </a:pPr>
            <a:endParaRPr lang="en-US" sz="1400" dirty="0">
              <a:solidFill>
                <a:srgbClr val="C00000"/>
              </a:solidFill>
            </a:endParaRPr>
          </a:p>
        </p:txBody>
      </p:sp>
    </p:spTree>
    <p:extLst>
      <p:ext uri="{BB962C8B-B14F-4D97-AF65-F5344CB8AC3E}">
        <p14:creationId xmlns:p14="http://schemas.microsoft.com/office/powerpoint/2010/main" val="4435511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018A2-3160-4840-B4F9-E4963E4363FF}"/>
              </a:ext>
            </a:extLst>
          </p:cNvPr>
          <p:cNvSpPr>
            <a:spLocks noGrp="1"/>
          </p:cNvSpPr>
          <p:nvPr>
            <p:ph type="title"/>
          </p:nvPr>
        </p:nvSpPr>
        <p:spPr/>
        <p:txBody>
          <a:bodyPr>
            <a:noAutofit/>
          </a:bodyPr>
          <a:lstStyle/>
          <a:p>
            <a:r>
              <a:rPr lang="en-US" sz="2400" dirty="0"/>
              <a:t>Data Governance Organisation Parts and Roles</a:t>
            </a:r>
          </a:p>
        </p:txBody>
      </p:sp>
      <p:sp>
        <p:nvSpPr>
          <p:cNvPr id="3" name="Content Placeholder 2">
            <a:extLst>
              <a:ext uri="{FF2B5EF4-FFF2-40B4-BE49-F238E27FC236}">
                <a16:creationId xmlns:a16="http://schemas.microsoft.com/office/drawing/2014/main" id="{B5B1065F-94D0-4390-B579-54F38079E21E}"/>
              </a:ext>
            </a:extLst>
          </p:cNvPr>
          <p:cNvSpPr>
            <a:spLocks noGrp="1"/>
          </p:cNvSpPr>
          <p:nvPr>
            <p:ph idx="1"/>
          </p:nvPr>
        </p:nvSpPr>
        <p:spPr>
          <a:xfrm>
            <a:off x="6480212" y="1556792"/>
            <a:ext cx="2484276" cy="4752528"/>
          </a:xfrm>
        </p:spPr>
        <p:txBody>
          <a:bodyPr>
            <a:normAutofit/>
          </a:bodyPr>
          <a:lstStyle/>
          <a:p>
            <a:pPr marL="182880" indent="-182880"/>
            <a:r>
              <a:rPr lang="en-US" sz="2000" dirty="0"/>
              <a:t>Separation or governance responsibilities </a:t>
            </a:r>
          </a:p>
          <a:p>
            <a:pPr marL="182880" indent="-182880"/>
            <a:r>
              <a:rPr lang="en-US" sz="2000" dirty="0"/>
              <a:t>Multi-layer</a:t>
            </a:r>
          </a:p>
          <a:p>
            <a:pPr marL="182880" indent="-182880"/>
            <a:r>
              <a:rPr lang="en-US" sz="2000" dirty="0"/>
              <a:t>CDO</a:t>
            </a:r>
          </a:p>
          <a:p>
            <a:pPr marL="182880" indent="-182880"/>
            <a:r>
              <a:rPr lang="en-US" sz="2000" dirty="0"/>
              <a:t>CIO</a:t>
            </a:r>
          </a:p>
          <a:p>
            <a:pPr marL="182880" indent="-182880"/>
            <a:r>
              <a:rPr lang="en-US" sz="2000" dirty="0"/>
              <a:t>Councils</a:t>
            </a:r>
          </a:p>
          <a:p>
            <a:pPr marL="182880" indent="-182880"/>
            <a:r>
              <a:rPr lang="en-US" sz="2000" dirty="0"/>
              <a:t>Data Stewardship</a:t>
            </a:r>
          </a:p>
          <a:p>
            <a:pPr marL="182880" indent="-182880"/>
            <a:endParaRPr lang="en-US" sz="2000" dirty="0"/>
          </a:p>
          <a:p>
            <a:pPr marL="0" indent="0">
              <a:buNone/>
            </a:pPr>
            <a:r>
              <a:rPr lang="en-US" sz="2000" dirty="0"/>
              <a:t>DAMA Data Management Body of Knowledge</a:t>
            </a:r>
          </a:p>
          <a:p>
            <a:pPr marL="0" indent="0">
              <a:buNone/>
            </a:pPr>
            <a:r>
              <a:rPr lang="en-US" sz="2000" dirty="0"/>
              <a:t>(DMBOKv1.0, 2007)</a:t>
            </a:r>
          </a:p>
        </p:txBody>
      </p:sp>
      <p:sp>
        <p:nvSpPr>
          <p:cNvPr id="4" name="Date Placeholder 3">
            <a:extLst>
              <a:ext uri="{FF2B5EF4-FFF2-40B4-BE49-F238E27FC236}">
                <a16:creationId xmlns:a16="http://schemas.microsoft.com/office/drawing/2014/main" id="{E8CC5438-9BD1-40D3-BA07-48E49A195F74}"/>
              </a:ext>
            </a:extLst>
          </p:cNvPr>
          <p:cNvSpPr>
            <a:spLocks noGrp="1"/>
          </p:cNvSpPr>
          <p:nvPr>
            <p:ph type="dt" sz="half" idx="10"/>
          </p:nvPr>
        </p:nvSpPr>
        <p:spPr/>
        <p:txBody>
          <a:bodyPr/>
          <a:lstStyle/>
          <a:p>
            <a:r>
              <a:rPr lang="en-US"/>
              <a:t>NUST 2018, Namibia</a:t>
            </a:r>
            <a:endParaRPr lang="en-GB"/>
          </a:p>
        </p:txBody>
      </p:sp>
      <p:sp>
        <p:nvSpPr>
          <p:cNvPr id="5" name="Footer Placeholder 4">
            <a:extLst>
              <a:ext uri="{FF2B5EF4-FFF2-40B4-BE49-F238E27FC236}">
                <a16:creationId xmlns:a16="http://schemas.microsoft.com/office/drawing/2014/main" id="{E7EA8953-C094-4C5D-B86B-C416FC0AB1A9}"/>
              </a:ext>
            </a:extLst>
          </p:cNvPr>
          <p:cNvSpPr>
            <a:spLocks noGrp="1"/>
          </p:cNvSpPr>
          <p:nvPr>
            <p:ph type="ftr" sz="quarter" idx="11"/>
          </p:nvPr>
        </p:nvSpPr>
        <p:spPr/>
        <p:txBody>
          <a:bodyPr/>
          <a:lstStyle/>
          <a:p>
            <a:r>
              <a:rPr lang="en-US"/>
              <a:t>Data Science Profession and Education</a:t>
            </a:r>
            <a:endParaRPr lang="en-GB"/>
          </a:p>
        </p:txBody>
      </p:sp>
      <p:sp>
        <p:nvSpPr>
          <p:cNvPr id="6" name="Slide Number Placeholder 5">
            <a:extLst>
              <a:ext uri="{FF2B5EF4-FFF2-40B4-BE49-F238E27FC236}">
                <a16:creationId xmlns:a16="http://schemas.microsoft.com/office/drawing/2014/main" id="{D13F5D11-21FB-47C8-84B6-D2684CEFF66B}"/>
              </a:ext>
            </a:extLst>
          </p:cNvPr>
          <p:cNvSpPr>
            <a:spLocks noGrp="1"/>
          </p:cNvSpPr>
          <p:nvPr>
            <p:ph type="sldNum" sz="quarter" idx="12"/>
          </p:nvPr>
        </p:nvSpPr>
        <p:spPr/>
        <p:txBody>
          <a:bodyPr/>
          <a:lstStyle/>
          <a:p>
            <a:fld id="{5444D61A-D5EF-4AD7-8CFF-82B00AE13C42}" type="slidenum">
              <a:rPr lang="en-GB" smtClean="0"/>
              <a:pPr/>
              <a:t>51</a:t>
            </a:fld>
            <a:endParaRPr lang="en-GB"/>
          </a:p>
        </p:txBody>
      </p:sp>
      <p:pic>
        <p:nvPicPr>
          <p:cNvPr id="7" name="Picture 6">
            <a:extLst>
              <a:ext uri="{FF2B5EF4-FFF2-40B4-BE49-F238E27FC236}">
                <a16:creationId xmlns:a16="http://schemas.microsoft.com/office/drawing/2014/main" id="{55FBFD07-C293-4383-8F6F-BF24D1C52C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640" y="1215959"/>
            <a:ext cx="5931922" cy="5102794"/>
          </a:xfrm>
          <a:prstGeom prst="rect">
            <a:avLst/>
          </a:prstGeom>
        </p:spPr>
      </p:pic>
      <p:sp>
        <p:nvSpPr>
          <p:cNvPr id="8" name="TextBox 7">
            <a:extLst>
              <a:ext uri="{FF2B5EF4-FFF2-40B4-BE49-F238E27FC236}">
                <a16:creationId xmlns:a16="http://schemas.microsoft.com/office/drawing/2014/main" id="{8852613B-B933-411C-8E49-86B44EA23F3F}"/>
              </a:ext>
            </a:extLst>
          </p:cNvPr>
          <p:cNvSpPr txBox="1"/>
          <p:nvPr/>
        </p:nvSpPr>
        <p:spPr>
          <a:xfrm>
            <a:off x="179512" y="6191614"/>
            <a:ext cx="8128284" cy="276999"/>
          </a:xfrm>
          <a:prstGeom prst="rect">
            <a:avLst/>
          </a:prstGeom>
          <a:noFill/>
        </p:spPr>
        <p:txBody>
          <a:bodyPr wrap="square" rtlCol="0">
            <a:spAutoFit/>
          </a:bodyPr>
          <a:lstStyle/>
          <a:p>
            <a:r>
              <a:rPr lang="en-US" sz="1200" dirty="0"/>
              <a:t>[ref] DAMA-DMBOK Data Management Body of Knowledge, 2nd Edition, 2017 </a:t>
            </a:r>
          </a:p>
        </p:txBody>
      </p:sp>
    </p:spTree>
    <p:extLst>
      <p:ext uri="{BB962C8B-B14F-4D97-AF65-F5344CB8AC3E}">
        <p14:creationId xmlns:p14="http://schemas.microsoft.com/office/powerpoint/2010/main" val="12961721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F3BBB-D1E3-4BE3-BE00-6B20288BD27C}"/>
              </a:ext>
            </a:extLst>
          </p:cNvPr>
          <p:cNvSpPr>
            <a:spLocks noGrp="1"/>
          </p:cNvSpPr>
          <p:nvPr>
            <p:ph type="title"/>
          </p:nvPr>
        </p:nvSpPr>
        <p:spPr/>
        <p:txBody>
          <a:bodyPr/>
          <a:lstStyle/>
          <a:p>
            <a:r>
              <a:rPr lang="en-US" dirty="0">
                <a:solidFill>
                  <a:srgbClr val="C00000"/>
                </a:solidFill>
              </a:rPr>
              <a:t>Discussion: How to become a Data Scientist</a:t>
            </a:r>
          </a:p>
        </p:txBody>
      </p:sp>
      <p:sp>
        <p:nvSpPr>
          <p:cNvPr id="3" name="Content Placeholder 2">
            <a:extLst>
              <a:ext uri="{FF2B5EF4-FFF2-40B4-BE49-F238E27FC236}">
                <a16:creationId xmlns:a16="http://schemas.microsoft.com/office/drawing/2014/main" id="{4FA1A89E-5490-49BB-823B-D91066112149}"/>
              </a:ext>
            </a:extLst>
          </p:cNvPr>
          <p:cNvSpPr>
            <a:spLocks noGrp="1"/>
          </p:cNvSpPr>
          <p:nvPr>
            <p:ph idx="1"/>
          </p:nvPr>
        </p:nvSpPr>
        <p:spPr/>
        <p:txBody>
          <a:bodyPr/>
          <a:lstStyle/>
          <a:p>
            <a:r>
              <a:rPr lang="en-US" dirty="0"/>
              <a:t>A lot of information and different paths</a:t>
            </a:r>
          </a:p>
          <a:p>
            <a:pPr lvl="1"/>
            <a:endParaRPr lang="en-US" dirty="0"/>
          </a:p>
          <a:p>
            <a:r>
              <a:rPr lang="en-US" dirty="0"/>
              <a:t>There are essential knowledge and competences </a:t>
            </a:r>
          </a:p>
          <a:p>
            <a:pPr lvl="1"/>
            <a:r>
              <a:rPr lang="en-US" dirty="0"/>
              <a:t>However most of them require strong background in mathematics, statistics, programming, infrastructure, etc.</a:t>
            </a:r>
          </a:p>
        </p:txBody>
      </p:sp>
      <p:sp>
        <p:nvSpPr>
          <p:cNvPr id="4" name="Date Placeholder 3">
            <a:extLst>
              <a:ext uri="{FF2B5EF4-FFF2-40B4-BE49-F238E27FC236}">
                <a16:creationId xmlns:a16="http://schemas.microsoft.com/office/drawing/2014/main" id="{8911846B-BB92-4F89-8312-88A86729239E}"/>
              </a:ext>
            </a:extLst>
          </p:cNvPr>
          <p:cNvSpPr>
            <a:spLocks noGrp="1"/>
          </p:cNvSpPr>
          <p:nvPr>
            <p:ph type="dt" sz="half" idx="10"/>
          </p:nvPr>
        </p:nvSpPr>
        <p:spPr/>
        <p:txBody>
          <a:bodyPr/>
          <a:lstStyle/>
          <a:p>
            <a:r>
              <a:rPr lang="en-US"/>
              <a:t>NUST 2018, Namibia</a:t>
            </a:r>
            <a:endParaRPr lang="en-GB"/>
          </a:p>
        </p:txBody>
      </p:sp>
      <p:sp>
        <p:nvSpPr>
          <p:cNvPr id="5" name="Footer Placeholder 4">
            <a:extLst>
              <a:ext uri="{FF2B5EF4-FFF2-40B4-BE49-F238E27FC236}">
                <a16:creationId xmlns:a16="http://schemas.microsoft.com/office/drawing/2014/main" id="{FB48E9C4-F9B0-40DF-B84E-08864E7DD79E}"/>
              </a:ext>
            </a:extLst>
          </p:cNvPr>
          <p:cNvSpPr>
            <a:spLocks noGrp="1"/>
          </p:cNvSpPr>
          <p:nvPr>
            <p:ph type="ftr" sz="quarter" idx="11"/>
          </p:nvPr>
        </p:nvSpPr>
        <p:spPr/>
        <p:txBody>
          <a:bodyPr/>
          <a:lstStyle/>
          <a:p>
            <a:r>
              <a:rPr lang="en-US"/>
              <a:t>Data Science Profession and Education</a:t>
            </a:r>
            <a:endParaRPr lang="en-GB"/>
          </a:p>
        </p:txBody>
      </p:sp>
      <p:sp>
        <p:nvSpPr>
          <p:cNvPr id="6" name="Slide Number Placeholder 5">
            <a:extLst>
              <a:ext uri="{FF2B5EF4-FFF2-40B4-BE49-F238E27FC236}">
                <a16:creationId xmlns:a16="http://schemas.microsoft.com/office/drawing/2014/main" id="{A6BC7364-6037-4640-8B53-94F1D353FB20}"/>
              </a:ext>
            </a:extLst>
          </p:cNvPr>
          <p:cNvSpPr>
            <a:spLocks noGrp="1"/>
          </p:cNvSpPr>
          <p:nvPr>
            <p:ph type="sldNum" sz="quarter" idx="12"/>
          </p:nvPr>
        </p:nvSpPr>
        <p:spPr/>
        <p:txBody>
          <a:bodyPr/>
          <a:lstStyle/>
          <a:p>
            <a:fld id="{5444D61A-D5EF-4AD7-8CFF-82B00AE13C42}" type="slidenum">
              <a:rPr lang="en-GB" smtClean="0"/>
              <a:pPr/>
              <a:t>52</a:t>
            </a:fld>
            <a:endParaRPr lang="en-GB"/>
          </a:p>
        </p:txBody>
      </p:sp>
    </p:spTree>
    <p:extLst>
      <p:ext uri="{BB962C8B-B14F-4D97-AF65-F5344CB8AC3E}">
        <p14:creationId xmlns:p14="http://schemas.microsoft.com/office/powerpoint/2010/main" val="37062896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BDCA7-7676-4B86-B6D4-EE2B999AD483}"/>
              </a:ext>
            </a:extLst>
          </p:cNvPr>
          <p:cNvSpPr>
            <a:spLocks noGrp="1"/>
          </p:cNvSpPr>
          <p:nvPr>
            <p:ph type="title"/>
          </p:nvPr>
        </p:nvSpPr>
        <p:spPr>
          <a:xfrm>
            <a:off x="899591" y="164612"/>
            <a:ext cx="7787209" cy="672100"/>
          </a:xfrm>
        </p:spPr>
        <p:txBody>
          <a:bodyPr/>
          <a:lstStyle/>
          <a:p>
            <a:r>
              <a:rPr lang="en-US" dirty="0"/>
              <a:t>Discussion: How to become a Data Scientist</a:t>
            </a:r>
          </a:p>
        </p:txBody>
      </p:sp>
      <p:sp>
        <p:nvSpPr>
          <p:cNvPr id="3" name="Content Placeholder 2">
            <a:extLst>
              <a:ext uri="{FF2B5EF4-FFF2-40B4-BE49-F238E27FC236}">
                <a16:creationId xmlns:a16="http://schemas.microsoft.com/office/drawing/2014/main" id="{59F0A0AE-CF24-4DC2-A453-E340DBA83804}"/>
              </a:ext>
            </a:extLst>
          </p:cNvPr>
          <p:cNvSpPr>
            <a:spLocks noGrp="1"/>
          </p:cNvSpPr>
          <p:nvPr>
            <p:ph idx="1"/>
          </p:nvPr>
        </p:nvSpPr>
        <p:spPr/>
        <p:txBody>
          <a:bodyPr>
            <a:normAutofit lnSpcReduction="10000"/>
          </a:bodyPr>
          <a:lstStyle/>
          <a:p>
            <a:r>
              <a:rPr lang="en-US" sz="2400" dirty="0"/>
              <a:t>Understand required Data Science and Analytics competences and skills</a:t>
            </a:r>
          </a:p>
          <a:p>
            <a:r>
              <a:rPr lang="en-US" sz="2400" dirty="0"/>
              <a:t>Build your own learning path</a:t>
            </a:r>
          </a:p>
          <a:p>
            <a:pPr lvl="1"/>
            <a:r>
              <a:rPr lang="en-US" sz="2000" dirty="0"/>
              <a:t>Assess your knowledge and start from basics</a:t>
            </a:r>
          </a:p>
          <a:p>
            <a:pPr lvl="1"/>
            <a:r>
              <a:rPr lang="en-US" sz="2000" dirty="0"/>
              <a:t>Statistics is foundation of Data (Science) Analytics</a:t>
            </a:r>
          </a:p>
          <a:p>
            <a:pPr lvl="2"/>
            <a:r>
              <a:rPr lang="en-US" sz="1800" dirty="0"/>
              <a:t>Develop statistical/probabilistic thinking</a:t>
            </a:r>
          </a:p>
          <a:p>
            <a:pPr lvl="2"/>
            <a:r>
              <a:rPr lang="en-US" sz="1800" dirty="0"/>
              <a:t>Difference between Data Science and statistics</a:t>
            </a:r>
          </a:p>
          <a:p>
            <a:pPr lvl="1"/>
            <a:r>
              <a:rPr lang="en-US" sz="2000" dirty="0"/>
              <a:t>Learn from others experience: read blogs, join forums and communities</a:t>
            </a:r>
          </a:p>
          <a:p>
            <a:pPr lvl="1"/>
            <a:r>
              <a:rPr lang="en-US" sz="2000" dirty="0"/>
              <a:t> Decide about academic degree, professional certificate, self-education/training, join local Meetup</a:t>
            </a:r>
          </a:p>
          <a:p>
            <a:r>
              <a:rPr lang="en-US" sz="2400" dirty="0"/>
              <a:t>Start applying for job</a:t>
            </a:r>
          </a:p>
          <a:p>
            <a:pPr lvl="1"/>
            <a:r>
              <a:rPr lang="en-US" sz="2000" dirty="0"/>
              <a:t>Remember variety of Data Scientist roles and profiles</a:t>
            </a:r>
          </a:p>
          <a:p>
            <a:pPr lvl="1"/>
            <a:r>
              <a:rPr lang="en-US" sz="2000" dirty="0"/>
              <a:t>Understand what company is actually looking for</a:t>
            </a:r>
          </a:p>
          <a:p>
            <a:endParaRPr lang="en-US" sz="2400" dirty="0"/>
          </a:p>
        </p:txBody>
      </p:sp>
      <p:sp>
        <p:nvSpPr>
          <p:cNvPr id="4" name="Date Placeholder 3">
            <a:extLst>
              <a:ext uri="{FF2B5EF4-FFF2-40B4-BE49-F238E27FC236}">
                <a16:creationId xmlns:a16="http://schemas.microsoft.com/office/drawing/2014/main" id="{01A124FE-61CE-43E0-8D59-AD3917EFBCD1}"/>
              </a:ext>
            </a:extLst>
          </p:cNvPr>
          <p:cNvSpPr>
            <a:spLocks noGrp="1"/>
          </p:cNvSpPr>
          <p:nvPr>
            <p:ph type="dt" sz="half" idx="10"/>
          </p:nvPr>
        </p:nvSpPr>
        <p:spPr/>
        <p:txBody>
          <a:bodyPr/>
          <a:lstStyle/>
          <a:p>
            <a:r>
              <a:rPr lang="en-US"/>
              <a:t>NUST 2018, Namibia</a:t>
            </a:r>
            <a:endParaRPr lang="en-GB"/>
          </a:p>
        </p:txBody>
      </p:sp>
      <p:sp>
        <p:nvSpPr>
          <p:cNvPr id="5" name="Footer Placeholder 4">
            <a:extLst>
              <a:ext uri="{FF2B5EF4-FFF2-40B4-BE49-F238E27FC236}">
                <a16:creationId xmlns:a16="http://schemas.microsoft.com/office/drawing/2014/main" id="{9B69E11C-6F3C-4DF0-9680-DC7F3F486D75}"/>
              </a:ext>
            </a:extLst>
          </p:cNvPr>
          <p:cNvSpPr>
            <a:spLocks noGrp="1"/>
          </p:cNvSpPr>
          <p:nvPr>
            <p:ph type="ftr" sz="quarter" idx="11"/>
          </p:nvPr>
        </p:nvSpPr>
        <p:spPr/>
        <p:txBody>
          <a:bodyPr/>
          <a:lstStyle/>
          <a:p>
            <a:r>
              <a:rPr lang="en-US"/>
              <a:t>Data Science Profession and Education</a:t>
            </a:r>
            <a:endParaRPr lang="en-GB"/>
          </a:p>
        </p:txBody>
      </p:sp>
      <p:sp>
        <p:nvSpPr>
          <p:cNvPr id="6" name="Slide Number Placeholder 5">
            <a:extLst>
              <a:ext uri="{FF2B5EF4-FFF2-40B4-BE49-F238E27FC236}">
                <a16:creationId xmlns:a16="http://schemas.microsoft.com/office/drawing/2014/main" id="{F85210E6-96CF-4093-A6FA-A0885F6F8C90}"/>
              </a:ext>
            </a:extLst>
          </p:cNvPr>
          <p:cNvSpPr>
            <a:spLocks noGrp="1"/>
          </p:cNvSpPr>
          <p:nvPr>
            <p:ph type="sldNum" sz="quarter" idx="12"/>
          </p:nvPr>
        </p:nvSpPr>
        <p:spPr/>
        <p:txBody>
          <a:bodyPr/>
          <a:lstStyle/>
          <a:p>
            <a:fld id="{5444D61A-D5EF-4AD7-8CFF-82B00AE13C42}" type="slidenum">
              <a:rPr lang="en-GB" smtClean="0"/>
              <a:pPr/>
              <a:t>53</a:t>
            </a:fld>
            <a:endParaRPr lang="en-GB"/>
          </a:p>
        </p:txBody>
      </p:sp>
    </p:spTree>
    <p:extLst>
      <p:ext uri="{BB962C8B-B14F-4D97-AF65-F5344CB8AC3E}">
        <p14:creationId xmlns:p14="http://schemas.microsoft.com/office/powerpoint/2010/main" val="42420434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1B01DF3A-C594-4F58-91F4-62F976A44BD1}" type="slidenum">
              <a:rPr lang="en-US" altLang="en-US" sz="1400"/>
              <a:pPr eaLnBrk="1" hangingPunct="1"/>
              <a:t>54</a:t>
            </a:fld>
            <a:endParaRPr lang="en-US" altLang="en-US" sz="1400"/>
          </a:p>
        </p:txBody>
      </p:sp>
      <p:sp>
        <p:nvSpPr>
          <p:cNvPr id="9219" name="Rectangle 2"/>
          <p:cNvSpPr>
            <a:spLocks noGrp="1" noChangeArrowheads="1"/>
          </p:cNvSpPr>
          <p:nvPr>
            <p:ph type="title"/>
          </p:nvPr>
        </p:nvSpPr>
        <p:spPr>
          <a:xfrm>
            <a:off x="901700" y="300038"/>
            <a:ext cx="6794500" cy="619125"/>
          </a:xfrm>
          <a:noFill/>
        </p:spPr>
        <p:txBody>
          <a:bodyPr lIns="92075" tIns="46038" rIns="92075" bIns="46038" anchor="ctr"/>
          <a:lstStyle/>
          <a:p>
            <a:pPr eaLnBrk="1" hangingPunct="1"/>
            <a:r>
              <a:rPr lang="en-US" altLang="en-US" sz="3200" dirty="0"/>
              <a:t>Data Science and Data Mining</a:t>
            </a:r>
          </a:p>
        </p:txBody>
      </p:sp>
      <p:sp>
        <p:nvSpPr>
          <p:cNvPr id="9220" name="Rectangle 3"/>
          <p:cNvSpPr>
            <a:spLocks noGrp="1" noChangeArrowheads="1"/>
          </p:cNvSpPr>
          <p:nvPr>
            <p:ph type="body" idx="1"/>
          </p:nvPr>
        </p:nvSpPr>
        <p:spPr>
          <a:xfrm>
            <a:off x="381000" y="1371600"/>
            <a:ext cx="8153400" cy="5105400"/>
          </a:xfrm>
          <a:noFill/>
        </p:spPr>
        <p:txBody>
          <a:bodyPr lIns="92075" tIns="46038" rIns="92075" bIns="46038"/>
          <a:lstStyle/>
          <a:p>
            <a:pPr eaLnBrk="1" hangingPunct="1">
              <a:lnSpc>
                <a:spcPct val="110000"/>
              </a:lnSpc>
            </a:pPr>
            <a:r>
              <a:rPr lang="en-US" altLang="en-US" sz="2400" dirty="0"/>
              <a:t>Data mining (knowledge discovery from data) </a:t>
            </a:r>
          </a:p>
          <a:p>
            <a:pPr lvl="1" eaLnBrk="1" hangingPunct="1">
              <a:lnSpc>
                <a:spcPct val="110000"/>
              </a:lnSpc>
            </a:pPr>
            <a:r>
              <a:rPr lang="en-US" altLang="en-US" sz="2000" dirty="0"/>
              <a:t>Extraction of interesting </a:t>
            </a:r>
            <a:r>
              <a:rPr lang="en-US" altLang="en-US" sz="1600" dirty="0"/>
              <a:t>(</a:t>
            </a:r>
            <a:r>
              <a:rPr lang="en-GB" altLang="en-US" sz="2000" u="sng" dirty="0"/>
              <a:t>non-trivial,</a:t>
            </a:r>
            <a:r>
              <a:rPr lang="en-GB" altLang="en-US" sz="2000" dirty="0"/>
              <a:t> </a:t>
            </a:r>
            <a:r>
              <a:rPr lang="en-GB" altLang="en-US" sz="2000" u="sng" dirty="0"/>
              <a:t>implicit</a:t>
            </a:r>
            <a:r>
              <a:rPr lang="en-GB" altLang="en-US" sz="2000" dirty="0"/>
              <a:t>, </a:t>
            </a:r>
            <a:r>
              <a:rPr lang="en-GB" altLang="en-US" sz="2000" u="sng" dirty="0"/>
              <a:t>previously unknown</a:t>
            </a:r>
            <a:r>
              <a:rPr lang="en-GB" altLang="en-US" sz="2000" dirty="0"/>
              <a:t> and </a:t>
            </a:r>
            <a:r>
              <a:rPr lang="en-GB" altLang="en-US" sz="2000" u="sng" dirty="0"/>
              <a:t>potentially useful)</a:t>
            </a:r>
            <a:r>
              <a:rPr lang="en-GB" altLang="en-US" sz="2800" dirty="0"/>
              <a:t> </a:t>
            </a:r>
            <a:r>
              <a:rPr lang="en-GB" altLang="en-US" sz="2000" dirty="0"/>
              <a:t>patterns or knowledge from huge amount of data</a:t>
            </a:r>
          </a:p>
          <a:p>
            <a:pPr eaLnBrk="1" hangingPunct="1">
              <a:lnSpc>
                <a:spcPct val="110000"/>
              </a:lnSpc>
            </a:pPr>
            <a:r>
              <a:rPr lang="en-US" altLang="en-US" sz="2400" dirty="0"/>
              <a:t>Alternative names</a:t>
            </a:r>
          </a:p>
          <a:p>
            <a:pPr lvl="1" eaLnBrk="1" hangingPunct="1">
              <a:lnSpc>
                <a:spcPct val="110000"/>
              </a:lnSpc>
            </a:pPr>
            <a:r>
              <a:rPr lang="en-US" altLang="en-US" sz="2000" dirty="0"/>
              <a:t>Knowledge discovery (mining) in databases (KDD), knowledge extraction, data/pattern analysis, data archeology, data dredging, information harvesting, business intelligence, etc.</a:t>
            </a:r>
          </a:p>
          <a:p>
            <a:pPr eaLnBrk="1" hangingPunct="1">
              <a:lnSpc>
                <a:spcPct val="110000"/>
              </a:lnSpc>
            </a:pPr>
            <a:r>
              <a:rPr lang="en-US" altLang="en-US" sz="2400" dirty="0"/>
              <a:t>Watch out: Is everything “data mining”? </a:t>
            </a:r>
          </a:p>
          <a:p>
            <a:pPr lvl="1" eaLnBrk="1" hangingPunct="1">
              <a:lnSpc>
                <a:spcPct val="110000"/>
              </a:lnSpc>
            </a:pPr>
            <a:r>
              <a:rPr lang="en-US" altLang="en-US" sz="2000" dirty="0"/>
              <a:t>Simple search and query processing   </a:t>
            </a:r>
          </a:p>
          <a:p>
            <a:pPr lvl="1" eaLnBrk="1" hangingPunct="1">
              <a:lnSpc>
                <a:spcPct val="110000"/>
              </a:lnSpc>
            </a:pPr>
            <a:r>
              <a:rPr lang="en-US" altLang="en-US" sz="2000" dirty="0"/>
              <a:t>(Deductive) expert systems</a:t>
            </a:r>
          </a:p>
        </p:txBody>
      </p:sp>
      <p:sp>
        <p:nvSpPr>
          <p:cNvPr id="2" name="Date Placeholder 1"/>
          <p:cNvSpPr>
            <a:spLocks noGrp="1"/>
          </p:cNvSpPr>
          <p:nvPr>
            <p:ph type="dt" sz="half" idx="10"/>
          </p:nvPr>
        </p:nvSpPr>
        <p:spPr/>
        <p:txBody>
          <a:bodyPr/>
          <a:lstStyle/>
          <a:p>
            <a:r>
              <a:rPr lang="en-US"/>
              <a:t>NUST 2018, Namibia</a:t>
            </a:r>
            <a:endParaRPr lang="en-GB" dirty="0"/>
          </a:p>
        </p:txBody>
      </p:sp>
      <p:sp>
        <p:nvSpPr>
          <p:cNvPr id="3" name="Footer Placeholder 2"/>
          <p:cNvSpPr>
            <a:spLocks noGrp="1"/>
          </p:cNvSpPr>
          <p:nvPr>
            <p:ph type="ftr" sz="quarter" idx="11"/>
          </p:nvPr>
        </p:nvSpPr>
        <p:spPr/>
        <p:txBody>
          <a:bodyPr/>
          <a:lstStyle/>
          <a:p>
            <a:r>
              <a:rPr lang="en-US"/>
              <a:t>Data Science Profession and Education</a:t>
            </a:r>
            <a:endParaRPr lang="en-GB" dirty="0"/>
          </a:p>
        </p:txBody>
      </p:sp>
    </p:spTree>
    <p:extLst>
      <p:ext uri="{BB962C8B-B14F-4D97-AF65-F5344CB8AC3E}">
        <p14:creationId xmlns:p14="http://schemas.microsoft.com/office/powerpoint/2010/main" val="31301901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grpSp>
        <p:nvGrpSpPr>
          <p:cNvPr id="5" name="Group 4"/>
          <p:cNvGrpSpPr/>
          <p:nvPr/>
        </p:nvGrpSpPr>
        <p:grpSpPr>
          <a:xfrm>
            <a:off x="1079612" y="1225168"/>
            <a:ext cx="6383051" cy="4752528"/>
            <a:chOff x="1811821" y="1406855"/>
            <a:chExt cx="5771951" cy="4189762"/>
          </a:xfrm>
        </p:grpSpPr>
        <p:sp>
          <p:nvSpPr>
            <p:cNvPr id="82" name="Shape 82"/>
            <p:cNvSpPr/>
            <p:nvPr/>
          </p:nvSpPr>
          <p:spPr>
            <a:xfrm>
              <a:off x="1964076" y="1521156"/>
              <a:ext cx="5486399" cy="3961199"/>
            </a:xfrm>
            <a:prstGeom prst="ellipse">
              <a:avLst/>
            </a:prstGeom>
            <a:solidFill>
              <a:schemeClr val="lt1"/>
            </a:solidFill>
            <a:ln w="9525" cap="flat" cmpd="sng">
              <a:solidFill>
                <a:srgbClr val="7F7F7F"/>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83" name="Shape 83"/>
            <p:cNvSpPr/>
            <p:nvPr/>
          </p:nvSpPr>
          <p:spPr>
            <a:xfrm>
              <a:off x="2743200" y="2400301"/>
              <a:ext cx="1447800" cy="342899"/>
            </a:xfrm>
            <a:prstGeom prst="roundRect">
              <a:avLst>
                <a:gd name="adj" fmla="val 16667"/>
              </a:avLst>
            </a:prstGeom>
            <a:solidFill>
              <a:srgbClr val="F2F2F2">
                <a:alpha val="69803"/>
              </a:srgbClr>
            </a:solidFill>
            <a:ln w="9525" cap="flat" cmpd="sng">
              <a:solidFill>
                <a:srgbClr val="7F7F7F"/>
              </a:solidFill>
              <a:prstDash val="solid"/>
              <a:round/>
              <a:headEnd type="none" w="med" len="med"/>
              <a:tailEnd type="none" w="med" len="med"/>
            </a:ln>
          </p:spPr>
          <p:txBody>
            <a:bodyPr lIns="91425" tIns="45700" rIns="91425" bIns="45700" anchor="ctr" anchorCtr="0">
              <a:noAutofit/>
            </a:bodyPr>
            <a:lstStyle/>
            <a:p>
              <a:pPr algn="ctr">
                <a:buSzPct val="25000"/>
              </a:pPr>
              <a:r>
                <a:rPr lang="en-US" sz="1200" b="1">
                  <a:solidFill>
                    <a:schemeClr val="dk1"/>
                  </a:solidFill>
                  <a:latin typeface="Arial"/>
                  <a:ea typeface="Arial"/>
                  <a:cs typeface="Arial"/>
                  <a:sym typeface="Arial"/>
                </a:rPr>
                <a:t>Business</a:t>
              </a:r>
            </a:p>
            <a:p>
              <a:pPr algn="ctr">
                <a:buSzPct val="25000"/>
              </a:pPr>
              <a:r>
                <a:rPr lang="en-US" sz="1200" b="1">
                  <a:solidFill>
                    <a:schemeClr val="dk1"/>
                  </a:solidFill>
                  <a:latin typeface="Arial"/>
                  <a:ea typeface="Arial"/>
                  <a:cs typeface="Arial"/>
                  <a:sym typeface="Arial"/>
                </a:rPr>
                <a:t>Understanding</a:t>
              </a:r>
            </a:p>
          </p:txBody>
        </p:sp>
        <p:sp>
          <p:nvSpPr>
            <p:cNvPr id="84" name="Shape 84"/>
            <p:cNvSpPr/>
            <p:nvPr/>
          </p:nvSpPr>
          <p:spPr>
            <a:xfrm>
              <a:off x="4800600" y="2400301"/>
              <a:ext cx="1447800" cy="342899"/>
            </a:xfrm>
            <a:prstGeom prst="roundRect">
              <a:avLst>
                <a:gd name="adj" fmla="val 16667"/>
              </a:avLst>
            </a:prstGeom>
            <a:solidFill>
              <a:srgbClr val="F2F2F2">
                <a:alpha val="69803"/>
              </a:srgbClr>
            </a:solidFill>
            <a:ln w="9525" cap="flat" cmpd="sng">
              <a:solidFill>
                <a:srgbClr val="7F7F7F"/>
              </a:solidFill>
              <a:prstDash val="solid"/>
              <a:round/>
              <a:headEnd type="none" w="med" len="med"/>
              <a:tailEnd type="none" w="med" len="med"/>
            </a:ln>
          </p:spPr>
          <p:txBody>
            <a:bodyPr lIns="91425" tIns="45700" rIns="91425" bIns="45700" anchor="ctr" anchorCtr="0">
              <a:noAutofit/>
            </a:bodyPr>
            <a:lstStyle/>
            <a:p>
              <a:pPr algn="ctr">
                <a:buSzPct val="25000"/>
              </a:pPr>
              <a:r>
                <a:rPr lang="en-US" sz="1200" b="1">
                  <a:solidFill>
                    <a:schemeClr val="dk1"/>
                  </a:solidFill>
                  <a:latin typeface="Arial"/>
                  <a:ea typeface="Arial"/>
                  <a:cs typeface="Arial"/>
                  <a:sym typeface="Arial"/>
                </a:rPr>
                <a:t>Data Understanding</a:t>
              </a:r>
            </a:p>
          </p:txBody>
        </p:sp>
        <p:sp>
          <p:nvSpPr>
            <p:cNvPr id="85" name="Shape 85"/>
            <p:cNvSpPr/>
            <p:nvPr/>
          </p:nvSpPr>
          <p:spPr>
            <a:xfrm>
              <a:off x="5524500" y="3143251"/>
              <a:ext cx="1524000" cy="342899"/>
            </a:xfrm>
            <a:prstGeom prst="roundRect">
              <a:avLst>
                <a:gd name="adj" fmla="val 16667"/>
              </a:avLst>
            </a:prstGeom>
            <a:solidFill>
              <a:srgbClr val="F2F2F2">
                <a:alpha val="69803"/>
              </a:srgbClr>
            </a:solidFill>
            <a:ln w="9525" cap="flat" cmpd="sng">
              <a:solidFill>
                <a:srgbClr val="7F7F7F"/>
              </a:solidFill>
              <a:prstDash val="solid"/>
              <a:round/>
              <a:headEnd type="none" w="med" len="med"/>
              <a:tailEnd type="none" w="med" len="med"/>
            </a:ln>
          </p:spPr>
          <p:txBody>
            <a:bodyPr lIns="91425" tIns="45700" rIns="91425" bIns="45700" anchor="ctr" anchorCtr="0">
              <a:noAutofit/>
            </a:bodyPr>
            <a:lstStyle/>
            <a:p>
              <a:pPr algn="ctr">
                <a:buSzPct val="25000"/>
              </a:pPr>
              <a:r>
                <a:rPr lang="en-US" sz="1200" b="1">
                  <a:solidFill>
                    <a:schemeClr val="dk1"/>
                  </a:solidFill>
                  <a:latin typeface="Arial"/>
                  <a:ea typeface="Arial"/>
                  <a:cs typeface="Arial"/>
                  <a:sym typeface="Arial"/>
                </a:rPr>
                <a:t>Data Preparation</a:t>
              </a:r>
            </a:p>
          </p:txBody>
        </p:sp>
        <p:sp>
          <p:nvSpPr>
            <p:cNvPr id="86" name="Shape 86"/>
            <p:cNvSpPr/>
            <p:nvPr/>
          </p:nvSpPr>
          <p:spPr>
            <a:xfrm>
              <a:off x="5457701" y="3970070"/>
              <a:ext cx="1323000" cy="342899"/>
            </a:xfrm>
            <a:prstGeom prst="roundRect">
              <a:avLst>
                <a:gd name="adj" fmla="val 16667"/>
              </a:avLst>
            </a:prstGeom>
            <a:solidFill>
              <a:srgbClr val="F2F2F2">
                <a:alpha val="69803"/>
              </a:srgbClr>
            </a:solidFill>
            <a:ln w="9525" cap="flat" cmpd="sng">
              <a:solidFill>
                <a:srgbClr val="7F7F7F"/>
              </a:solidFill>
              <a:prstDash val="solid"/>
              <a:round/>
              <a:headEnd type="none" w="med" len="med"/>
              <a:tailEnd type="none" w="med" len="med"/>
            </a:ln>
          </p:spPr>
          <p:txBody>
            <a:bodyPr lIns="91425" tIns="45700" rIns="91425" bIns="45700" anchor="ctr" anchorCtr="0">
              <a:noAutofit/>
            </a:bodyPr>
            <a:lstStyle/>
            <a:p>
              <a:pPr algn="ctr">
                <a:buSzPct val="25000"/>
              </a:pPr>
              <a:r>
                <a:rPr lang="en-US" sz="1200" b="1">
                  <a:solidFill>
                    <a:schemeClr val="dk1"/>
                  </a:solidFill>
                  <a:latin typeface="Arial"/>
                  <a:ea typeface="Arial"/>
                  <a:cs typeface="Arial"/>
                  <a:sym typeface="Arial"/>
                </a:rPr>
                <a:t>Modeling</a:t>
              </a:r>
            </a:p>
          </p:txBody>
        </p:sp>
        <p:sp>
          <p:nvSpPr>
            <p:cNvPr id="87" name="Shape 87"/>
            <p:cNvSpPr/>
            <p:nvPr/>
          </p:nvSpPr>
          <p:spPr>
            <a:xfrm>
              <a:off x="2305051" y="3486151"/>
              <a:ext cx="1276199" cy="342899"/>
            </a:xfrm>
            <a:prstGeom prst="roundRect">
              <a:avLst>
                <a:gd name="adj" fmla="val 16667"/>
              </a:avLst>
            </a:prstGeom>
            <a:solidFill>
              <a:srgbClr val="F2F2F2">
                <a:alpha val="69803"/>
              </a:srgbClr>
            </a:solidFill>
            <a:ln w="9525" cap="flat" cmpd="sng">
              <a:solidFill>
                <a:srgbClr val="7F7F7F"/>
              </a:solidFill>
              <a:prstDash val="solid"/>
              <a:round/>
              <a:headEnd type="none" w="med" len="med"/>
              <a:tailEnd type="none" w="med" len="med"/>
            </a:ln>
          </p:spPr>
          <p:txBody>
            <a:bodyPr lIns="91425" tIns="45700" rIns="91425" bIns="45700" anchor="ctr" anchorCtr="0">
              <a:noAutofit/>
            </a:bodyPr>
            <a:lstStyle/>
            <a:p>
              <a:pPr algn="ctr">
                <a:buSzPct val="25000"/>
              </a:pPr>
              <a:r>
                <a:rPr lang="en-US" sz="1200" b="1">
                  <a:solidFill>
                    <a:schemeClr val="dk1"/>
                  </a:solidFill>
                  <a:latin typeface="Arial"/>
                  <a:ea typeface="Arial"/>
                  <a:cs typeface="Arial"/>
                  <a:sym typeface="Arial"/>
                </a:rPr>
                <a:t>Deployment</a:t>
              </a:r>
            </a:p>
          </p:txBody>
        </p:sp>
        <p:sp>
          <p:nvSpPr>
            <p:cNvPr id="88" name="Shape 88"/>
            <p:cNvSpPr/>
            <p:nvPr/>
          </p:nvSpPr>
          <p:spPr>
            <a:xfrm>
              <a:off x="3714317" y="4623955"/>
              <a:ext cx="1563000" cy="342899"/>
            </a:xfrm>
            <a:prstGeom prst="roundRect">
              <a:avLst>
                <a:gd name="adj" fmla="val 16667"/>
              </a:avLst>
            </a:prstGeom>
            <a:solidFill>
              <a:srgbClr val="F2F2F2">
                <a:alpha val="69803"/>
              </a:srgbClr>
            </a:solidFill>
            <a:ln w="9525" cap="flat" cmpd="sng">
              <a:solidFill>
                <a:srgbClr val="7F7F7F"/>
              </a:solidFill>
              <a:prstDash val="solid"/>
              <a:round/>
              <a:headEnd type="none" w="med" len="med"/>
              <a:tailEnd type="none" w="med" len="med"/>
            </a:ln>
          </p:spPr>
          <p:txBody>
            <a:bodyPr lIns="91425" tIns="45700" rIns="91425" bIns="45700" anchor="ctr" anchorCtr="0">
              <a:noAutofit/>
            </a:bodyPr>
            <a:lstStyle/>
            <a:p>
              <a:pPr algn="ctr">
                <a:buSzPct val="25000"/>
              </a:pPr>
              <a:r>
                <a:rPr lang="en-US" sz="1200" b="1">
                  <a:solidFill>
                    <a:schemeClr val="dk1"/>
                  </a:solidFill>
                  <a:latin typeface="Arial"/>
                  <a:ea typeface="Arial"/>
                  <a:cs typeface="Arial"/>
                  <a:sym typeface="Arial"/>
                </a:rPr>
                <a:t>Evaluation</a:t>
              </a:r>
            </a:p>
          </p:txBody>
        </p:sp>
        <p:sp>
          <p:nvSpPr>
            <p:cNvPr id="89" name="Shape 89"/>
            <p:cNvSpPr/>
            <p:nvPr/>
          </p:nvSpPr>
          <p:spPr>
            <a:xfrm>
              <a:off x="4038600" y="3371851"/>
              <a:ext cx="995400" cy="685799"/>
            </a:xfrm>
            <a:prstGeom prst="can">
              <a:avLst>
                <a:gd name="adj" fmla="val 25000"/>
              </a:avLst>
            </a:prstGeom>
            <a:solidFill>
              <a:srgbClr val="F2F2F2">
                <a:alpha val="69803"/>
              </a:srgbClr>
            </a:solidFill>
            <a:ln w="9525" cap="flat" cmpd="sng">
              <a:solidFill>
                <a:srgbClr val="7F7F7F"/>
              </a:solidFill>
              <a:prstDash val="solid"/>
              <a:round/>
              <a:headEnd type="none" w="med" len="med"/>
              <a:tailEnd type="none" w="med" len="med"/>
            </a:ln>
          </p:spPr>
          <p:txBody>
            <a:bodyPr lIns="91425" tIns="45700" rIns="91425" bIns="45700" anchor="ctr" anchorCtr="0">
              <a:noAutofit/>
            </a:bodyPr>
            <a:lstStyle/>
            <a:p>
              <a:pPr algn="ctr">
                <a:buSzPct val="25000"/>
              </a:pPr>
              <a:r>
                <a:rPr lang="en-US" sz="1400">
                  <a:solidFill>
                    <a:schemeClr val="dk1"/>
                  </a:solidFill>
                  <a:latin typeface="Arial"/>
                  <a:ea typeface="Arial"/>
                  <a:cs typeface="Arial"/>
                  <a:sym typeface="Arial"/>
                </a:rPr>
                <a:t>Data</a:t>
              </a:r>
            </a:p>
          </p:txBody>
        </p:sp>
        <p:cxnSp>
          <p:nvCxnSpPr>
            <p:cNvPr id="90" name="Shape 90"/>
            <p:cNvCxnSpPr>
              <a:stCxn id="83" idx="3"/>
            </p:cNvCxnSpPr>
            <p:nvPr/>
          </p:nvCxnSpPr>
          <p:spPr>
            <a:xfrm>
              <a:off x="4191000" y="2571749"/>
              <a:ext cx="609600" cy="0"/>
            </a:xfrm>
            <a:prstGeom prst="straightConnector1">
              <a:avLst/>
            </a:prstGeom>
            <a:noFill/>
            <a:ln w="12700" cap="flat" cmpd="sng">
              <a:solidFill>
                <a:srgbClr val="A5A5A5"/>
              </a:solidFill>
              <a:prstDash val="solid"/>
              <a:round/>
              <a:headEnd type="stealth" w="lg" len="lg"/>
              <a:tailEnd type="stealth" w="lg" len="lg"/>
            </a:ln>
          </p:spPr>
        </p:cxnSp>
        <p:cxnSp>
          <p:nvCxnSpPr>
            <p:cNvPr id="91" name="Shape 91"/>
            <p:cNvCxnSpPr>
              <a:stCxn id="84" idx="2"/>
              <a:endCxn id="85" idx="0"/>
            </p:cNvCxnSpPr>
            <p:nvPr/>
          </p:nvCxnSpPr>
          <p:spPr>
            <a:xfrm>
              <a:off x="5524500" y="2743199"/>
              <a:ext cx="762000" cy="400200"/>
            </a:xfrm>
            <a:prstGeom prst="straightConnector1">
              <a:avLst/>
            </a:prstGeom>
            <a:noFill/>
            <a:ln w="12700" cap="flat" cmpd="sng">
              <a:solidFill>
                <a:srgbClr val="A5A5A5"/>
              </a:solidFill>
              <a:prstDash val="solid"/>
              <a:round/>
              <a:headEnd type="stealth" w="lg" len="lg"/>
              <a:tailEnd type="stealth" w="lg" len="lg"/>
            </a:ln>
          </p:spPr>
        </p:cxnSp>
        <p:cxnSp>
          <p:nvCxnSpPr>
            <p:cNvPr id="92" name="Shape 92"/>
            <p:cNvCxnSpPr>
              <a:stCxn id="85" idx="2"/>
              <a:endCxn id="86" idx="0"/>
            </p:cNvCxnSpPr>
            <p:nvPr/>
          </p:nvCxnSpPr>
          <p:spPr>
            <a:xfrm flipH="1">
              <a:off x="6119100" y="3486149"/>
              <a:ext cx="167400" cy="483900"/>
            </a:xfrm>
            <a:prstGeom prst="straightConnector1">
              <a:avLst/>
            </a:prstGeom>
            <a:noFill/>
            <a:ln w="12700" cap="flat" cmpd="sng">
              <a:solidFill>
                <a:srgbClr val="A5A5A5"/>
              </a:solidFill>
              <a:prstDash val="solid"/>
              <a:round/>
              <a:headEnd type="stealth" w="lg" len="lg"/>
              <a:tailEnd type="stealth" w="lg" len="lg"/>
            </a:ln>
          </p:spPr>
        </p:cxnSp>
        <p:cxnSp>
          <p:nvCxnSpPr>
            <p:cNvPr id="93" name="Shape 93"/>
            <p:cNvCxnSpPr>
              <a:stCxn id="86" idx="2"/>
              <a:endCxn id="88" idx="3"/>
            </p:cNvCxnSpPr>
            <p:nvPr/>
          </p:nvCxnSpPr>
          <p:spPr>
            <a:xfrm flipH="1">
              <a:off x="5277401" y="4312969"/>
              <a:ext cx="841800" cy="482400"/>
            </a:xfrm>
            <a:prstGeom prst="straightConnector1">
              <a:avLst/>
            </a:prstGeom>
            <a:noFill/>
            <a:ln w="12700" cap="flat" cmpd="sng">
              <a:solidFill>
                <a:srgbClr val="A5A5A5"/>
              </a:solidFill>
              <a:prstDash val="solid"/>
              <a:round/>
              <a:headEnd type="none" w="med" len="med"/>
              <a:tailEnd type="stealth" w="lg" len="lg"/>
            </a:ln>
          </p:spPr>
        </p:cxnSp>
        <p:cxnSp>
          <p:nvCxnSpPr>
            <p:cNvPr id="94" name="Shape 94"/>
            <p:cNvCxnSpPr>
              <a:stCxn id="88" idx="1"/>
              <a:endCxn id="87" idx="2"/>
            </p:cNvCxnSpPr>
            <p:nvPr/>
          </p:nvCxnSpPr>
          <p:spPr>
            <a:xfrm rot="10800000">
              <a:off x="2943017" y="3829104"/>
              <a:ext cx="771300" cy="966300"/>
            </a:xfrm>
            <a:prstGeom prst="straightConnector1">
              <a:avLst/>
            </a:prstGeom>
            <a:noFill/>
            <a:ln w="12700" cap="flat" cmpd="sng">
              <a:solidFill>
                <a:srgbClr val="A5A5A5"/>
              </a:solidFill>
              <a:prstDash val="solid"/>
              <a:round/>
              <a:headEnd type="none" w="med" len="med"/>
              <a:tailEnd type="stealth" w="lg" len="lg"/>
            </a:ln>
          </p:spPr>
        </p:cxnSp>
        <p:sp>
          <p:nvSpPr>
            <p:cNvPr id="95" name="Shape 95"/>
            <p:cNvSpPr/>
            <p:nvPr/>
          </p:nvSpPr>
          <p:spPr>
            <a:xfrm>
              <a:off x="4215740" y="2594017"/>
              <a:ext cx="1129349" cy="2048493"/>
            </a:xfrm>
            <a:custGeom>
              <a:avLst/>
              <a:gdLst/>
              <a:ahLst/>
              <a:cxnLst/>
              <a:rect l="0" t="0" r="0" b="0"/>
              <a:pathLst>
                <a:path w="1129350" h="2731325" extrusionOk="0">
                  <a:moveTo>
                    <a:pt x="510639" y="2731325"/>
                  </a:moveTo>
                  <a:cubicBezTo>
                    <a:pt x="856013" y="2258291"/>
                    <a:pt x="1201388" y="1785258"/>
                    <a:pt x="1116281" y="1330037"/>
                  </a:cubicBezTo>
                  <a:cubicBezTo>
                    <a:pt x="1031175" y="874816"/>
                    <a:pt x="515587" y="437408"/>
                    <a:pt x="0" y="0"/>
                  </a:cubicBezTo>
                </a:path>
              </a:pathLst>
            </a:custGeom>
            <a:no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96" name="Shape 96"/>
            <p:cNvSpPr/>
            <p:nvPr/>
          </p:nvSpPr>
          <p:spPr>
            <a:xfrm rot="5400000">
              <a:off x="4601687" y="1406855"/>
              <a:ext cx="228600" cy="228600"/>
            </a:xfrm>
            <a:prstGeom prst="triangle">
              <a:avLst>
                <a:gd name="adj" fmla="val 50000"/>
              </a:avLst>
            </a:prstGeom>
            <a:solidFill>
              <a:srgbClr val="A5A5A5"/>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97" name="Shape 97"/>
            <p:cNvSpPr/>
            <p:nvPr/>
          </p:nvSpPr>
          <p:spPr>
            <a:xfrm rot="10800000">
              <a:off x="7278973" y="3171676"/>
              <a:ext cx="304799" cy="171599"/>
            </a:xfrm>
            <a:prstGeom prst="triangle">
              <a:avLst>
                <a:gd name="adj" fmla="val 50000"/>
              </a:avLst>
            </a:prstGeom>
            <a:solidFill>
              <a:srgbClr val="A5A5A5"/>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98" name="Shape 98"/>
            <p:cNvSpPr/>
            <p:nvPr/>
          </p:nvSpPr>
          <p:spPr>
            <a:xfrm rot="-5400000">
              <a:off x="4810389" y="5368017"/>
              <a:ext cx="228600" cy="228600"/>
            </a:xfrm>
            <a:prstGeom prst="triangle">
              <a:avLst>
                <a:gd name="adj" fmla="val 50000"/>
              </a:avLst>
            </a:prstGeom>
            <a:solidFill>
              <a:srgbClr val="A5A5A5"/>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99" name="Shape 99"/>
            <p:cNvSpPr/>
            <p:nvPr/>
          </p:nvSpPr>
          <p:spPr>
            <a:xfrm rot="-176140">
              <a:off x="1811821" y="3371707"/>
              <a:ext cx="304599" cy="171710"/>
            </a:xfrm>
            <a:prstGeom prst="triangle">
              <a:avLst>
                <a:gd name="adj" fmla="val 50000"/>
              </a:avLst>
            </a:prstGeom>
            <a:solidFill>
              <a:srgbClr val="A5A5A5"/>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grpSp>
      <p:sp>
        <p:nvSpPr>
          <p:cNvPr id="100" name="Shape 100"/>
          <p:cNvSpPr txBox="1">
            <a:spLocks noGrp="1"/>
          </p:cNvSpPr>
          <p:nvPr>
            <p:ph type="title"/>
          </p:nvPr>
        </p:nvSpPr>
        <p:spPr>
          <a:xfrm>
            <a:off x="715487" y="179049"/>
            <a:ext cx="8229600" cy="597000"/>
          </a:xfrm>
          <a:prstGeom prst="rect">
            <a:avLst/>
          </a:prstGeom>
        </p:spPr>
        <p:txBody>
          <a:bodyPr vert="horz" lIns="91425" tIns="91425" rIns="91425" bIns="91425" rtlCol="0" anchor="ctr" anchorCtr="0">
            <a:noAutofit/>
          </a:bodyPr>
          <a:lstStyle/>
          <a:p>
            <a:pPr>
              <a:spcBef>
                <a:spcPts val="0"/>
              </a:spcBef>
            </a:pPr>
            <a:r>
              <a:rPr lang="en-US" sz="2800" dirty="0"/>
              <a:t>CRISP DM process: Processes and Data Lifecycle</a:t>
            </a:r>
          </a:p>
        </p:txBody>
      </p:sp>
      <p:sp>
        <p:nvSpPr>
          <p:cNvPr id="2" name="Date Placeholder 1"/>
          <p:cNvSpPr>
            <a:spLocks noGrp="1"/>
          </p:cNvSpPr>
          <p:nvPr>
            <p:ph type="dt" sz="half" idx="10"/>
          </p:nvPr>
        </p:nvSpPr>
        <p:spPr/>
        <p:txBody>
          <a:bodyPr/>
          <a:lstStyle/>
          <a:p>
            <a:r>
              <a:rPr lang="en-US"/>
              <a:t>NUST 2018, Namibia</a:t>
            </a:r>
            <a:endParaRPr lang="en-GB" dirty="0"/>
          </a:p>
        </p:txBody>
      </p:sp>
      <p:sp>
        <p:nvSpPr>
          <p:cNvPr id="3" name="Footer Placeholder 2"/>
          <p:cNvSpPr>
            <a:spLocks noGrp="1"/>
          </p:cNvSpPr>
          <p:nvPr>
            <p:ph type="ftr" sz="quarter" idx="11"/>
          </p:nvPr>
        </p:nvSpPr>
        <p:spPr/>
        <p:txBody>
          <a:bodyPr/>
          <a:lstStyle/>
          <a:p>
            <a:r>
              <a:rPr lang="en-US"/>
              <a:t>Data Science Profession and Education</a:t>
            </a:r>
            <a:endParaRPr lang="en-GB" dirty="0"/>
          </a:p>
        </p:txBody>
      </p:sp>
      <p:sp>
        <p:nvSpPr>
          <p:cNvPr id="4" name="Slide Number Placeholder 3"/>
          <p:cNvSpPr>
            <a:spLocks noGrp="1"/>
          </p:cNvSpPr>
          <p:nvPr>
            <p:ph type="sldNum" sz="quarter" idx="12"/>
          </p:nvPr>
        </p:nvSpPr>
        <p:spPr/>
        <p:txBody>
          <a:bodyPr/>
          <a:lstStyle/>
          <a:p>
            <a:fld id="{5444D61A-D5EF-4AD7-8CFF-82B00AE13C42}" type="slidenum">
              <a:rPr lang="en-GB" smtClean="0"/>
              <a:pPr/>
              <a:t>55</a:t>
            </a:fld>
            <a:endParaRPr lang="en-GB" dirty="0"/>
          </a:p>
        </p:txBody>
      </p:sp>
      <p:sp>
        <p:nvSpPr>
          <p:cNvPr id="25" name="Content Placeholder 2"/>
          <p:cNvSpPr>
            <a:spLocks noGrp="1"/>
          </p:cNvSpPr>
          <p:nvPr>
            <p:ph idx="1"/>
          </p:nvPr>
        </p:nvSpPr>
        <p:spPr>
          <a:xfrm>
            <a:off x="111018" y="5978802"/>
            <a:ext cx="8784976" cy="506966"/>
          </a:xfrm>
        </p:spPr>
        <p:txBody>
          <a:bodyPr>
            <a:normAutofit/>
          </a:bodyPr>
          <a:lstStyle/>
          <a:p>
            <a:pPr marL="0" indent="0" algn="ctr">
              <a:buNone/>
            </a:pPr>
            <a:r>
              <a:rPr lang="en-US" sz="2000" dirty="0"/>
              <a:t>Cross Industry Standard Process for Data Mining (CRISP-DM)</a:t>
            </a:r>
          </a:p>
        </p:txBody>
      </p:sp>
    </p:spTree>
    <p:extLst>
      <p:ext uri="{BB962C8B-B14F-4D97-AF65-F5344CB8AC3E}">
        <p14:creationId xmlns:p14="http://schemas.microsoft.com/office/powerpoint/2010/main" val="4045904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403DA-6041-4D44-A6B6-364B107440E7}"/>
              </a:ext>
            </a:extLst>
          </p:cNvPr>
          <p:cNvSpPr>
            <a:spLocks noGrp="1"/>
          </p:cNvSpPr>
          <p:nvPr>
            <p:ph type="title"/>
          </p:nvPr>
        </p:nvSpPr>
        <p:spPr/>
        <p:txBody>
          <a:bodyPr>
            <a:normAutofit fontScale="90000"/>
          </a:bodyPr>
          <a:lstStyle/>
          <a:p>
            <a:r>
              <a:rPr lang="en-US" dirty="0"/>
              <a:t>Online Educational and training resources on Data Science</a:t>
            </a:r>
          </a:p>
        </p:txBody>
      </p:sp>
      <p:sp>
        <p:nvSpPr>
          <p:cNvPr id="3" name="Content Placeholder 2">
            <a:extLst>
              <a:ext uri="{FF2B5EF4-FFF2-40B4-BE49-F238E27FC236}">
                <a16:creationId xmlns:a16="http://schemas.microsoft.com/office/drawing/2014/main" id="{2C1224A3-0F2A-4200-B29F-86BC98594B2E}"/>
              </a:ext>
            </a:extLst>
          </p:cNvPr>
          <p:cNvSpPr>
            <a:spLocks noGrp="1"/>
          </p:cNvSpPr>
          <p:nvPr>
            <p:ph idx="1"/>
          </p:nvPr>
        </p:nvSpPr>
        <p:spPr/>
        <p:txBody>
          <a:bodyPr/>
          <a:lstStyle/>
          <a:p>
            <a:r>
              <a:rPr lang="en-US" dirty="0"/>
              <a:t>LinkedIn Education</a:t>
            </a:r>
          </a:p>
          <a:p>
            <a:r>
              <a:rPr lang="en-US" dirty="0"/>
              <a:t>Microsoft Virtual Academy (MVA)</a:t>
            </a:r>
          </a:p>
          <a:p>
            <a:r>
              <a:rPr lang="en-US" dirty="0"/>
              <a:t>(IBM – in transition)</a:t>
            </a:r>
          </a:p>
          <a:p>
            <a:r>
              <a:rPr lang="en-US" dirty="0"/>
              <a:t>DataCamp</a:t>
            </a:r>
          </a:p>
          <a:p>
            <a:r>
              <a:rPr lang="en-US" dirty="0"/>
              <a:t>Coursera, Udacity</a:t>
            </a:r>
          </a:p>
          <a:p>
            <a:r>
              <a:rPr lang="en-US" dirty="0"/>
              <a:t>Certification and training by PMI, DAMA, IIBA</a:t>
            </a:r>
          </a:p>
          <a:p>
            <a:endParaRPr lang="en-US" dirty="0"/>
          </a:p>
        </p:txBody>
      </p:sp>
      <p:sp>
        <p:nvSpPr>
          <p:cNvPr id="4" name="Date Placeholder 3">
            <a:extLst>
              <a:ext uri="{FF2B5EF4-FFF2-40B4-BE49-F238E27FC236}">
                <a16:creationId xmlns:a16="http://schemas.microsoft.com/office/drawing/2014/main" id="{0DED6B55-9AC4-4EE2-A7C0-046E99F4A03C}"/>
              </a:ext>
            </a:extLst>
          </p:cNvPr>
          <p:cNvSpPr>
            <a:spLocks noGrp="1"/>
          </p:cNvSpPr>
          <p:nvPr>
            <p:ph type="dt" sz="half" idx="10"/>
          </p:nvPr>
        </p:nvSpPr>
        <p:spPr/>
        <p:txBody>
          <a:bodyPr/>
          <a:lstStyle/>
          <a:p>
            <a:r>
              <a:rPr lang="en-US"/>
              <a:t>NUST 2018, Namibia</a:t>
            </a:r>
            <a:endParaRPr lang="en-GB"/>
          </a:p>
        </p:txBody>
      </p:sp>
      <p:sp>
        <p:nvSpPr>
          <p:cNvPr id="5" name="Footer Placeholder 4">
            <a:extLst>
              <a:ext uri="{FF2B5EF4-FFF2-40B4-BE49-F238E27FC236}">
                <a16:creationId xmlns:a16="http://schemas.microsoft.com/office/drawing/2014/main" id="{851F9327-80CD-4A0B-9CAF-8AD56194DA9D}"/>
              </a:ext>
            </a:extLst>
          </p:cNvPr>
          <p:cNvSpPr>
            <a:spLocks noGrp="1"/>
          </p:cNvSpPr>
          <p:nvPr>
            <p:ph type="ftr" sz="quarter" idx="11"/>
          </p:nvPr>
        </p:nvSpPr>
        <p:spPr/>
        <p:txBody>
          <a:bodyPr/>
          <a:lstStyle/>
          <a:p>
            <a:r>
              <a:rPr lang="en-US"/>
              <a:t>Data Science Profession and Education</a:t>
            </a:r>
            <a:endParaRPr lang="en-GB"/>
          </a:p>
        </p:txBody>
      </p:sp>
      <p:sp>
        <p:nvSpPr>
          <p:cNvPr id="6" name="Slide Number Placeholder 5">
            <a:extLst>
              <a:ext uri="{FF2B5EF4-FFF2-40B4-BE49-F238E27FC236}">
                <a16:creationId xmlns:a16="http://schemas.microsoft.com/office/drawing/2014/main" id="{60FC4A02-CB87-421F-B056-46872515D9D2}"/>
              </a:ext>
            </a:extLst>
          </p:cNvPr>
          <p:cNvSpPr>
            <a:spLocks noGrp="1"/>
          </p:cNvSpPr>
          <p:nvPr>
            <p:ph type="sldNum" sz="quarter" idx="12"/>
          </p:nvPr>
        </p:nvSpPr>
        <p:spPr/>
        <p:txBody>
          <a:bodyPr/>
          <a:lstStyle/>
          <a:p>
            <a:fld id="{5444D61A-D5EF-4AD7-8CFF-82B00AE13C42}" type="slidenum">
              <a:rPr lang="en-GB" smtClean="0"/>
              <a:pPr/>
              <a:t>56</a:t>
            </a:fld>
            <a:endParaRPr lang="en-GB"/>
          </a:p>
        </p:txBody>
      </p:sp>
    </p:spTree>
    <p:extLst>
      <p:ext uri="{BB962C8B-B14F-4D97-AF65-F5344CB8AC3E}">
        <p14:creationId xmlns:p14="http://schemas.microsoft.com/office/powerpoint/2010/main" val="36820980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BEBD4-BBC3-46E1-A78F-9D1BA55655B3}"/>
              </a:ext>
            </a:extLst>
          </p:cNvPr>
          <p:cNvSpPr>
            <a:spLocks noGrp="1"/>
          </p:cNvSpPr>
          <p:nvPr>
            <p:ph type="title"/>
          </p:nvPr>
        </p:nvSpPr>
        <p:spPr/>
        <p:txBody>
          <a:bodyPr/>
          <a:lstStyle/>
          <a:p>
            <a:r>
              <a:rPr lang="en-US" dirty="0"/>
              <a:t>Open Data and Educational Datasets</a:t>
            </a:r>
          </a:p>
        </p:txBody>
      </p:sp>
      <p:sp>
        <p:nvSpPr>
          <p:cNvPr id="3" name="Content Placeholder 2">
            <a:extLst>
              <a:ext uri="{FF2B5EF4-FFF2-40B4-BE49-F238E27FC236}">
                <a16:creationId xmlns:a16="http://schemas.microsoft.com/office/drawing/2014/main" id="{CA0E7373-04DD-4AE8-BBC9-72DB98FD45EA}"/>
              </a:ext>
            </a:extLst>
          </p:cNvPr>
          <p:cNvSpPr>
            <a:spLocks noGrp="1"/>
          </p:cNvSpPr>
          <p:nvPr>
            <p:ph idx="1"/>
          </p:nvPr>
        </p:nvSpPr>
        <p:spPr/>
        <p:txBody>
          <a:bodyPr/>
          <a:lstStyle/>
          <a:p>
            <a:r>
              <a:rPr lang="en-US" dirty="0"/>
              <a:t>Amazon Web Services (AWS)</a:t>
            </a:r>
          </a:p>
          <a:p>
            <a:r>
              <a:rPr lang="en-US" dirty="0"/>
              <a:t>Google</a:t>
            </a:r>
          </a:p>
          <a:p>
            <a:r>
              <a:rPr lang="en-US" dirty="0"/>
              <a:t>Microsoft Azure</a:t>
            </a:r>
          </a:p>
          <a:p>
            <a:r>
              <a:rPr lang="en-US" dirty="0"/>
              <a:t>Kaggle</a:t>
            </a:r>
          </a:p>
          <a:p>
            <a:r>
              <a:rPr lang="en-US" dirty="0"/>
              <a:t>KDNuggets</a:t>
            </a:r>
          </a:p>
        </p:txBody>
      </p:sp>
      <p:sp>
        <p:nvSpPr>
          <p:cNvPr id="4" name="Date Placeholder 3">
            <a:extLst>
              <a:ext uri="{FF2B5EF4-FFF2-40B4-BE49-F238E27FC236}">
                <a16:creationId xmlns:a16="http://schemas.microsoft.com/office/drawing/2014/main" id="{7AF3A498-19AD-4D34-B80E-A4DA210EA730}"/>
              </a:ext>
            </a:extLst>
          </p:cNvPr>
          <p:cNvSpPr>
            <a:spLocks noGrp="1"/>
          </p:cNvSpPr>
          <p:nvPr>
            <p:ph type="dt" sz="half" idx="10"/>
          </p:nvPr>
        </p:nvSpPr>
        <p:spPr/>
        <p:txBody>
          <a:bodyPr/>
          <a:lstStyle/>
          <a:p>
            <a:r>
              <a:rPr lang="en-US"/>
              <a:t>NUST 2018, Namibia</a:t>
            </a:r>
            <a:endParaRPr lang="en-GB"/>
          </a:p>
        </p:txBody>
      </p:sp>
      <p:sp>
        <p:nvSpPr>
          <p:cNvPr id="5" name="Footer Placeholder 4">
            <a:extLst>
              <a:ext uri="{FF2B5EF4-FFF2-40B4-BE49-F238E27FC236}">
                <a16:creationId xmlns:a16="http://schemas.microsoft.com/office/drawing/2014/main" id="{58F0CD05-C7B7-4268-94DA-98A679E98BFF}"/>
              </a:ext>
            </a:extLst>
          </p:cNvPr>
          <p:cNvSpPr>
            <a:spLocks noGrp="1"/>
          </p:cNvSpPr>
          <p:nvPr>
            <p:ph type="ftr" sz="quarter" idx="11"/>
          </p:nvPr>
        </p:nvSpPr>
        <p:spPr/>
        <p:txBody>
          <a:bodyPr/>
          <a:lstStyle/>
          <a:p>
            <a:r>
              <a:rPr lang="en-US"/>
              <a:t>Data Science Profession and Education</a:t>
            </a:r>
            <a:endParaRPr lang="en-GB"/>
          </a:p>
        </p:txBody>
      </p:sp>
      <p:sp>
        <p:nvSpPr>
          <p:cNvPr id="6" name="Slide Number Placeholder 5">
            <a:extLst>
              <a:ext uri="{FF2B5EF4-FFF2-40B4-BE49-F238E27FC236}">
                <a16:creationId xmlns:a16="http://schemas.microsoft.com/office/drawing/2014/main" id="{82F3EBEC-1690-4451-833A-AB0B3467C464}"/>
              </a:ext>
            </a:extLst>
          </p:cNvPr>
          <p:cNvSpPr>
            <a:spLocks noGrp="1"/>
          </p:cNvSpPr>
          <p:nvPr>
            <p:ph type="sldNum" sz="quarter" idx="12"/>
          </p:nvPr>
        </p:nvSpPr>
        <p:spPr/>
        <p:txBody>
          <a:bodyPr/>
          <a:lstStyle/>
          <a:p>
            <a:fld id="{5444D61A-D5EF-4AD7-8CFF-82B00AE13C42}" type="slidenum">
              <a:rPr lang="en-GB" smtClean="0"/>
              <a:pPr/>
              <a:t>57</a:t>
            </a:fld>
            <a:endParaRPr lang="en-GB"/>
          </a:p>
        </p:txBody>
      </p:sp>
    </p:spTree>
    <p:extLst>
      <p:ext uri="{BB962C8B-B14F-4D97-AF65-F5344CB8AC3E}">
        <p14:creationId xmlns:p14="http://schemas.microsoft.com/office/powerpoint/2010/main" val="1371509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20389-7EAA-400F-A5AD-24D269158328}"/>
              </a:ext>
            </a:extLst>
          </p:cNvPr>
          <p:cNvSpPr>
            <a:spLocks noGrp="1"/>
          </p:cNvSpPr>
          <p:nvPr>
            <p:ph type="title"/>
          </p:nvPr>
        </p:nvSpPr>
        <p:spPr/>
        <p:txBody>
          <a:bodyPr/>
          <a:lstStyle/>
          <a:p>
            <a:r>
              <a:rPr lang="en-US" dirty="0"/>
              <a:t>Questions and discussion</a:t>
            </a:r>
          </a:p>
        </p:txBody>
      </p:sp>
      <p:sp>
        <p:nvSpPr>
          <p:cNvPr id="3" name="Content Placeholder 2">
            <a:extLst>
              <a:ext uri="{FF2B5EF4-FFF2-40B4-BE49-F238E27FC236}">
                <a16:creationId xmlns:a16="http://schemas.microsoft.com/office/drawing/2014/main" id="{E4E15287-E179-4121-9F7C-EA51507D53A7}"/>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38F501C1-5A32-446B-994F-58BA921421F8}"/>
              </a:ext>
            </a:extLst>
          </p:cNvPr>
          <p:cNvSpPr>
            <a:spLocks noGrp="1"/>
          </p:cNvSpPr>
          <p:nvPr>
            <p:ph type="dt" sz="half" idx="10"/>
          </p:nvPr>
        </p:nvSpPr>
        <p:spPr/>
        <p:txBody>
          <a:bodyPr/>
          <a:lstStyle/>
          <a:p>
            <a:r>
              <a:rPr lang="en-US"/>
              <a:t>NUST 2018, Namibia</a:t>
            </a:r>
            <a:endParaRPr lang="en-GB"/>
          </a:p>
        </p:txBody>
      </p:sp>
      <p:sp>
        <p:nvSpPr>
          <p:cNvPr id="5" name="Footer Placeholder 4">
            <a:extLst>
              <a:ext uri="{FF2B5EF4-FFF2-40B4-BE49-F238E27FC236}">
                <a16:creationId xmlns:a16="http://schemas.microsoft.com/office/drawing/2014/main" id="{ACA40BBA-FA5F-4D5E-B03E-658F6CC1E3CC}"/>
              </a:ext>
            </a:extLst>
          </p:cNvPr>
          <p:cNvSpPr>
            <a:spLocks noGrp="1"/>
          </p:cNvSpPr>
          <p:nvPr>
            <p:ph type="ftr" sz="quarter" idx="11"/>
          </p:nvPr>
        </p:nvSpPr>
        <p:spPr/>
        <p:txBody>
          <a:bodyPr/>
          <a:lstStyle/>
          <a:p>
            <a:r>
              <a:rPr lang="en-US"/>
              <a:t>Data Science Profession and Education</a:t>
            </a:r>
            <a:endParaRPr lang="en-GB"/>
          </a:p>
        </p:txBody>
      </p:sp>
      <p:sp>
        <p:nvSpPr>
          <p:cNvPr id="6" name="Slide Number Placeholder 5">
            <a:extLst>
              <a:ext uri="{FF2B5EF4-FFF2-40B4-BE49-F238E27FC236}">
                <a16:creationId xmlns:a16="http://schemas.microsoft.com/office/drawing/2014/main" id="{C4D2F66A-6911-421A-8486-2262F726B944}"/>
              </a:ext>
            </a:extLst>
          </p:cNvPr>
          <p:cNvSpPr>
            <a:spLocks noGrp="1"/>
          </p:cNvSpPr>
          <p:nvPr>
            <p:ph type="sldNum" sz="quarter" idx="12"/>
          </p:nvPr>
        </p:nvSpPr>
        <p:spPr/>
        <p:txBody>
          <a:bodyPr/>
          <a:lstStyle/>
          <a:p>
            <a:fld id="{5444D61A-D5EF-4AD7-8CFF-82B00AE13C42}" type="slidenum">
              <a:rPr lang="en-GB" smtClean="0"/>
              <a:pPr/>
              <a:t>58</a:t>
            </a:fld>
            <a:endParaRPr lang="en-GB"/>
          </a:p>
        </p:txBody>
      </p:sp>
    </p:spTree>
    <p:extLst>
      <p:ext uri="{BB962C8B-B14F-4D97-AF65-F5344CB8AC3E}">
        <p14:creationId xmlns:p14="http://schemas.microsoft.com/office/powerpoint/2010/main" val="30528963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related links</a:t>
            </a:r>
          </a:p>
        </p:txBody>
      </p:sp>
      <p:sp>
        <p:nvSpPr>
          <p:cNvPr id="3" name="Content Placeholder 2"/>
          <p:cNvSpPr>
            <a:spLocks noGrp="1"/>
          </p:cNvSpPr>
          <p:nvPr>
            <p:ph idx="1"/>
          </p:nvPr>
        </p:nvSpPr>
        <p:spPr>
          <a:xfrm>
            <a:off x="179512" y="1268760"/>
            <a:ext cx="8784976" cy="4392488"/>
          </a:xfrm>
        </p:spPr>
        <p:txBody>
          <a:bodyPr>
            <a:normAutofit fontScale="92500" lnSpcReduction="20000"/>
          </a:bodyPr>
          <a:lstStyle/>
          <a:p>
            <a:r>
              <a:rPr lang="en-US" sz="1800" dirty="0"/>
              <a:t>Amsterdam School of Data Science</a:t>
            </a:r>
          </a:p>
          <a:p>
            <a:pPr lvl="1"/>
            <a:r>
              <a:rPr lang="en-US" sz="1400" dirty="0">
                <a:hlinkClick r:id="rId2"/>
              </a:rPr>
              <a:t>https://www.schoolofdatascience.amsterdam/</a:t>
            </a:r>
            <a:endParaRPr lang="en-US" sz="1400" dirty="0"/>
          </a:p>
          <a:p>
            <a:pPr lvl="1"/>
            <a:r>
              <a:rPr lang="en-US" sz="1400" dirty="0">
                <a:hlinkClick r:id="rId3"/>
              </a:rPr>
              <a:t>https://www.schoolofdatascience.amsterdam/education/</a:t>
            </a:r>
            <a:r>
              <a:rPr lang="en-US" sz="1400" dirty="0"/>
              <a:t> </a:t>
            </a:r>
          </a:p>
          <a:p>
            <a:pPr lvl="1"/>
            <a:endParaRPr lang="en-US" sz="1400" dirty="0"/>
          </a:p>
          <a:p>
            <a:r>
              <a:rPr lang="en-GB" sz="1800" dirty="0"/>
              <a:t>Research Data Alliance interest Group on Education and Training on Handling of Research Data (IG-ETHRD)</a:t>
            </a:r>
          </a:p>
          <a:p>
            <a:pPr lvl="1"/>
            <a:r>
              <a:rPr lang="en-GB" sz="1400" dirty="0">
                <a:hlinkClick r:id="rId4"/>
              </a:rPr>
              <a:t>https://www.rd-alliance.org/groups/education-and-training-handling-research-data.html</a:t>
            </a:r>
            <a:r>
              <a:rPr lang="en-GB" sz="1400" dirty="0"/>
              <a:t> </a:t>
            </a:r>
          </a:p>
          <a:p>
            <a:r>
              <a:rPr lang="en-US" sz="1800" dirty="0"/>
              <a:t>Final Report on European Data Market Study by IDC (Feb 2017)</a:t>
            </a:r>
          </a:p>
          <a:p>
            <a:pPr lvl="1"/>
            <a:r>
              <a:rPr lang="en-US" sz="1400" dirty="0">
                <a:hlinkClick r:id="rId5"/>
              </a:rPr>
              <a:t>https://ec.europa.eu/digital-single-market/en/news/final-results-european-data-market-study-measuring-size-and-trends-eu-data-economy</a:t>
            </a:r>
            <a:r>
              <a:rPr lang="en-US" sz="1400" dirty="0"/>
              <a:t> </a:t>
            </a:r>
            <a:endParaRPr lang="en-GB" sz="1400" dirty="0"/>
          </a:p>
          <a:p>
            <a:r>
              <a:rPr lang="en-GB" sz="1800" dirty="0"/>
              <a:t>PwC and BHEF report “</a:t>
            </a:r>
            <a:r>
              <a:rPr lang="en-US" sz="1800" dirty="0"/>
              <a:t>Investing in America’s data science and analytics talent: The case for action” (April 2017)</a:t>
            </a:r>
            <a:endParaRPr lang="en-GB" sz="1800" dirty="0"/>
          </a:p>
          <a:p>
            <a:pPr lvl="1"/>
            <a:r>
              <a:rPr lang="en-GB" sz="1400" dirty="0">
                <a:hlinkClick r:id="rId6"/>
              </a:rPr>
              <a:t>http://www.bhef.com/publications/investing-americas-data-science-and-analytics-talent</a:t>
            </a:r>
            <a:r>
              <a:rPr lang="en-GB" sz="1400" dirty="0"/>
              <a:t> </a:t>
            </a:r>
          </a:p>
          <a:p>
            <a:r>
              <a:rPr lang="en-GB" sz="1800" dirty="0"/>
              <a:t>Burning Glass Technology, IBM, and BHEF report “</a:t>
            </a:r>
            <a:r>
              <a:rPr lang="en-US" sz="1800" dirty="0"/>
              <a:t>The Quant Crunch: How the demand for Data Science Skills is disrupting the job Market” (April 2017)</a:t>
            </a:r>
          </a:p>
          <a:p>
            <a:pPr lvl="1"/>
            <a:r>
              <a:rPr lang="en-US" sz="1400" dirty="0">
                <a:hlinkClick r:id="rId7"/>
              </a:rPr>
              <a:t>http://www.bhef.com/publications/quant-crunch-how-demand-data-science-skills-disrupting-job-market</a:t>
            </a:r>
            <a:r>
              <a:rPr lang="en-US" sz="1400" dirty="0"/>
              <a:t> </a:t>
            </a:r>
          </a:p>
          <a:p>
            <a:pPr lvl="1"/>
            <a:r>
              <a:rPr lang="en-US" sz="1400" dirty="0">
                <a:hlinkClick r:id="rId8"/>
              </a:rPr>
              <a:t>https://public.dhe.ibm.com/common/ssi/ecm/im/en/iml14576usen/IML14576USEN.PDF</a:t>
            </a:r>
            <a:r>
              <a:rPr lang="en-US" sz="1400" dirty="0"/>
              <a:t> </a:t>
            </a:r>
          </a:p>
          <a:p>
            <a:r>
              <a:rPr lang="en-US" sz="1800" dirty="0"/>
              <a:t>Millennials at work: Reshaping the workspace (2016)</a:t>
            </a:r>
          </a:p>
          <a:p>
            <a:pPr lvl="1"/>
            <a:r>
              <a:rPr lang="en-US" sz="1400" dirty="0">
                <a:hlinkClick r:id="rId9"/>
              </a:rPr>
              <a:t>https://www.pwc.com/m1/en/services/consulting/documents/millennials-at-work.pdf</a:t>
            </a:r>
            <a:r>
              <a:rPr lang="en-US" sz="1400" dirty="0"/>
              <a:t> </a:t>
            </a:r>
          </a:p>
        </p:txBody>
      </p:sp>
      <p:sp>
        <p:nvSpPr>
          <p:cNvPr id="4" name="Date Placeholder 3"/>
          <p:cNvSpPr>
            <a:spLocks noGrp="1"/>
          </p:cNvSpPr>
          <p:nvPr>
            <p:ph type="dt" sz="half" idx="10"/>
          </p:nvPr>
        </p:nvSpPr>
        <p:spPr/>
        <p:txBody>
          <a:bodyPr/>
          <a:lstStyle/>
          <a:p>
            <a:r>
              <a:rPr lang="en-US"/>
              <a:t>NUST 2018, Namibia</a:t>
            </a:r>
            <a:endParaRPr lang="en-GB" dirty="0"/>
          </a:p>
        </p:txBody>
      </p:sp>
      <p:sp>
        <p:nvSpPr>
          <p:cNvPr id="5" name="Footer Placeholder 4"/>
          <p:cNvSpPr>
            <a:spLocks noGrp="1"/>
          </p:cNvSpPr>
          <p:nvPr>
            <p:ph type="ftr" sz="quarter" idx="11"/>
          </p:nvPr>
        </p:nvSpPr>
        <p:spPr/>
        <p:txBody>
          <a:bodyPr/>
          <a:lstStyle/>
          <a:p>
            <a:r>
              <a:rPr lang="en-US"/>
              <a:t>Data Science Profession and Education</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59</a:t>
            </a:fld>
            <a:endParaRPr lang="en-GB"/>
          </a:p>
        </p:txBody>
      </p:sp>
      <p:grpSp>
        <p:nvGrpSpPr>
          <p:cNvPr id="7" name="Group 6">
            <a:extLst>
              <a:ext uri="{FF2B5EF4-FFF2-40B4-BE49-F238E27FC236}">
                <a16:creationId xmlns:a16="http://schemas.microsoft.com/office/drawing/2014/main" id="{C84D7476-D339-464B-A0F0-F5E94681120C}"/>
              </a:ext>
            </a:extLst>
          </p:cNvPr>
          <p:cNvGrpSpPr/>
          <p:nvPr/>
        </p:nvGrpSpPr>
        <p:grpSpPr>
          <a:xfrm>
            <a:off x="286181" y="5892401"/>
            <a:ext cx="7272107" cy="470199"/>
            <a:chOff x="286181" y="5892401"/>
            <a:chExt cx="7272107" cy="470199"/>
          </a:xfrm>
        </p:grpSpPr>
        <p:pic>
          <p:nvPicPr>
            <p:cNvPr id="8" name="Picture 7">
              <a:extLst>
                <a:ext uri="{FF2B5EF4-FFF2-40B4-BE49-F238E27FC236}">
                  <a16:creationId xmlns:a16="http://schemas.microsoft.com/office/drawing/2014/main" id="{765CED3E-4695-4D90-A24F-0DBA00261793}"/>
                </a:ext>
              </a:extLst>
            </p:cNvPr>
            <p:cNvPicPr/>
            <p:nvPr/>
          </p:nvPicPr>
          <p:blipFill>
            <a:blip r:embed="rId10" cstate="print">
              <a:extLst>
                <a:ext uri="{28A0092B-C50C-407E-A947-70E740481C1C}">
                  <a14:useLocalDpi xmlns:a14="http://schemas.microsoft.com/office/drawing/2010/main" val="0"/>
                </a:ext>
              </a:extLst>
            </a:blip>
            <a:stretch>
              <a:fillRect/>
            </a:stretch>
          </p:blipFill>
          <p:spPr>
            <a:xfrm>
              <a:off x="286181" y="5892401"/>
              <a:ext cx="1226820" cy="429260"/>
            </a:xfrm>
            <a:prstGeom prst="rect">
              <a:avLst/>
            </a:prstGeom>
          </p:spPr>
        </p:pic>
        <p:sp>
          <p:nvSpPr>
            <p:cNvPr id="9" name="TextBox 8">
              <a:extLst>
                <a:ext uri="{FF2B5EF4-FFF2-40B4-BE49-F238E27FC236}">
                  <a16:creationId xmlns:a16="http://schemas.microsoft.com/office/drawing/2014/main" id="{5E6F2F5D-966D-42ED-B80D-416F89B0B012}"/>
                </a:ext>
              </a:extLst>
            </p:cNvPr>
            <p:cNvSpPr txBox="1"/>
            <p:nvPr/>
          </p:nvSpPr>
          <p:spPr>
            <a:xfrm>
              <a:off x="1835696" y="5900935"/>
              <a:ext cx="5722592" cy="461665"/>
            </a:xfrm>
            <a:prstGeom prst="rect">
              <a:avLst/>
            </a:prstGeom>
            <a:noFill/>
          </p:spPr>
          <p:txBody>
            <a:bodyPr wrap="none" rtlCol="0">
              <a:spAutoFit/>
            </a:bodyPr>
            <a:lstStyle/>
            <a:p>
              <a:r>
                <a:rPr lang="en-US" sz="1200" dirty="0"/>
                <a:t>This work is licensed under the Creative Commons Attribution 4.0 International License. </a:t>
              </a:r>
              <a:br>
                <a:rPr lang="en-US" sz="1200" dirty="0"/>
              </a:br>
              <a:r>
                <a:rPr lang="en-US" sz="1200" dirty="0"/>
                <a:t>To view a copy of this license, visit http://creativecommons.org/licenses/by/4.0/</a:t>
              </a:r>
            </a:p>
          </p:txBody>
        </p:sp>
      </p:grpSp>
    </p:spTree>
    <p:extLst>
      <p:ext uri="{BB962C8B-B14F-4D97-AF65-F5344CB8AC3E}">
        <p14:creationId xmlns:p14="http://schemas.microsoft.com/office/powerpoint/2010/main" val="3030322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Fourth Paradigm of Scientific Research</a:t>
            </a:r>
          </a:p>
        </p:txBody>
      </p:sp>
      <p:sp>
        <p:nvSpPr>
          <p:cNvPr id="3" name="Content Placeholder 2"/>
          <p:cNvSpPr>
            <a:spLocks noGrp="1"/>
          </p:cNvSpPr>
          <p:nvPr>
            <p:ph idx="1"/>
          </p:nvPr>
        </p:nvSpPr>
        <p:spPr/>
        <p:txBody>
          <a:bodyPr>
            <a:noAutofit/>
          </a:bodyPr>
          <a:lstStyle/>
          <a:p>
            <a:pPr marL="514350" indent="-514350">
              <a:buFont typeface="+mj-lt"/>
              <a:buAutoNum type="arabicPeriod"/>
            </a:pPr>
            <a:r>
              <a:rPr lang="en-US" sz="2000" dirty="0"/>
              <a:t>Theory, hypothesis and logical reasoning</a:t>
            </a:r>
          </a:p>
          <a:p>
            <a:pPr marL="514350" indent="-514350">
              <a:buFont typeface="+mj-lt"/>
              <a:buAutoNum type="arabicPeriod"/>
            </a:pPr>
            <a:r>
              <a:rPr lang="en-US" sz="2000" dirty="0"/>
              <a:t>Observation or Experiment, e.g. </a:t>
            </a:r>
          </a:p>
          <a:p>
            <a:pPr marL="914400" lvl="1" indent="-514350"/>
            <a:r>
              <a:rPr lang="en-US" sz="1800" dirty="0"/>
              <a:t>Newton observed apples falling to design his </a:t>
            </a:r>
            <a:br>
              <a:rPr lang="en-US" sz="1800" dirty="0"/>
            </a:br>
            <a:r>
              <a:rPr lang="en-US" sz="1800" dirty="0"/>
              <a:t>theory of mechanics</a:t>
            </a:r>
          </a:p>
          <a:p>
            <a:pPr marL="914400" lvl="1" indent="-514350"/>
            <a:r>
              <a:rPr lang="en-US" sz="1800" dirty="0" err="1"/>
              <a:t>Gallileo</a:t>
            </a:r>
            <a:r>
              <a:rPr lang="en-US" sz="1800" dirty="0"/>
              <a:t> Galilei made experiments with falling objects </a:t>
            </a:r>
            <a:br>
              <a:rPr lang="en-US" sz="1800" dirty="0"/>
            </a:br>
            <a:r>
              <a:rPr lang="en-US" sz="1800" dirty="0"/>
              <a:t>from the Pisa leaning tower</a:t>
            </a:r>
          </a:p>
          <a:p>
            <a:pPr marL="514350" indent="-514350">
              <a:buFont typeface="+mj-lt"/>
              <a:buAutoNum type="arabicPeriod"/>
            </a:pPr>
            <a:r>
              <a:rPr lang="en-US" sz="2000" dirty="0"/>
              <a:t>Simulation of theory or model</a:t>
            </a:r>
          </a:p>
          <a:p>
            <a:pPr marL="914400" lvl="1" indent="-514350"/>
            <a:r>
              <a:rPr lang="en-US" sz="1800" dirty="0"/>
              <a:t>Digital simulation can prove theory or model</a:t>
            </a:r>
          </a:p>
          <a:p>
            <a:pPr marL="514350" indent="-514350">
              <a:buFont typeface="+mj-lt"/>
              <a:buAutoNum type="arabicPeriod"/>
            </a:pPr>
            <a:r>
              <a:rPr lang="en-US" sz="2000" dirty="0">
                <a:solidFill>
                  <a:srgbClr val="C00000"/>
                </a:solidFill>
              </a:rPr>
              <a:t>Data-driven Scientific Discovery (aka Data Science)</a:t>
            </a:r>
          </a:p>
          <a:p>
            <a:pPr lvl="1"/>
            <a:r>
              <a:rPr lang="en-US" sz="1800" dirty="0">
                <a:solidFill>
                  <a:srgbClr val="C00000"/>
                </a:solidFill>
              </a:rPr>
              <a:t>More data beat hypothesized theory</a:t>
            </a:r>
          </a:p>
          <a:p>
            <a:pPr lvl="1"/>
            <a:r>
              <a:rPr lang="en-US" sz="1800" dirty="0">
                <a:solidFill>
                  <a:srgbClr val="C00000"/>
                </a:solidFill>
              </a:rPr>
              <a:t>e-Science as computing and Information Technologies empowered science</a:t>
            </a:r>
          </a:p>
          <a:p>
            <a:pPr marL="457200" indent="-457200">
              <a:buFont typeface="+mj-lt"/>
              <a:buAutoNum type="arabicPeriod"/>
            </a:pPr>
            <a:r>
              <a:rPr lang="en-US" sz="2000" dirty="0">
                <a:solidFill>
                  <a:srgbClr val="0070C0"/>
                </a:solidFill>
              </a:rPr>
              <a:t>Computer-human - driven science?</a:t>
            </a:r>
          </a:p>
          <a:p>
            <a:pPr marL="857250" lvl="1" indent="-457200"/>
            <a:r>
              <a:rPr lang="en-US" sz="1800" dirty="0">
                <a:solidFill>
                  <a:srgbClr val="0070C0"/>
                </a:solidFill>
              </a:rPr>
              <a:t>Machine discovers new patterns and formulates hypothesis in one or multiples knowledge spaces</a:t>
            </a:r>
          </a:p>
          <a:p>
            <a:pPr marL="857250" lvl="1" indent="-457200"/>
            <a:r>
              <a:rPr lang="en-US" sz="1800" dirty="0">
                <a:solidFill>
                  <a:srgbClr val="0070C0"/>
                </a:solidFill>
              </a:rPr>
              <a:t>Scientist validates and designs additional texts or experiments</a:t>
            </a:r>
          </a:p>
          <a:p>
            <a:pPr marL="857250" lvl="1" indent="-457200"/>
            <a:endParaRPr lang="en-US" sz="1800" dirty="0">
              <a:solidFill>
                <a:srgbClr val="FFC000"/>
              </a:solidFill>
            </a:endParaRPr>
          </a:p>
        </p:txBody>
      </p:sp>
      <p:sp>
        <p:nvSpPr>
          <p:cNvPr id="4" name="Date Placeholder 3"/>
          <p:cNvSpPr>
            <a:spLocks noGrp="1"/>
          </p:cNvSpPr>
          <p:nvPr>
            <p:ph type="dt" sz="half" idx="10"/>
          </p:nvPr>
        </p:nvSpPr>
        <p:spPr/>
        <p:txBody>
          <a:bodyPr/>
          <a:lstStyle/>
          <a:p>
            <a:r>
              <a:rPr lang="en-US"/>
              <a:t>NUST 2018, Namibia</a:t>
            </a:r>
            <a:endParaRPr lang="en-GB"/>
          </a:p>
        </p:txBody>
      </p:sp>
      <p:sp>
        <p:nvSpPr>
          <p:cNvPr id="5" name="Footer Placeholder 4"/>
          <p:cNvSpPr>
            <a:spLocks noGrp="1"/>
          </p:cNvSpPr>
          <p:nvPr>
            <p:ph type="ftr" sz="quarter" idx="11"/>
          </p:nvPr>
        </p:nvSpPr>
        <p:spPr/>
        <p:txBody>
          <a:bodyPr/>
          <a:lstStyle/>
          <a:p>
            <a:r>
              <a:rPr lang="en-US"/>
              <a:t>Data Science Profession and Education</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6</a:t>
            </a:fld>
            <a:endParaRPr lang="en-GB"/>
          </a:p>
        </p:txBody>
      </p:sp>
      <p:pic>
        <p:nvPicPr>
          <p:cNvPr id="7" name="Picture 2" descr="http://research.microsoft.com/en-us/collaboration/fourthparadigm/fpcover-full.jpg">
            <a:extLst>
              <a:ext uri="{FF2B5EF4-FFF2-40B4-BE49-F238E27FC236}">
                <a16:creationId xmlns:a16="http://schemas.microsoft.com/office/drawing/2014/main" id="{79C22DE8-A90A-441D-8DB8-A7AB8F1C17C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40179" y="692696"/>
            <a:ext cx="1603821" cy="2316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1430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materials</a:t>
            </a: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r>
              <a:rPr lang="en-US"/>
              <a:t>NUST 2018, Namibia</a:t>
            </a:r>
            <a:endParaRPr lang="en-GB"/>
          </a:p>
        </p:txBody>
      </p:sp>
      <p:sp>
        <p:nvSpPr>
          <p:cNvPr id="5" name="Footer Placeholder 4"/>
          <p:cNvSpPr>
            <a:spLocks noGrp="1"/>
          </p:cNvSpPr>
          <p:nvPr>
            <p:ph type="ftr" sz="quarter" idx="11"/>
          </p:nvPr>
        </p:nvSpPr>
        <p:spPr/>
        <p:txBody>
          <a:bodyPr/>
          <a:lstStyle/>
          <a:p>
            <a:r>
              <a:rPr lang="en-US"/>
              <a:t>Data Science Profession and Education</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60</a:t>
            </a:fld>
            <a:endParaRPr lang="en-GB"/>
          </a:p>
        </p:txBody>
      </p:sp>
    </p:spTree>
    <p:extLst>
      <p:ext uri="{BB962C8B-B14F-4D97-AF65-F5344CB8AC3E}">
        <p14:creationId xmlns:p14="http://schemas.microsoft.com/office/powerpoint/2010/main" val="26614869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pSp>
        <p:nvGrpSpPr>
          <p:cNvPr id="2" name="Group 1"/>
          <p:cNvGrpSpPr>
            <a:grpSpLocks noChangeAspect="1"/>
          </p:cNvGrpSpPr>
          <p:nvPr/>
        </p:nvGrpSpPr>
        <p:grpSpPr>
          <a:xfrm>
            <a:off x="539552" y="1592796"/>
            <a:ext cx="8049662" cy="4011753"/>
            <a:chOff x="614547" y="2019301"/>
            <a:chExt cx="6880053" cy="3428849"/>
          </a:xfrm>
        </p:grpSpPr>
        <p:sp>
          <p:nvSpPr>
            <p:cNvPr id="111" name="Shape 111"/>
            <p:cNvSpPr/>
            <p:nvPr/>
          </p:nvSpPr>
          <p:spPr>
            <a:xfrm>
              <a:off x="3124201" y="3381994"/>
              <a:ext cx="1904999" cy="685799"/>
            </a:xfrm>
            <a:prstGeom prst="ellipse">
              <a:avLst/>
            </a:prstGeom>
            <a:solidFill>
              <a:srgbClr val="F2F2F2">
                <a:alpha val="69803"/>
              </a:srgbClr>
            </a:solidFill>
            <a:ln w="19050" cap="flat" cmpd="sng">
              <a:solidFill>
                <a:srgbClr val="7F7F7F"/>
              </a:solidFill>
              <a:prstDash val="solid"/>
              <a:round/>
              <a:headEnd type="none" w="med" len="med"/>
              <a:tailEnd type="none" w="med" len="med"/>
            </a:ln>
          </p:spPr>
          <p:txBody>
            <a:bodyPr lIns="91425" tIns="45700" rIns="91425" bIns="45700" anchor="ctr" anchorCtr="0">
              <a:noAutofit/>
            </a:bodyPr>
            <a:lstStyle/>
            <a:p>
              <a:pPr algn="ctr">
                <a:buSzPct val="25000"/>
              </a:pPr>
              <a:r>
                <a:rPr lang="en-US" sz="1400">
                  <a:solidFill>
                    <a:schemeClr val="dk1"/>
                  </a:solidFill>
                  <a:latin typeface="Arial"/>
                  <a:ea typeface="Arial"/>
                  <a:cs typeface="Arial"/>
                  <a:sym typeface="Arial"/>
                </a:rPr>
                <a:t>Data Mining</a:t>
              </a:r>
            </a:p>
          </p:txBody>
        </p:sp>
        <p:sp>
          <p:nvSpPr>
            <p:cNvPr id="112" name="Shape 112"/>
            <p:cNvSpPr/>
            <p:nvPr/>
          </p:nvSpPr>
          <p:spPr>
            <a:xfrm>
              <a:off x="1404999" y="2647951"/>
              <a:ext cx="1627200" cy="514199"/>
            </a:xfrm>
            <a:prstGeom prst="rect">
              <a:avLst/>
            </a:prstGeom>
            <a:solidFill>
              <a:srgbClr val="F2F2F2">
                <a:alpha val="69803"/>
              </a:srgbClr>
            </a:solidFill>
            <a:ln w="19050" cap="flat" cmpd="sng">
              <a:solidFill>
                <a:srgbClr val="7F7F7F"/>
              </a:solidFill>
              <a:prstDash val="solid"/>
              <a:round/>
              <a:headEnd type="none" w="med" len="med"/>
              <a:tailEnd type="none" w="med" len="med"/>
            </a:ln>
          </p:spPr>
          <p:txBody>
            <a:bodyPr lIns="91425" tIns="45700" rIns="91425" bIns="45700" anchor="ctr" anchorCtr="0">
              <a:noAutofit/>
            </a:bodyPr>
            <a:lstStyle/>
            <a:p>
              <a:pPr algn="ctr">
                <a:buSzPct val="25000"/>
              </a:pPr>
              <a:r>
                <a:rPr lang="en-US" sz="1400">
                  <a:solidFill>
                    <a:schemeClr val="dk1"/>
                  </a:solidFill>
                  <a:latin typeface="Arial"/>
                  <a:ea typeface="Arial"/>
                  <a:cs typeface="Arial"/>
                  <a:sym typeface="Arial"/>
                </a:rPr>
                <a:t>Classification</a:t>
              </a:r>
            </a:p>
          </p:txBody>
        </p:sp>
        <p:sp>
          <p:nvSpPr>
            <p:cNvPr id="113" name="Shape 113"/>
            <p:cNvSpPr/>
            <p:nvPr/>
          </p:nvSpPr>
          <p:spPr>
            <a:xfrm>
              <a:off x="3182703" y="2019301"/>
              <a:ext cx="1790100" cy="514199"/>
            </a:xfrm>
            <a:prstGeom prst="rect">
              <a:avLst/>
            </a:prstGeom>
            <a:solidFill>
              <a:srgbClr val="F2F2F2">
                <a:alpha val="69803"/>
              </a:srgbClr>
            </a:solidFill>
            <a:ln w="19050" cap="flat" cmpd="sng">
              <a:solidFill>
                <a:srgbClr val="7F7F7F"/>
              </a:solidFill>
              <a:prstDash val="solid"/>
              <a:round/>
              <a:headEnd type="none" w="med" len="med"/>
              <a:tailEnd type="none" w="med" len="med"/>
            </a:ln>
          </p:spPr>
          <p:txBody>
            <a:bodyPr lIns="91425" tIns="45700" rIns="91425" bIns="45700" anchor="ctr" anchorCtr="0">
              <a:noAutofit/>
            </a:bodyPr>
            <a:lstStyle/>
            <a:p>
              <a:pPr algn="ctr">
                <a:buSzPct val="25000"/>
              </a:pPr>
              <a:r>
                <a:rPr lang="en-US" sz="1400" dirty="0">
                  <a:solidFill>
                    <a:schemeClr val="dk1"/>
                  </a:solidFill>
                  <a:latin typeface="Arial"/>
                  <a:ea typeface="Arial"/>
                  <a:cs typeface="Arial"/>
                  <a:sym typeface="Arial"/>
                </a:rPr>
                <a:t>Regression</a:t>
              </a:r>
            </a:p>
          </p:txBody>
        </p:sp>
        <p:sp>
          <p:nvSpPr>
            <p:cNvPr id="114" name="Shape 114"/>
            <p:cNvSpPr/>
            <p:nvPr/>
          </p:nvSpPr>
          <p:spPr>
            <a:xfrm>
              <a:off x="5130792" y="2658342"/>
              <a:ext cx="1627200" cy="514199"/>
            </a:xfrm>
            <a:prstGeom prst="rect">
              <a:avLst/>
            </a:prstGeom>
            <a:solidFill>
              <a:srgbClr val="F2F2F2">
                <a:alpha val="69803"/>
              </a:srgbClr>
            </a:solidFill>
            <a:ln w="19050" cap="flat" cmpd="sng">
              <a:solidFill>
                <a:srgbClr val="7F7F7F"/>
              </a:solidFill>
              <a:prstDash val="solid"/>
              <a:round/>
              <a:headEnd type="none" w="med" len="med"/>
              <a:tailEnd type="none" w="med" len="med"/>
            </a:ln>
          </p:spPr>
          <p:txBody>
            <a:bodyPr lIns="91425" tIns="45700" rIns="91425" bIns="45700" anchor="ctr" anchorCtr="0">
              <a:noAutofit/>
            </a:bodyPr>
            <a:lstStyle/>
            <a:p>
              <a:pPr algn="ctr">
                <a:buSzPct val="25000"/>
              </a:pPr>
              <a:r>
                <a:rPr lang="en-US" sz="1400">
                  <a:solidFill>
                    <a:schemeClr val="dk1"/>
                  </a:solidFill>
                  <a:latin typeface="Arial"/>
                  <a:ea typeface="Arial"/>
                  <a:cs typeface="Arial"/>
                  <a:sym typeface="Arial"/>
                </a:rPr>
                <a:t>Clustering</a:t>
              </a:r>
            </a:p>
          </p:txBody>
        </p:sp>
        <p:sp>
          <p:nvSpPr>
            <p:cNvPr id="115" name="Shape 115"/>
            <p:cNvSpPr/>
            <p:nvPr/>
          </p:nvSpPr>
          <p:spPr>
            <a:xfrm>
              <a:off x="5867400" y="3470610"/>
              <a:ext cx="1627200" cy="514199"/>
            </a:xfrm>
            <a:prstGeom prst="rect">
              <a:avLst/>
            </a:prstGeom>
            <a:solidFill>
              <a:srgbClr val="F2F2F2">
                <a:alpha val="69803"/>
              </a:srgbClr>
            </a:solidFill>
            <a:ln w="19050" cap="flat" cmpd="sng">
              <a:solidFill>
                <a:srgbClr val="7F7F7F"/>
              </a:solidFill>
              <a:prstDash val="solid"/>
              <a:round/>
              <a:headEnd type="none" w="med" len="med"/>
              <a:tailEnd type="none" w="med" len="med"/>
            </a:ln>
          </p:spPr>
          <p:txBody>
            <a:bodyPr lIns="91425" tIns="45700" rIns="91425" bIns="45700" anchor="ctr" anchorCtr="0">
              <a:noAutofit/>
            </a:bodyPr>
            <a:lstStyle/>
            <a:p>
              <a:pPr algn="ctr">
                <a:buSzPct val="25000"/>
              </a:pPr>
              <a:r>
                <a:rPr lang="en-US" sz="1400">
                  <a:solidFill>
                    <a:schemeClr val="dk1"/>
                  </a:solidFill>
                  <a:latin typeface="Arial"/>
                  <a:ea typeface="Arial"/>
                  <a:cs typeface="Arial"/>
                  <a:sym typeface="Arial"/>
                </a:rPr>
                <a:t>Association</a:t>
              </a:r>
            </a:p>
          </p:txBody>
        </p:sp>
        <p:sp>
          <p:nvSpPr>
            <p:cNvPr id="116" name="Shape 116"/>
            <p:cNvSpPr/>
            <p:nvPr/>
          </p:nvSpPr>
          <p:spPr>
            <a:xfrm>
              <a:off x="5130792" y="4248151"/>
              <a:ext cx="1638300" cy="514199"/>
            </a:xfrm>
            <a:prstGeom prst="rect">
              <a:avLst/>
            </a:prstGeom>
            <a:solidFill>
              <a:srgbClr val="F2F2F2">
                <a:alpha val="69803"/>
              </a:srgbClr>
            </a:solidFill>
            <a:ln w="19050" cap="flat" cmpd="sng">
              <a:solidFill>
                <a:srgbClr val="7F7F7F"/>
              </a:solidFill>
              <a:prstDash val="solid"/>
              <a:round/>
              <a:headEnd type="none" w="med" len="med"/>
              <a:tailEnd type="none" w="med" len="med"/>
            </a:ln>
          </p:spPr>
          <p:txBody>
            <a:bodyPr lIns="91425" tIns="45700" rIns="91425" bIns="45700" anchor="ctr" anchorCtr="0">
              <a:noAutofit/>
            </a:bodyPr>
            <a:lstStyle/>
            <a:p>
              <a:pPr algn="ctr">
                <a:buSzPct val="25000"/>
              </a:pPr>
              <a:r>
                <a:rPr lang="en-US" sz="1400">
                  <a:solidFill>
                    <a:schemeClr val="dk1"/>
                  </a:solidFill>
                  <a:latin typeface="Arial"/>
                  <a:ea typeface="Arial"/>
                  <a:cs typeface="Arial"/>
                  <a:sym typeface="Arial"/>
                </a:rPr>
                <a:t>Anomaly detection</a:t>
              </a:r>
            </a:p>
          </p:txBody>
        </p:sp>
        <p:sp>
          <p:nvSpPr>
            <p:cNvPr id="117" name="Shape 117"/>
            <p:cNvSpPr/>
            <p:nvPr/>
          </p:nvSpPr>
          <p:spPr>
            <a:xfrm>
              <a:off x="3264071" y="4933951"/>
              <a:ext cx="1627200" cy="514199"/>
            </a:xfrm>
            <a:prstGeom prst="rect">
              <a:avLst/>
            </a:prstGeom>
            <a:solidFill>
              <a:srgbClr val="F2F2F2">
                <a:alpha val="69803"/>
              </a:srgbClr>
            </a:solidFill>
            <a:ln w="19050" cap="flat" cmpd="sng">
              <a:solidFill>
                <a:srgbClr val="7F7F7F"/>
              </a:solidFill>
              <a:prstDash val="solid"/>
              <a:round/>
              <a:headEnd type="none" w="med" len="med"/>
              <a:tailEnd type="none" w="med" len="med"/>
            </a:ln>
          </p:spPr>
          <p:txBody>
            <a:bodyPr lIns="91425" tIns="45700" rIns="91425" bIns="45700" anchor="ctr" anchorCtr="0">
              <a:noAutofit/>
            </a:bodyPr>
            <a:lstStyle/>
            <a:p>
              <a:pPr algn="ctr">
                <a:buSzPct val="25000"/>
              </a:pPr>
              <a:r>
                <a:rPr lang="en-US" sz="1400">
                  <a:solidFill>
                    <a:schemeClr val="dk1"/>
                  </a:solidFill>
                  <a:latin typeface="Arial"/>
                  <a:ea typeface="Arial"/>
                  <a:cs typeface="Arial"/>
                  <a:sym typeface="Arial"/>
                </a:rPr>
                <a:t>, Time Series</a:t>
              </a:r>
            </a:p>
          </p:txBody>
        </p:sp>
        <p:sp>
          <p:nvSpPr>
            <p:cNvPr id="118" name="Shape 118"/>
            <p:cNvSpPr/>
            <p:nvPr/>
          </p:nvSpPr>
          <p:spPr>
            <a:xfrm>
              <a:off x="614547" y="3464224"/>
              <a:ext cx="1638300" cy="514199"/>
            </a:xfrm>
            <a:prstGeom prst="rect">
              <a:avLst/>
            </a:prstGeom>
            <a:solidFill>
              <a:srgbClr val="F2F2F2">
                <a:alpha val="69803"/>
              </a:srgbClr>
            </a:solidFill>
            <a:ln w="19050" cap="flat" cmpd="sng">
              <a:solidFill>
                <a:srgbClr val="7F7F7F"/>
              </a:solidFill>
              <a:prstDash val="solid"/>
              <a:round/>
              <a:headEnd type="none" w="med" len="med"/>
              <a:tailEnd type="none" w="med" len="med"/>
            </a:ln>
          </p:spPr>
          <p:txBody>
            <a:bodyPr lIns="91425" tIns="45700" rIns="91425" bIns="45700" anchor="ctr" anchorCtr="0">
              <a:noAutofit/>
            </a:bodyPr>
            <a:lstStyle/>
            <a:p>
              <a:pPr algn="ctr">
                <a:buSzPct val="25000"/>
              </a:pPr>
              <a:r>
                <a:rPr lang="en-US" sz="1400">
                  <a:solidFill>
                    <a:schemeClr val="dk1"/>
                  </a:solidFill>
                  <a:latin typeface="Arial"/>
                  <a:ea typeface="Arial"/>
                  <a:cs typeface="Arial"/>
                  <a:sym typeface="Arial"/>
                </a:rPr>
                <a:t>Feature Selection</a:t>
              </a:r>
            </a:p>
          </p:txBody>
        </p:sp>
        <p:sp>
          <p:nvSpPr>
            <p:cNvPr id="119" name="Shape 119"/>
            <p:cNvSpPr/>
            <p:nvPr/>
          </p:nvSpPr>
          <p:spPr>
            <a:xfrm>
              <a:off x="1394024" y="4244440"/>
              <a:ext cx="1638300" cy="514199"/>
            </a:xfrm>
            <a:prstGeom prst="rect">
              <a:avLst/>
            </a:prstGeom>
            <a:solidFill>
              <a:srgbClr val="F2F2F2">
                <a:alpha val="69803"/>
              </a:srgbClr>
            </a:solidFill>
            <a:ln w="19050" cap="flat" cmpd="sng">
              <a:solidFill>
                <a:srgbClr val="7F7F7F"/>
              </a:solidFill>
              <a:prstDash val="solid"/>
              <a:round/>
              <a:headEnd type="none" w="med" len="med"/>
              <a:tailEnd type="none" w="med" len="med"/>
            </a:ln>
          </p:spPr>
          <p:txBody>
            <a:bodyPr lIns="91425" tIns="45700" rIns="91425" bIns="45700" anchor="ctr" anchorCtr="0">
              <a:noAutofit/>
            </a:bodyPr>
            <a:lstStyle/>
            <a:p>
              <a:pPr algn="ctr">
                <a:buSzPct val="25000"/>
              </a:pPr>
              <a:r>
                <a:rPr lang="en-US" sz="1400">
                  <a:solidFill>
                    <a:schemeClr val="dk1"/>
                  </a:solidFill>
                  <a:latin typeface="Arial"/>
                  <a:ea typeface="Arial"/>
                  <a:cs typeface="Arial"/>
                  <a:sym typeface="Arial"/>
                </a:rPr>
                <a:t>Text Mining</a:t>
              </a:r>
            </a:p>
          </p:txBody>
        </p:sp>
        <p:cxnSp>
          <p:nvCxnSpPr>
            <p:cNvPr id="120" name="Shape 120"/>
            <p:cNvCxnSpPr>
              <a:stCxn id="111" idx="0"/>
              <a:endCxn id="113" idx="2"/>
            </p:cNvCxnSpPr>
            <p:nvPr/>
          </p:nvCxnSpPr>
          <p:spPr>
            <a:xfrm rot="10800000" flipH="1">
              <a:off x="4076699" y="2533593"/>
              <a:ext cx="1200" cy="848400"/>
            </a:xfrm>
            <a:prstGeom prst="straightConnector1">
              <a:avLst/>
            </a:prstGeom>
            <a:solidFill>
              <a:srgbClr val="F2F2F2">
                <a:alpha val="69803"/>
              </a:srgbClr>
            </a:solidFill>
            <a:ln w="19050" cap="flat" cmpd="sng">
              <a:solidFill>
                <a:srgbClr val="7F7F7F"/>
              </a:solidFill>
              <a:prstDash val="solid"/>
              <a:round/>
              <a:headEnd type="none" w="med" len="med"/>
              <a:tailEnd type="none" w="med" len="med"/>
            </a:ln>
          </p:spPr>
        </p:cxnSp>
        <p:cxnSp>
          <p:nvCxnSpPr>
            <p:cNvPr id="121" name="Shape 121"/>
            <p:cNvCxnSpPr>
              <a:stCxn id="115" idx="1"/>
              <a:endCxn id="111" idx="6"/>
            </p:cNvCxnSpPr>
            <p:nvPr/>
          </p:nvCxnSpPr>
          <p:spPr>
            <a:xfrm rot="10800000">
              <a:off x="5029200" y="3725009"/>
              <a:ext cx="838200" cy="2700"/>
            </a:xfrm>
            <a:prstGeom prst="straightConnector1">
              <a:avLst/>
            </a:prstGeom>
            <a:solidFill>
              <a:srgbClr val="F2F2F2">
                <a:alpha val="69803"/>
              </a:srgbClr>
            </a:solidFill>
            <a:ln w="19050" cap="flat" cmpd="sng">
              <a:solidFill>
                <a:srgbClr val="7F7F7F"/>
              </a:solidFill>
              <a:prstDash val="solid"/>
              <a:round/>
              <a:headEnd type="none" w="med" len="med"/>
              <a:tailEnd type="none" w="med" len="med"/>
            </a:ln>
          </p:spPr>
        </p:cxnSp>
        <p:cxnSp>
          <p:nvCxnSpPr>
            <p:cNvPr id="122" name="Shape 122"/>
            <p:cNvCxnSpPr>
              <a:stCxn id="118" idx="3"/>
              <a:endCxn id="111" idx="2"/>
            </p:cNvCxnSpPr>
            <p:nvPr/>
          </p:nvCxnSpPr>
          <p:spPr>
            <a:xfrm>
              <a:off x="2252848" y="3721323"/>
              <a:ext cx="871500" cy="3600"/>
            </a:xfrm>
            <a:prstGeom prst="straightConnector1">
              <a:avLst/>
            </a:prstGeom>
            <a:solidFill>
              <a:srgbClr val="F2F2F2">
                <a:alpha val="69803"/>
              </a:srgbClr>
            </a:solidFill>
            <a:ln w="19050" cap="flat" cmpd="sng">
              <a:solidFill>
                <a:srgbClr val="7F7F7F"/>
              </a:solidFill>
              <a:prstDash val="solid"/>
              <a:round/>
              <a:headEnd type="none" w="med" len="med"/>
              <a:tailEnd type="none" w="med" len="med"/>
            </a:ln>
          </p:spPr>
        </p:cxnSp>
        <p:cxnSp>
          <p:nvCxnSpPr>
            <p:cNvPr id="123" name="Shape 123"/>
            <p:cNvCxnSpPr>
              <a:stCxn id="111" idx="4"/>
              <a:endCxn id="117" idx="0"/>
            </p:cNvCxnSpPr>
            <p:nvPr/>
          </p:nvCxnSpPr>
          <p:spPr>
            <a:xfrm>
              <a:off x="4076699" y="4067793"/>
              <a:ext cx="900" cy="866100"/>
            </a:xfrm>
            <a:prstGeom prst="straightConnector1">
              <a:avLst/>
            </a:prstGeom>
            <a:solidFill>
              <a:srgbClr val="F2F2F2">
                <a:alpha val="69803"/>
              </a:srgbClr>
            </a:solidFill>
            <a:ln w="19050" cap="flat" cmpd="sng">
              <a:solidFill>
                <a:srgbClr val="7F7F7F"/>
              </a:solidFill>
              <a:prstDash val="solid"/>
              <a:round/>
              <a:headEnd type="none" w="med" len="med"/>
              <a:tailEnd type="none" w="med" len="med"/>
            </a:ln>
          </p:spPr>
        </p:cxnSp>
        <p:cxnSp>
          <p:nvCxnSpPr>
            <p:cNvPr id="124" name="Shape 124"/>
            <p:cNvCxnSpPr>
              <a:stCxn id="111" idx="7"/>
              <a:endCxn id="114" idx="1"/>
            </p:cNvCxnSpPr>
            <p:nvPr/>
          </p:nvCxnSpPr>
          <p:spPr>
            <a:xfrm rot="10800000" flipH="1">
              <a:off x="4750219" y="2915426"/>
              <a:ext cx="380700" cy="567000"/>
            </a:xfrm>
            <a:prstGeom prst="straightConnector1">
              <a:avLst/>
            </a:prstGeom>
            <a:solidFill>
              <a:srgbClr val="F2F2F2">
                <a:alpha val="69803"/>
              </a:srgbClr>
            </a:solidFill>
            <a:ln w="19050" cap="flat" cmpd="sng">
              <a:solidFill>
                <a:srgbClr val="7F7F7F"/>
              </a:solidFill>
              <a:prstDash val="solid"/>
              <a:round/>
              <a:headEnd type="none" w="med" len="med"/>
              <a:tailEnd type="none" w="med" len="med"/>
            </a:ln>
          </p:spPr>
        </p:cxnSp>
        <p:cxnSp>
          <p:nvCxnSpPr>
            <p:cNvPr id="125" name="Shape 125"/>
            <p:cNvCxnSpPr>
              <a:stCxn id="111" idx="3"/>
              <a:endCxn id="119" idx="3"/>
            </p:cNvCxnSpPr>
            <p:nvPr/>
          </p:nvCxnSpPr>
          <p:spPr>
            <a:xfrm flipH="1">
              <a:off x="3032380" y="3967361"/>
              <a:ext cx="370800" cy="534299"/>
            </a:xfrm>
            <a:prstGeom prst="straightConnector1">
              <a:avLst/>
            </a:prstGeom>
            <a:solidFill>
              <a:srgbClr val="F2F2F2">
                <a:alpha val="69803"/>
              </a:srgbClr>
            </a:solidFill>
            <a:ln w="19050" cap="flat" cmpd="sng">
              <a:solidFill>
                <a:srgbClr val="7F7F7F"/>
              </a:solidFill>
              <a:prstDash val="solid"/>
              <a:round/>
              <a:headEnd type="none" w="med" len="med"/>
              <a:tailEnd type="none" w="med" len="med"/>
            </a:ln>
          </p:spPr>
        </p:cxnSp>
        <p:cxnSp>
          <p:nvCxnSpPr>
            <p:cNvPr id="126" name="Shape 126"/>
            <p:cNvCxnSpPr>
              <a:stCxn id="111" idx="1"/>
              <a:endCxn id="112" idx="3"/>
            </p:cNvCxnSpPr>
            <p:nvPr/>
          </p:nvCxnSpPr>
          <p:spPr>
            <a:xfrm rot="10800000">
              <a:off x="3032080" y="2904926"/>
              <a:ext cx="371100" cy="577500"/>
            </a:xfrm>
            <a:prstGeom prst="straightConnector1">
              <a:avLst/>
            </a:prstGeom>
            <a:solidFill>
              <a:srgbClr val="F2F2F2">
                <a:alpha val="69803"/>
              </a:srgbClr>
            </a:solidFill>
            <a:ln w="19050" cap="flat" cmpd="sng">
              <a:solidFill>
                <a:srgbClr val="7F7F7F"/>
              </a:solidFill>
              <a:prstDash val="solid"/>
              <a:round/>
              <a:headEnd type="none" w="med" len="med"/>
              <a:tailEnd type="none" w="med" len="med"/>
            </a:ln>
          </p:spPr>
        </p:cxnSp>
        <p:cxnSp>
          <p:nvCxnSpPr>
            <p:cNvPr id="127" name="Shape 127"/>
            <p:cNvCxnSpPr>
              <a:stCxn id="111" idx="5"/>
              <a:endCxn id="116" idx="1"/>
            </p:cNvCxnSpPr>
            <p:nvPr/>
          </p:nvCxnSpPr>
          <p:spPr>
            <a:xfrm>
              <a:off x="4750219" y="3967361"/>
              <a:ext cx="380700" cy="537899"/>
            </a:xfrm>
            <a:prstGeom prst="straightConnector1">
              <a:avLst/>
            </a:prstGeom>
            <a:solidFill>
              <a:srgbClr val="F2F2F2">
                <a:alpha val="69803"/>
              </a:srgbClr>
            </a:solidFill>
            <a:ln w="19050" cap="flat" cmpd="sng">
              <a:solidFill>
                <a:srgbClr val="7F7F7F"/>
              </a:solidFill>
              <a:prstDash val="solid"/>
              <a:round/>
              <a:headEnd type="none" w="med" len="med"/>
              <a:tailEnd type="none" w="med" len="med"/>
            </a:ln>
          </p:spPr>
        </p:cxnSp>
      </p:grpSp>
      <p:sp>
        <p:nvSpPr>
          <p:cNvPr id="128" name="Shape 128"/>
          <p:cNvSpPr txBox="1">
            <a:spLocks noGrp="1"/>
          </p:cNvSpPr>
          <p:nvPr>
            <p:ph type="title"/>
          </p:nvPr>
        </p:nvSpPr>
        <p:spPr>
          <a:xfrm>
            <a:off x="1001517" y="208945"/>
            <a:ext cx="7926967" cy="597000"/>
          </a:xfrm>
          <a:prstGeom prst="rect">
            <a:avLst/>
          </a:prstGeom>
        </p:spPr>
        <p:txBody>
          <a:bodyPr vert="horz" lIns="91425" tIns="91425" rIns="91425" bIns="91425" rtlCol="0" anchor="ctr" anchorCtr="0">
            <a:noAutofit/>
          </a:bodyPr>
          <a:lstStyle/>
          <a:p>
            <a:pPr>
              <a:spcBef>
                <a:spcPts val="0"/>
              </a:spcBef>
            </a:pPr>
            <a:r>
              <a:rPr lang="en-US" sz="2800" dirty="0"/>
              <a:t>Types of Data Mining (branch of Data Analysis)</a:t>
            </a:r>
          </a:p>
        </p:txBody>
      </p:sp>
      <p:sp>
        <p:nvSpPr>
          <p:cNvPr id="3" name="Date Placeholder 2"/>
          <p:cNvSpPr>
            <a:spLocks noGrp="1"/>
          </p:cNvSpPr>
          <p:nvPr>
            <p:ph type="dt" sz="half" idx="10"/>
          </p:nvPr>
        </p:nvSpPr>
        <p:spPr/>
        <p:txBody>
          <a:bodyPr/>
          <a:lstStyle/>
          <a:p>
            <a:r>
              <a:rPr lang="en-US"/>
              <a:t>NUST 2018, Namibia</a:t>
            </a:r>
            <a:endParaRPr lang="en-GB" dirty="0"/>
          </a:p>
        </p:txBody>
      </p:sp>
      <p:sp>
        <p:nvSpPr>
          <p:cNvPr id="4" name="Footer Placeholder 3"/>
          <p:cNvSpPr>
            <a:spLocks noGrp="1"/>
          </p:cNvSpPr>
          <p:nvPr>
            <p:ph type="ftr" sz="quarter" idx="11"/>
          </p:nvPr>
        </p:nvSpPr>
        <p:spPr/>
        <p:txBody>
          <a:bodyPr/>
          <a:lstStyle/>
          <a:p>
            <a:r>
              <a:rPr lang="en-US"/>
              <a:t>Data Science Profession and Education</a:t>
            </a:r>
            <a:endParaRPr lang="en-GB" dirty="0"/>
          </a:p>
        </p:txBody>
      </p:sp>
      <p:sp>
        <p:nvSpPr>
          <p:cNvPr id="5" name="Slide Number Placeholder 4"/>
          <p:cNvSpPr>
            <a:spLocks noGrp="1"/>
          </p:cNvSpPr>
          <p:nvPr>
            <p:ph type="sldNum" sz="quarter" idx="12"/>
          </p:nvPr>
        </p:nvSpPr>
        <p:spPr/>
        <p:txBody>
          <a:bodyPr/>
          <a:lstStyle/>
          <a:p>
            <a:fld id="{5444D61A-D5EF-4AD7-8CFF-82B00AE13C42}" type="slidenum">
              <a:rPr lang="en-GB" smtClean="0"/>
              <a:pPr/>
              <a:t>61</a:t>
            </a:fld>
            <a:endParaRPr lang="en-GB" dirty="0"/>
          </a:p>
        </p:txBody>
      </p:sp>
    </p:spTree>
    <p:extLst>
      <p:ext uri="{BB962C8B-B14F-4D97-AF65-F5344CB8AC3E}">
        <p14:creationId xmlns:p14="http://schemas.microsoft.com/office/powerpoint/2010/main" val="27513065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668F9B59-B957-4944-A271-4F4D34F32091}" type="slidenum">
              <a:rPr lang="en-US" altLang="en-US" sz="1400"/>
              <a:pPr eaLnBrk="1" hangingPunct="1"/>
              <a:t>62</a:t>
            </a:fld>
            <a:endParaRPr lang="en-US" altLang="en-US" sz="1400"/>
          </a:p>
        </p:txBody>
      </p:sp>
      <p:sp>
        <p:nvSpPr>
          <p:cNvPr id="30723" name="Rectangle 2"/>
          <p:cNvSpPr>
            <a:spLocks noGrp="1" noChangeArrowheads="1"/>
          </p:cNvSpPr>
          <p:nvPr>
            <p:ph type="title"/>
          </p:nvPr>
        </p:nvSpPr>
        <p:spPr>
          <a:xfrm>
            <a:off x="943566" y="114300"/>
            <a:ext cx="8056004" cy="762000"/>
          </a:xfrm>
          <a:noFill/>
        </p:spPr>
        <p:txBody>
          <a:bodyPr lIns="92075" tIns="46038" rIns="92075" bIns="46038" anchor="ctr"/>
          <a:lstStyle/>
          <a:p>
            <a:pPr eaLnBrk="1" hangingPunct="1"/>
            <a:r>
              <a:rPr lang="en-US" altLang="en-US" sz="2800" dirty="0"/>
              <a:t>Data Mining: Confluence of Multiple Disciplines</a:t>
            </a:r>
            <a:r>
              <a:rPr lang="en-US" altLang="en-US" sz="3200" b="0" dirty="0"/>
              <a:t> </a:t>
            </a:r>
          </a:p>
        </p:txBody>
      </p:sp>
      <p:grpSp>
        <p:nvGrpSpPr>
          <p:cNvPr id="2" name="Group 1"/>
          <p:cNvGrpSpPr/>
          <p:nvPr/>
        </p:nvGrpSpPr>
        <p:grpSpPr>
          <a:xfrm>
            <a:off x="304800" y="1600200"/>
            <a:ext cx="8534400" cy="4356100"/>
            <a:chOff x="304800" y="1600200"/>
            <a:chExt cx="8534400" cy="4356100"/>
          </a:xfrm>
        </p:grpSpPr>
        <p:sp>
          <p:nvSpPr>
            <p:cNvPr id="30724" name="Oval 19"/>
            <p:cNvSpPr>
              <a:spLocks noChangeArrowheads="1"/>
            </p:cNvSpPr>
            <p:nvPr/>
          </p:nvSpPr>
          <p:spPr bwMode="auto">
            <a:xfrm>
              <a:off x="3429000" y="3200400"/>
              <a:ext cx="2286000" cy="1066800"/>
            </a:xfrm>
            <a:prstGeom prst="ellipse">
              <a:avLst/>
            </a:prstGeom>
            <a:noFill/>
            <a:ln w="19050">
              <a:solidFill>
                <a:schemeClr val="tx1"/>
              </a:solidFill>
              <a:miter lim="800000"/>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algn="ctr" eaLnBrk="1" hangingPunct="1"/>
              <a:r>
                <a:rPr lang="en-US" altLang="en-US" sz="2400" b="1"/>
                <a:t>Data Mining</a:t>
              </a:r>
            </a:p>
          </p:txBody>
        </p:sp>
        <p:sp>
          <p:nvSpPr>
            <p:cNvPr id="30725" name="Line 13"/>
            <p:cNvSpPr>
              <a:spLocks noChangeShapeType="1"/>
            </p:cNvSpPr>
            <p:nvPr/>
          </p:nvSpPr>
          <p:spPr bwMode="auto">
            <a:xfrm>
              <a:off x="2362200" y="3657600"/>
              <a:ext cx="1066800" cy="0"/>
            </a:xfrm>
            <a:prstGeom prst="line">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sz="1600"/>
            </a:p>
          </p:txBody>
        </p:sp>
        <p:sp>
          <p:nvSpPr>
            <p:cNvPr id="30726" name="Line 14"/>
            <p:cNvSpPr>
              <a:spLocks noChangeShapeType="1"/>
            </p:cNvSpPr>
            <p:nvPr/>
          </p:nvSpPr>
          <p:spPr bwMode="auto">
            <a:xfrm>
              <a:off x="2286000" y="2438400"/>
              <a:ext cx="1905000" cy="762000"/>
            </a:xfrm>
            <a:prstGeom prst="line">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sz="1600"/>
            </a:p>
          </p:txBody>
        </p:sp>
        <p:sp>
          <p:nvSpPr>
            <p:cNvPr id="30727" name="Line 15"/>
            <p:cNvSpPr>
              <a:spLocks noChangeShapeType="1"/>
            </p:cNvSpPr>
            <p:nvPr/>
          </p:nvSpPr>
          <p:spPr bwMode="auto">
            <a:xfrm flipH="1">
              <a:off x="4876800" y="2362200"/>
              <a:ext cx="1905000" cy="838200"/>
            </a:xfrm>
            <a:prstGeom prst="line">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sz="1600"/>
            </a:p>
          </p:txBody>
        </p:sp>
        <p:sp>
          <p:nvSpPr>
            <p:cNvPr id="30728" name="Line 16"/>
            <p:cNvSpPr>
              <a:spLocks noChangeShapeType="1"/>
            </p:cNvSpPr>
            <p:nvPr/>
          </p:nvSpPr>
          <p:spPr bwMode="auto">
            <a:xfrm flipH="1">
              <a:off x="5715000" y="3657600"/>
              <a:ext cx="1066800" cy="0"/>
            </a:xfrm>
            <a:prstGeom prst="line">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sz="1600"/>
            </a:p>
          </p:txBody>
        </p:sp>
        <p:sp>
          <p:nvSpPr>
            <p:cNvPr id="30729" name="Line 17"/>
            <p:cNvSpPr>
              <a:spLocks noChangeShapeType="1"/>
            </p:cNvSpPr>
            <p:nvPr/>
          </p:nvSpPr>
          <p:spPr bwMode="auto">
            <a:xfrm flipH="1" flipV="1">
              <a:off x="5029200" y="4191000"/>
              <a:ext cx="1981200" cy="762000"/>
            </a:xfrm>
            <a:prstGeom prst="line">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sz="1600"/>
            </a:p>
          </p:txBody>
        </p:sp>
        <p:sp>
          <p:nvSpPr>
            <p:cNvPr id="30730" name="Line 18"/>
            <p:cNvSpPr>
              <a:spLocks noChangeShapeType="1"/>
            </p:cNvSpPr>
            <p:nvPr/>
          </p:nvSpPr>
          <p:spPr bwMode="auto">
            <a:xfrm flipV="1">
              <a:off x="2438400" y="4191000"/>
              <a:ext cx="1600200" cy="762000"/>
            </a:xfrm>
            <a:prstGeom prst="line">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sz="1600"/>
            </a:p>
          </p:txBody>
        </p:sp>
        <p:sp>
          <p:nvSpPr>
            <p:cNvPr id="30731" name="Oval 21"/>
            <p:cNvSpPr>
              <a:spLocks noChangeArrowheads="1"/>
            </p:cNvSpPr>
            <p:nvPr/>
          </p:nvSpPr>
          <p:spPr bwMode="auto">
            <a:xfrm>
              <a:off x="1066800" y="1600200"/>
              <a:ext cx="2057400" cy="838200"/>
            </a:xfrm>
            <a:prstGeom prst="ellipse">
              <a:avLst/>
            </a:prstGeom>
            <a:solidFill>
              <a:schemeClr val="bg1">
                <a:lumMod val="75000"/>
              </a:schemeClr>
            </a:solidFill>
            <a:ln w="19050">
              <a:solidFill>
                <a:schemeClr val="tx1"/>
              </a:solidFill>
              <a:miter lim="800000"/>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algn="ctr" eaLnBrk="1" hangingPunct="1"/>
              <a:r>
                <a:rPr lang="en-US" altLang="en-US" sz="2000"/>
                <a:t>Machine</a:t>
              </a:r>
            </a:p>
            <a:p>
              <a:pPr algn="ctr" eaLnBrk="1" hangingPunct="1"/>
              <a:r>
                <a:rPr lang="en-US" altLang="en-US" sz="2000"/>
                <a:t>Learning</a:t>
              </a:r>
            </a:p>
          </p:txBody>
        </p:sp>
        <p:sp>
          <p:nvSpPr>
            <p:cNvPr id="30732" name="Oval 22"/>
            <p:cNvSpPr>
              <a:spLocks noChangeArrowheads="1"/>
            </p:cNvSpPr>
            <p:nvPr/>
          </p:nvSpPr>
          <p:spPr bwMode="auto">
            <a:xfrm>
              <a:off x="5867400" y="1600200"/>
              <a:ext cx="2057400" cy="762000"/>
            </a:xfrm>
            <a:prstGeom prst="ellipse">
              <a:avLst/>
            </a:prstGeom>
            <a:solidFill>
              <a:schemeClr val="bg1">
                <a:lumMod val="75000"/>
              </a:schemeClr>
            </a:solidFill>
            <a:ln w="19050">
              <a:solidFill>
                <a:schemeClr val="tx1"/>
              </a:solidFill>
              <a:miter lim="800000"/>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algn="ctr" eaLnBrk="1" hangingPunct="1"/>
              <a:r>
                <a:rPr lang="en-US" altLang="en-US" sz="2000"/>
                <a:t>Statistics</a:t>
              </a:r>
            </a:p>
          </p:txBody>
        </p:sp>
        <p:sp>
          <p:nvSpPr>
            <p:cNvPr id="30733" name="Oval 23"/>
            <p:cNvSpPr>
              <a:spLocks noChangeArrowheads="1"/>
            </p:cNvSpPr>
            <p:nvPr/>
          </p:nvSpPr>
          <p:spPr bwMode="auto">
            <a:xfrm>
              <a:off x="304800" y="3276600"/>
              <a:ext cx="2057400" cy="838200"/>
            </a:xfrm>
            <a:prstGeom prst="ellipse">
              <a:avLst/>
            </a:prstGeom>
            <a:noFill/>
            <a:ln w="19050">
              <a:solidFill>
                <a:schemeClr val="tx1"/>
              </a:solidFill>
              <a:miter lim="800000"/>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algn="ctr" eaLnBrk="1" hangingPunct="1"/>
              <a:r>
                <a:rPr lang="en-US" altLang="en-US" sz="2000"/>
                <a:t>Applications</a:t>
              </a:r>
            </a:p>
          </p:txBody>
        </p:sp>
        <p:sp>
          <p:nvSpPr>
            <p:cNvPr id="30734" name="Oval 24"/>
            <p:cNvSpPr>
              <a:spLocks noChangeArrowheads="1"/>
            </p:cNvSpPr>
            <p:nvPr/>
          </p:nvSpPr>
          <p:spPr bwMode="auto">
            <a:xfrm>
              <a:off x="533400" y="4724400"/>
              <a:ext cx="2057400" cy="838200"/>
            </a:xfrm>
            <a:prstGeom prst="ellipse">
              <a:avLst/>
            </a:prstGeom>
            <a:noFill/>
            <a:ln w="19050">
              <a:solidFill>
                <a:schemeClr val="tx1"/>
              </a:solidFill>
              <a:miter lim="800000"/>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algn="ctr" eaLnBrk="1" hangingPunct="1"/>
              <a:r>
                <a:rPr lang="en-US" altLang="en-US" sz="2000"/>
                <a:t>Algorithm</a:t>
              </a:r>
            </a:p>
          </p:txBody>
        </p:sp>
        <p:sp>
          <p:nvSpPr>
            <p:cNvPr id="30735" name="Oval 25"/>
            <p:cNvSpPr>
              <a:spLocks noChangeArrowheads="1"/>
            </p:cNvSpPr>
            <p:nvPr/>
          </p:nvSpPr>
          <p:spPr bwMode="auto">
            <a:xfrm>
              <a:off x="3505200" y="1600200"/>
              <a:ext cx="2057400" cy="838200"/>
            </a:xfrm>
            <a:prstGeom prst="ellipse">
              <a:avLst/>
            </a:prstGeom>
            <a:noFill/>
            <a:ln w="19050">
              <a:solidFill>
                <a:schemeClr val="tx1"/>
              </a:solidFill>
              <a:miter lim="800000"/>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algn="ctr" eaLnBrk="1" hangingPunct="1"/>
              <a:r>
                <a:rPr lang="en-US" altLang="en-US" sz="2000"/>
                <a:t>Pattern</a:t>
              </a:r>
            </a:p>
            <a:p>
              <a:pPr algn="ctr" eaLnBrk="1" hangingPunct="1"/>
              <a:r>
                <a:rPr lang="en-US" altLang="en-US" sz="2000"/>
                <a:t>Recognition</a:t>
              </a:r>
            </a:p>
          </p:txBody>
        </p:sp>
        <p:sp>
          <p:nvSpPr>
            <p:cNvPr id="30736" name="Oval 26"/>
            <p:cNvSpPr>
              <a:spLocks noChangeArrowheads="1"/>
            </p:cNvSpPr>
            <p:nvPr/>
          </p:nvSpPr>
          <p:spPr bwMode="auto">
            <a:xfrm>
              <a:off x="6400800" y="4876800"/>
              <a:ext cx="2057400" cy="838200"/>
            </a:xfrm>
            <a:prstGeom prst="ellipse">
              <a:avLst/>
            </a:prstGeom>
            <a:solidFill>
              <a:schemeClr val="bg1">
                <a:lumMod val="75000"/>
              </a:schemeClr>
            </a:solidFill>
            <a:ln w="19050">
              <a:solidFill>
                <a:schemeClr val="tx1"/>
              </a:solidFill>
              <a:miter lim="800000"/>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algn="ctr" eaLnBrk="1" hangingPunct="1"/>
              <a:r>
                <a:rPr lang="en-US" altLang="en-US" sz="1600" dirty="0"/>
                <a:t>Cloud Computing </a:t>
              </a:r>
            </a:p>
            <a:p>
              <a:pPr algn="ctr" eaLnBrk="1" hangingPunct="1"/>
              <a:r>
                <a:rPr lang="en-US" altLang="en-US" sz="1600" dirty="0"/>
                <a:t>and HPC</a:t>
              </a:r>
            </a:p>
          </p:txBody>
        </p:sp>
        <p:sp>
          <p:nvSpPr>
            <p:cNvPr id="30737" name="Oval 27"/>
            <p:cNvSpPr>
              <a:spLocks noChangeArrowheads="1"/>
            </p:cNvSpPr>
            <p:nvPr/>
          </p:nvSpPr>
          <p:spPr bwMode="auto">
            <a:xfrm>
              <a:off x="6781800" y="3200400"/>
              <a:ext cx="2057400" cy="838200"/>
            </a:xfrm>
            <a:prstGeom prst="ellipse">
              <a:avLst/>
            </a:prstGeom>
            <a:noFill/>
            <a:ln w="19050">
              <a:solidFill>
                <a:schemeClr val="tx1"/>
              </a:solidFill>
              <a:miter lim="800000"/>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algn="ctr" eaLnBrk="1" hangingPunct="1">
                <a:lnSpc>
                  <a:spcPct val="110000"/>
                </a:lnSpc>
                <a:spcBef>
                  <a:spcPct val="20000"/>
                </a:spcBef>
                <a:buClr>
                  <a:schemeClr val="folHlink"/>
                </a:buClr>
                <a:buSzPct val="60000"/>
                <a:buFont typeface="Wingdings" panose="05000000000000000000" pitchFamily="2" charset="2"/>
                <a:buNone/>
              </a:pPr>
              <a:r>
                <a:rPr lang="en-US" altLang="en-US" sz="2000"/>
                <a:t>Visualization</a:t>
              </a:r>
              <a:endParaRPr lang="en-US" altLang="en-US" sz="1800"/>
            </a:p>
          </p:txBody>
        </p:sp>
        <p:sp>
          <p:nvSpPr>
            <p:cNvPr id="30738" name="Line 28"/>
            <p:cNvSpPr>
              <a:spLocks noChangeShapeType="1"/>
            </p:cNvSpPr>
            <p:nvPr/>
          </p:nvSpPr>
          <p:spPr bwMode="auto">
            <a:xfrm flipH="1" flipV="1">
              <a:off x="4495800" y="4267200"/>
              <a:ext cx="0" cy="838200"/>
            </a:xfrm>
            <a:prstGeom prst="line">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sz="1600"/>
            </a:p>
          </p:txBody>
        </p:sp>
        <p:sp>
          <p:nvSpPr>
            <p:cNvPr id="30739" name="Oval 30"/>
            <p:cNvSpPr>
              <a:spLocks noChangeArrowheads="1"/>
            </p:cNvSpPr>
            <p:nvPr/>
          </p:nvSpPr>
          <p:spPr bwMode="auto">
            <a:xfrm>
              <a:off x="3543300" y="5118100"/>
              <a:ext cx="2057400" cy="838200"/>
            </a:xfrm>
            <a:prstGeom prst="ellipse">
              <a:avLst/>
            </a:prstGeom>
            <a:noFill/>
            <a:ln w="19050">
              <a:solidFill>
                <a:schemeClr val="tx1"/>
              </a:solidFill>
              <a:miter lim="800000"/>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algn="ctr" eaLnBrk="1" hangingPunct="1"/>
              <a:r>
                <a:rPr lang="en-US" altLang="en-US" sz="2000"/>
                <a:t>Database </a:t>
              </a:r>
            </a:p>
            <a:p>
              <a:pPr algn="ctr" eaLnBrk="1" hangingPunct="1"/>
              <a:r>
                <a:rPr lang="en-US" altLang="en-US" sz="2000"/>
                <a:t>Technology</a:t>
              </a:r>
            </a:p>
          </p:txBody>
        </p:sp>
        <p:sp>
          <p:nvSpPr>
            <p:cNvPr id="30740" name="Line 31"/>
            <p:cNvSpPr>
              <a:spLocks noChangeShapeType="1"/>
            </p:cNvSpPr>
            <p:nvPr/>
          </p:nvSpPr>
          <p:spPr bwMode="auto">
            <a:xfrm>
              <a:off x="4495800" y="2438400"/>
              <a:ext cx="0" cy="762000"/>
            </a:xfrm>
            <a:prstGeom prst="line">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sz="1600"/>
            </a:p>
          </p:txBody>
        </p:sp>
      </p:grpSp>
      <p:sp>
        <p:nvSpPr>
          <p:cNvPr id="3" name="Date Placeholder 2"/>
          <p:cNvSpPr>
            <a:spLocks noGrp="1"/>
          </p:cNvSpPr>
          <p:nvPr>
            <p:ph type="dt" sz="half" idx="10"/>
          </p:nvPr>
        </p:nvSpPr>
        <p:spPr/>
        <p:txBody>
          <a:bodyPr/>
          <a:lstStyle/>
          <a:p>
            <a:r>
              <a:rPr lang="en-US"/>
              <a:t>NUST 2018, Namibia</a:t>
            </a:r>
            <a:endParaRPr lang="en-GB" dirty="0"/>
          </a:p>
        </p:txBody>
      </p:sp>
      <p:sp>
        <p:nvSpPr>
          <p:cNvPr id="4" name="Footer Placeholder 3"/>
          <p:cNvSpPr>
            <a:spLocks noGrp="1"/>
          </p:cNvSpPr>
          <p:nvPr>
            <p:ph type="ftr" sz="quarter" idx="11"/>
          </p:nvPr>
        </p:nvSpPr>
        <p:spPr/>
        <p:txBody>
          <a:bodyPr/>
          <a:lstStyle/>
          <a:p>
            <a:r>
              <a:rPr lang="en-US"/>
              <a:t>Data Science Profession and Education</a:t>
            </a:r>
            <a:endParaRPr lang="en-GB" dirty="0"/>
          </a:p>
        </p:txBody>
      </p:sp>
    </p:spTree>
    <p:extLst>
      <p:ext uri="{BB962C8B-B14F-4D97-AF65-F5344CB8AC3E}">
        <p14:creationId xmlns:p14="http://schemas.microsoft.com/office/powerpoint/2010/main" val="28633917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grpSp>
        <p:nvGrpSpPr>
          <p:cNvPr id="5" name="Group 4"/>
          <p:cNvGrpSpPr/>
          <p:nvPr/>
        </p:nvGrpSpPr>
        <p:grpSpPr>
          <a:xfrm>
            <a:off x="1079612" y="1225168"/>
            <a:ext cx="6383051" cy="4752528"/>
            <a:chOff x="1811821" y="1406855"/>
            <a:chExt cx="5771951" cy="4189762"/>
          </a:xfrm>
        </p:grpSpPr>
        <p:sp>
          <p:nvSpPr>
            <p:cNvPr id="82" name="Shape 82"/>
            <p:cNvSpPr/>
            <p:nvPr/>
          </p:nvSpPr>
          <p:spPr>
            <a:xfrm>
              <a:off x="1964076" y="1521156"/>
              <a:ext cx="5486399" cy="3961199"/>
            </a:xfrm>
            <a:prstGeom prst="ellipse">
              <a:avLst/>
            </a:prstGeom>
            <a:solidFill>
              <a:schemeClr val="lt1"/>
            </a:solidFill>
            <a:ln w="9525" cap="flat" cmpd="sng">
              <a:solidFill>
                <a:srgbClr val="7F7F7F"/>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83" name="Shape 83"/>
            <p:cNvSpPr/>
            <p:nvPr/>
          </p:nvSpPr>
          <p:spPr>
            <a:xfrm>
              <a:off x="2743200" y="2400301"/>
              <a:ext cx="1447800" cy="342899"/>
            </a:xfrm>
            <a:prstGeom prst="roundRect">
              <a:avLst>
                <a:gd name="adj" fmla="val 16667"/>
              </a:avLst>
            </a:prstGeom>
            <a:solidFill>
              <a:srgbClr val="F2F2F2">
                <a:alpha val="69803"/>
              </a:srgbClr>
            </a:solidFill>
            <a:ln w="9525" cap="flat" cmpd="sng">
              <a:solidFill>
                <a:srgbClr val="7F7F7F"/>
              </a:solidFill>
              <a:prstDash val="solid"/>
              <a:round/>
              <a:headEnd type="none" w="med" len="med"/>
              <a:tailEnd type="none" w="med" len="med"/>
            </a:ln>
          </p:spPr>
          <p:txBody>
            <a:bodyPr lIns="91425" tIns="45700" rIns="91425" bIns="45700" anchor="ctr" anchorCtr="0">
              <a:noAutofit/>
            </a:bodyPr>
            <a:lstStyle/>
            <a:p>
              <a:pPr algn="ctr">
                <a:buSzPct val="25000"/>
              </a:pPr>
              <a:r>
                <a:rPr lang="en-US" sz="1200" b="1">
                  <a:solidFill>
                    <a:schemeClr val="dk1"/>
                  </a:solidFill>
                  <a:latin typeface="Arial"/>
                  <a:ea typeface="Arial"/>
                  <a:cs typeface="Arial"/>
                  <a:sym typeface="Arial"/>
                </a:rPr>
                <a:t>Business</a:t>
              </a:r>
            </a:p>
            <a:p>
              <a:pPr algn="ctr">
                <a:buSzPct val="25000"/>
              </a:pPr>
              <a:r>
                <a:rPr lang="en-US" sz="1200" b="1">
                  <a:solidFill>
                    <a:schemeClr val="dk1"/>
                  </a:solidFill>
                  <a:latin typeface="Arial"/>
                  <a:ea typeface="Arial"/>
                  <a:cs typeface="Arial"/>
                  <a:sym typeface="Arial"/>
                </a:rPr>
                <a:t>Understanding</a:t>
              </a:r>
            </a:p>
          </p:txBody>
        </p:sp>
        <p:sp>
          <p:nvSpPr>
            <p:cNvPr id="84" name="Shape 84"/>
            <p:cNvSpPr/>
            <p:nvPr/>
          </p:nvSpPr>
          <p:spPr>
            <a:xfrm>
              <a:off x="4800600" y="2400301"/>
              <a:ext cx="1447800" cy="342899"/>
            </a:xfrm>
            <a:prstGeom prst="roundRect">
              <a:avLst>
                <a:gd name="adj" fmla="val 16667"/>
              </a:avLst>
            </a:prstGeom>
            <a:solidFill>
              <a:srgbClr val="F2F2F2">
                <a:alpha val="69803"/>
              </a:srgbClr>
            </a:solidFill>
            <a:ln w="9525" cap="flat" cmpd="sng">
              <a:solidFill>
                <a:srgbClr val="7F7F7F"/>
              </a:solidFill>
              <a:prstDash val="solid"/>
              <a:round/>
              <a:headEnd type="none" w="med" len="med"/>
              <a:tailEnd type="none" w="med" len="med"/>
            </a:ln>
          </p:spPr>
          <p:txBody>
            <a:bodyPr lIns="91425" tIns="45700" rIns="91425" bIns="45700" anchor="ctr" anchorCtr="0">
              <a:noAutofit/>
            </a:bodyPr>
            <a:lstStyle/>
            <a:p>
              <a:pPr algn="ctr">
                <a:buSzPct val="25000"/>
              </a:pPr>
              <a:r>
                <a:rPr lang="en-US" sz="1200" b="1">
                  <a:solidFill>
                    <a:schemeClr val="dk1"/>
                  </a:solidFill>
                  <a:latin typeface="Arial"/>
                  <a:ea typeface="Arial"/>
                  <a:cs typeface="Arial"/>
                  <a:sym typeface="Arial"/>
                </a:rPr>
                <a:t>Data Understanding</a:t>
              </a:r>
            </a:p>
          </p:txBody>
        </p:sp>
        <p:sp>
          <p:nvSpPr>
            <p:cNvPr id="85" name="Shape 85"/>
            <p:cNvSpPr/>
            <p:nvPr/>
          </p:nvSpPr>
          <p:spPr>
            <a:xfrm>
              <a:off x="5524500" y="3143251"/>
              <a:ext cx="1524000" cy="342899"/>
            </a:xfrm>
            <a:prstGeom prst="roundRect">
              <a:avLst>
                <a:gd name="adj" fmla="val 16667"/>
              </a:avLst>
            </a:prstGeom>
            <a:solidFill>
              <a:srgbClr val="F2F2F2">
                <a:alpha val="69803"/>
              </a:srgbClr>
            </a:solidFill>
            <a:ln w="9525" cap="flat" cmpd="sng">
              <a:solidFill>
                <a:srgbClr val="7F7F7F"/>
              </a:solidFill>
              <a:prstDash val="solid"/>
              <a:round/>
              <a:headEnd type="none" w="med" len="med"/>
              <a:tailEnd type="none" w="med" len="med"/>
            </a:ln>
          </p:spPr>
          <p:txBody>
            <a:bodyPr lIns="91425" tIns="45700" rIns="91425" bIns="45700" anchor="ctr" anchorCtr="0">
              <a:noAutofit/>
            </a:bodyPr>
            <a:lstStyle/>
            <a:p>
              <a:pPr algn="ctr">
                <a:buSzPct val="25000"/>
              </a:pPr>
              <a:r>
                <a:rPr lang="en-US" sz="1200" b="1">
                  <a:solidFill>
                    <a:schemeClr val="dk1"/>
                  </a:solidFill>
                  <a:latin typeface="Arial"/>
                  <a:ea typeface="Arial"/>
                  <a:cs typeface="Arial"/>
                  <a:sym typeface="Arial"/>
                </a:rPr>
                <a:t>Data Preparation</a:t>
              </a:r>
            </a:p>
          </p:txBody>
        </p:sp>
        <p:sp>
          <p:nvSpPr>
            <p:cNvPr id="86" name="Shape 86"/>
            <p:cNvSpPr/>
            <p:nvPr/>
          </p:nvSpPr>
          <p:spPr>
            <a:xfrm>
              <a:off x="5457701" y="3970070"/>
              <a:ext cx="1323000" cy="342899"/>
            </a:xfrm>
            <a:prstGeom prst="roundRect">
              <a:avLst>
                <a:gd name="adj" fmla="val 16667"/>
              </a:avLst>
            </a:prstGeom>
            <a:solidFill>
              <a:srgbClr val="F2F2F2">
                <a:alpha val="69803"/>
              </a:srgbClr>
            </a:solidFill>
            <a:ln w="9525" cap="flat" cmpd="sng">
              <a:solidFill>
                <a:srgbClr val="7F7F7F"/>
              </a:solidFill>
              <a:prstDash val="solid"/>
              <a:round/>
              <a:headEnd type="none" w="med" len="med"/>
              <a:tailEnd type="none" w="med" len="med"/>
            </a:ln>
          </p:spPr>
          <p:txBody>
            <a:bodyPr lIns="91425" tIns="45700" rIns="91425" bIns="45700" anchor="ctr" anchorCtr="0">
              <a:noAutofit/>
            </a:bodyPr>
            <a:lstStyle/>
            <a:p>
              <a:pPr algn="ctr">
                <a:buSzPct val="25000"/>
              </a:pPr>
              <a:r>
                <a:rPr lang="en-US" sz="1200" b="1">
                  <a:solidFill>
                    <a:schemeClr val="dk1"/>
                  </a:solidFill>
                  <a:latin typeface="Arial"/>
                  <a:ea typeface="Arial"/>
                  <a:cs typeface="Arial"/>
                  <a:sym typeface="Arial"/>
                </a:rPr>
                <a:t>Modeling</a:t>
              </a:r>
            </a:p>
          </p:txBody>
        </p:sp>
        <p:sp>
          <p:nvSpPr>
            <p:cNvPr id="87" name="Shape 87"/>
            <p:cNvSpPr/>
            <p:nvPr/>
          </p:nvSpPr>
          <p:spPr>
            <a:xfrm>
              <a:off x="2305051" y="3486151"/>
              <a:ext cx="1276199" cy="342899"/>
            </a:xfrm>
            <a:prstGeom prst="roundRect">
              <a:avLst>
                <a:gd name="adj" fmla="val 16667"/>
              </a:avLst>
            </a:prstGeom>
            <a:solidFill>
              <a:srgbClr val="F2F2F2">
                <a:alpha val="69803"/>
              </a:srgbClr>
            </a:solidFill>
            <a:ln w="9525" cap="flat" cmpd="sng">
              <a:solidFill>
                <a:srgbClr val="7F7F7F"/>
              </a:solidFill>
              <a:prstDash val="solid"/>
              <a:round/>
              <a:headEnd type="none" w="med" len="med"/>
              <a:tailEnd type="none" w="med" len="med"/>
            </a:ln>
          </p:spPr>
          <p:txBody>
            <a:bodyPr lIns="91425" tIns="45700" rIns="91425" bIns="45700" anchor="ctr" anchorCtr="0">
              <a:noAutofit/>
            </a:bodyPr>
            <a:lstStyle/>
            <a:p>
              <a:pPr algn="ctr">
                <a:buSzPct val="25000"/>
              </a:pPr>
              <a:r>
                <a:rPr lang="en-US" sz="1200" b="1">
                  <a:solidFill>
                    <a:schemeClr val="dk1"/>
                  </a:solidFill>
                  <a:latin typeface="Arial"/>
                  <a:ea typeface="Arial"/>
                  <a:cs typeface="Arial"/>
                  <a:sym typeface="Arial"/>
                </a:rPr>
                <a:t>Deployment</a:t>
              </a:r>
            </a:p>
          </p:txBody>
        </p:sp>
        <p:sp>
          <p:nvSpPr>
            <p:cNvPr id="88" name="Shape 88"/>
            <p:cNvSpPr/>
            <p:nvPr/>
          </p:nvSpPr>
          <p:spPr>
            <a:xfrm>
              <a:off x="3714317" y="4623955"/>
              <a:ext cx="1563000" cy="342899"/>
            </a:xfrm>
            <a:prstGeom prst="roundRect">
              <a:avLst>
                <a:gd name="adj" fmla="val 16667"/>
              </a:avLst>
            </a:prstGeom>
            <a:solidFill>
              <a:srgbClr val="F2F2F2">
                <a:alpha val="69803"/>
              </a:srgbClr>
            </a:solidFill>
            <a:ln w="9525" cap="flat" cmpd="sng">
              <a:solidFill>
                <a:srgbClr val="7F7F7F"/>
              </a:solidFill>
              <a:prstDash val="solid"/>
              <a:round/>
              <a:headEnd type="none" w="med" len="med"/>
              <a:tailEnd type="none" w="med" len="med"/>
            </a:ln>
          </p:spPr>
          <p:txBody>
            <a:bodyPr lIns="91425" tIns="45700" rIns="91425" bIns="45700" anchor="ctr" anchorCtr="0">
              <a:noAutofit/>
            </a:bodyPr>
            <a:lstStyle/>
            <a:p>
              <a:pPr algn="ctr">
                <a:buSzPct val="25000"/>
              </a:pPr>
              <a:r>
                <a:rPr lang="en-US" sz="1200" b="1">
                  <a:solidFill>
                    <a:schemeClr val="dk1"/>
                  </a:solidFill>
                  <a:latin typeface="Arial"/>
                  <a:ea typeface="Arial"/>
                  <a:cs typeface="Arial"/>
                  <a:sym typeface="Arial"/>
                </a:rPr>
                <a:t>Evaluation</a:t>
              </a:r>
            </a:p>
          </p:txBody>
        </p:sp>
        <p:sp>
          <p:nvSpPr>
            <p:cNvPr id="89" name="Shape 89"/>
            <p:cNvSpPr/>
            <p:nvPr/>
          </p:nvSpPr>
          <p:spPr>
            <a:xfrm>
              <a:off x="4038600" y="3371851"/>
              <a:ext cx="995400" cy="685799"/>
            </a:xfrm>
            <a:prstGeom prst="can">
              <a:avLst>
                <a:gd name="adj" fmla="val 25000"/>
              </a:avLst>
            </a:prstGeom>
            <a:solidFill>
              <a:srgbClr val="F2F2F2">
                <a:alpha val="69803"/>
              </a:srgbClr>
            </a:solidFill>
            <a:ln w="9525" cap="flat" cmpd="sng">
              <a:solidFill>
                <a:srgbClr val="7F7F7F"/>
              </a:solidFill>
              <a:prstDash val="solid"/>
              <a:round/>
              <a:headEnd type="none" w="med" len="med"/>
              <a:tailEnd type="none" w="med" len="med"/>
            </a:ln>
          </p:spPr>
          <p:txBody>
            <a:bodyPr lIns="91425" tIns="45700" rIns="91425" bIns="45700" anchor="ctr" anchorCtr="0">
              <a:noAutofit/>
            </a:bodyPr>
            <a:lstStyle/>
            <a:p>
              <a:pPr algn="ctr">
                <a:buSzPct val="25000"/>
              </a:pPr>
              <a:r>
                <a:rPr lang="en-US" sz="1400">
                  <a:solidFill>
                    <a:schemeClr val="dk1"/>
                  </a:solidFill>
                  <a:latin typeface="Arial"/>
                  <a:ea typeface="Arial"/>
                  <a:cs typeface="Arial"/>
                  <a:sym typeface="Arial"/>
                </a:rPr>
                <a:t>Data</a:t>
              </a:r>
            </a:p>
          </p:txBody>
        </p:sp>
        <p:cxnSp>
          <p:nvCxnSpPr>
            <p:cNvPr id="90" name="Shape 90"/>
            <p:cNvCxnSpPr>
              <a:stCxn id="83" idx="3"/>
            </p:cNvCxnSpPr>
            <p:nvPr/>
          </p:nvCxnSpPr>
          <p:spPr>
            <a:xfrm>
              <a:off x="4191000" y="2571749"/>
              <a:ext cx="609600" cy="0"/>
            </a:xfrm>
            <a:prstGeom prst="straightConnector1">
              <a:avLst/>
            </a:prstGeom>
            <a:noFill/>
            <a:ln w="12700" cap="flat" cmpd="sng">
              <a:solidFill>
                <a:srgbClr val="A5A5A5"/>
              </a:solidFill>
              <a:prstDash val="solid"/>
              <a:round/>
              <a:headEnd type="stealth" w="lg" len="lg"/>
              <a:tailEnd type="stealth" w="lg" len="lg"/>
            </a:ln>
          </p:spPr>
        </p:cxnSp>
        <p:cxnSp>
          <p:nvCxnSpPr>
            <p:cNvPr id="91" name="Shape 91"/>
            <p:cNvCxnSpPr>
              <a:stCxn id="84" idx="2"/>
              <a:endCxn id="85" idx="0"/>
            </p:cNvCxnSpPr>
            <p:nvPr/>
          </p:nvCxnSpPr>
          <p:spPr>
            <a:xfrm>
              <a:off x="5524500" y="2743199"/>
              <a:ext cx="762000" cy="400200"/>
            </a:xfrm>
            <a:prstGeom prst="straightConnector1">
              <a:avLst/>
            </a:prstGeom>
            <a:noFill/>
            <a:ln w="12700" cap="flat" cmpd="sng">
              <a:solidFill>
                <a:srgbClr val="A5A5A5"/>
              </a:solidFill>
              <a:prstDash val="solid"/>
              <a:round/>
              <a:headEnd type="stealth" w="lg" len="lg"/>
              <a:tailEnd type="stealth" w="lg" len="lg"/>
            </a:ln>
          </p:spPr>
        </p:cxnSp>
        <p:cxnSp>
          <p:nvCxnSpPr>
            <p:cNvPr id="92" name="Shape 92"/>
            <p:cNvCxnSpPr>
              <a:stCxn id="85" idx="2"/>
              <a:endCxn id="86" idx="0"/>
            </p:cNvCxnSpPr>
            <p:nvPr/>
          </p:nvCxnSpPr>
          <p:spPr>
            <a:xfrm flipH="1">
              <a:off x="6119100" y="3486149"/>
              <a:ext cx="167400" cy="483900"/>
            </a:xfrm>
            <a:prstGeom prst="straightConnector1">
              <a:avLst/>
            </a:prstGeom>
            <a:noFill/>
            <a:ln w="12700" cap="flat" cmpd="sng">
              <a:solidFill>
                <a:srgbClr val="A5A5A5"/>
              </a:solidFill>
              <a:prstDash val="solid"/>
              <a:round/>
              <a:headEnd type="stealth" w="lg" len="lg"/>
              <a:tailEnd type="stealth" w="lg" len="lg"/>
            </a:ln>
          </p:spPr>
        </p:cxnSp>
        <p:cxnSp>
          <p:nvCxnSpPr>
            <p:cNvPr id="93" name="Shape 93"/>
            <p:cNvCxnSpPr>
              <a:stCxn id="86" idx="2"/>
              <a:endCxn id="88" idx="3"/>
            </p:cNvCxnSpPr>
            <p:nvPr/>
          </p:nvCxnSpPr>
          <p:spPr>
            <a:xfrm flipH="1">
              <a:off x="5277401" y="4312969"/>
              <a:ext cx="841800" cy="482400"/>
            </a:xfrm>
            <a:prstGeom prst="straightConnector1">
              <a:avLst/>
            </a:prstGeom>
            <a:noFill/>
            <a:ln w="12700" cap="flat" cmpd="sng">
              <a:solidFill>
                <a:srgbClr val="A5A5A5"/>
              </a:solidFill>
              <a:prstDash val="solid"/>
              <a:round/>
              <a:headEnd type="none" w="med" len="med"/>
              <a:tailEnd type="stealth" w="lg" len="lg"/>
            </a:ln>
          </p:spPr>
        </p:cxnSp>
        <p:cxnSp>
          <p:nvCxnSpPr>
            <p:cNvPr id="94" name="Shape 94"/>
            <p:cNvCxnSpPr>
              <a:stCxn id="88" idx="1"/>
              <a:endCxn id="87" idx="2"/>
            </p:cNvCxnSpPr>
            <p:nvPr/>
          </p:nvCxnSpPr>
          <p:spPr>
            <a:xfrm rot="10800000">
              <a:off x="2943017" y="3829104"/>
              <a:ext cx="771300" cy="966300"/>
            </a:xfrm>
            <a:prstGeom prst="straightConnector1">
              <a:avLst/>
            </a:prstGeom>
            <a:noFill/>
            <a:ln w="12700" cap="flat" cmpd="sng">
              <a:solidFill>
                <a:srgbClr val="A5A5A5"/>
              </a:solidFill>
              <a:prstDash val="solid"/>
              <a:round/>
              <a:headEnd type="none" w="med" len="med"/>
              <a:tailEnd type="stealth" w="lg" len="lg"/>
            </a:ln>
          </p:spPr>
        </p:cxnSp>
        <p:sp>
          <p:nvSpPr>
            <p:cNvPr id="95" name="Shape 95"/>
            <p:cNvSpPr/>
            <p:nvPr/>
          </p:nvSpPr>
          <p:spPr>
            <a:xfrm>
              <a:off x="4215740" y="2594017"/>
              <a:ext cx="1129349" cy="2048493"/>
            </a:xfrm>
            <a:custGeom>
              <a:avLst/>
              <a:gdLst/>
              <a:ahLst/>
              <a:cxnLst/>
              <a:rect l="0" t="0" r="0" b="0"/>
              <a:pathLst>
                <a:path w="1129350" h="2731325" extrusionOk="0">
                  <a:moveTo>
                    <a:pt x="510639" y="2731325"/>
                  </a:moveTo>
                  <a:cubicBezTo>
                    <a:pt x="856013" y="2258291"/>
                    <a:pt x="1201388" y="1785258"/>
                    <a:pt x="1116281" y="1330037"/>
                  </a:cubicBezTo>
                  <a:cubicBezTo>
                    <a:pt x="1031175" y="874816"/>
                    <a:pt x="515587" y="437408"/>
                    <a:pt x="0" y="0"/>
                  </a:cubicBezTo>
                </a:path>
              </a:pathLst>
            </a:custGeom>
            <a:no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96" name="Shape 96"/>
            <p:cNvSpPr/>
            <p:nvPr/>
          </p:nvSpPr>
          <p:spPr>
            <a:xfrm rot="5400000">
              <a:off x="4601687" y="1406855"/>
              <a:ext cx="228600" cy="228600"/>
            </a:xfrm>
            <a:prstGeom prst="triangle">
              <a:avLst>
                <a:gd name="adj" fmla="val 50000"/>
              </a:avLst>
            </a:prstGeom>
            <a:solidFill>
              <a:srgbClr val="A5A5A5"/>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97" name="Shape 97"/>
            <p:cNvSpPr/>
            <p:nvPr/>
          </p:nvSpPr>
          <p:spPr>
            <a:xfrm rot="10800000">
              <a:off x="7278973" y="3171676"/>
              <a:ext cx="304799" cy="171599"/>
            </a:xfrm>
            <a:prstGeom prst="triangle">
              <a:avLst>
                <a:gd name="adj" fmla="val 50000"/>
              </a:avLst>
            </a:prstGeom>
            <a:solidFill>
              <a:srgbClr val="A5A5A5"/>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98" name="Shape 98"/>
            <p:cNvSpPr/>
            <p:nvPr/>
          </p:nvSpPr>
          <p:spPr>
            <a:xfrm rot="-5400000">
              <a:off x="4810389" y="5368017"/>
              <a:ext cx="228600" cy="228600"/>
            </a:xfrm>
            <a:prstGeom prst="triangle">
              <a:avLst>
                <a:gd name="adj" fmla="val 50000"/>
              </a:avLst>
            </a:prstGeom>
            <a:solidFill>
              <a:srgbClr val="A5A5A5"/>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99" name="Shape 99"/>
            <p:cNvSpPr/>
            <p:nvPr/>
          </p:nvSpPr>
          <p:spPr>
            <a:xfrm rot="-176140">
              <a:off x="1811821" y="3371707"/>
              <a:ext cx="304599" cy="171710"/>
            </a:xfrm>
            <a:prstGeom prst="triangle">
              <a:avLst>
                <a:gd name="adj" fmla="val 50000"/>
              </a:avLst>
            </a:prstGeom>
            <a:solidFill>
              <a:srgbClr val="A5A5A5"/>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grpSp>
      <p:sp>
        <p:nvSpPr>
          <p:cNvPr id="100" name="Shape 100"/>
          <p:cNvSpPr txBox="1">
            <a:spLocks noGrp="1"/>
          </p:cNvSpPr>
          <p:nvPr>
            <p:ph type="title"/>
          </p:nvPr>
        </p:nvSpPr>
        <p:spPr>
          <a:xfrm>
            <a:off x="715487" y="179049"/>
            <a:ext cx="8229600" cy="597000"/>
          </a:xfrm>
          <a:prstGeom prst="rect">
            <a:avLst/>
          </a:prstGeom>
        </p:spPr>
        <p:txBody>
          <a:bodyPr vert="horz" lIns="91425" tIns="91425" rIns="91425" bIns="91425" rtlCol="0" anchor="ctr" anchorCtr="0">
            <a:noAutofit/>
          </a:bodyPr>
          <a:lstStyle/>
          <a:p>
            <a:pPr>
              <a:spcBef>
                <a:spcPts val="0"/>
              </a:spcBef>
            </a:pPr>
            <a:r>
              <a:rPr lang="en-US" sz="2800" dirty="0"/>
              <a:t>CRISP DM process: Processes and Data Lifecycle</a:t>
            </a:r>
          </a:p>
        </p:txBody>
      </p:sp>
      <p:sp>
        <p:nvSpPr>
          <p:cNvPr id="2" name="Date Placeholder 1"/>
          <p:cNvSpPr>
            <a:spLocks noGrp="1"/>
          </p:cNvSpPr>
          <p:nvPr>
            <p:ph type="dt" sz="half" idx="10"/>
          </p:nvPr>
        </p:nvSpPr>
        <p:spPr/>
        <p:txBody>
          <a:bodyPr/>
          <a:lstStyle/>
          <a:p>
            <a:r>
              <a:rPr lang="en-US"/>
              <a:t>NUST 2018, Namibia</a:t>
            </a:r>
            <a:endParaRPr lang="en-GB" dirty="0"/>
          </a:p>
        </p:txBody>
      </p:sp>
      <p:sp>
        <p:nvSpPr>
          <p:cNvPr id="3" name="Footer Placeholder 2"/>
          <p:cNvSpPr>
            <a:spLocks noGrp="1"/>
          </p:cNvSpPr>
          <p:nvPr>
            <p:ph type="ftr" sz="quarter" idx="11"/>
          </p:nvPr>
        </p:nvSpPr>
        <p:spPr/>
        <p:txBody>
          <a:bodyPr/>
          <a:lstStyle/>
          <a:p>
            <a:r>
              <a:rPr lang="en-US"/>
              <a:t>Data Science Profession and Education</a:t>
            </a:r>
            <a:endParaRPr lang="en-GB" dirty="0"/>
          </a:p>
        </p:txBody>
      </p:sp>
      <p:sp>
        <p:nvSpPr>
          <p:cNvPr id="4" name="Slide Number Placeholder 3"/>
          <p:cNvSpPr>
            <a:spLocks noGrp="1"/>
          </p:cNvSpPr>
          <p:nvPr>
            <p:ph type="sldNum" sz="quarter" idx="12"/>
          </p:nvPr>
        </p:nvSpPr>
        <p:spPr/>
        <p:txBody>
          <a:bodyPr/>
          <a:lstStyle/>
          <a:p>
            <a:fld id="{5444D61A-D5EF-4AD7-8CFF-82B00AE13C42}" type="slidenum">
              <a:rPr lang="en-GB" smtClean="0"/>
              <a:pPr/>
              <a:t>63</a:t>
            </a:fld>
            <a:endParaRPr lang="en-GB" dirty="0"/>
          </a:p>
        </p:txBody>
      </p:sp>
      <p:sp>
        <p:nvSpPr>
          <p:cNvPr id="25" name="Content Placeholder 2"/>
          <p:cNvSpPr>
            <a:spLocks noGrp="1"/>
          </p:cNvSpPr>
          <p:nvPr>
            <p:ph idx="1"/>
          </p:nvPr>
        </p:nvSpPr>
        <p:spPr>
          <a:xfrm>
            <a:off x="111018" y="5978802"/>
            <a:ext cx="8784976" cy="506966"/>
          </a:xfrm>
        </p:spPr>
        <p:txBody>
          <a:bodyPr>
            <a:normAutofit/>
          </a:bodyPr>
          <a:lstStyle/>
          <a:p>
            <a:pPr marL="0" indent="0" algn="ctr">
              <a:buNone/>
            </a:pPr>
            <a:r>
              <a:rPr lang="en-US" sz="2000" dirty="0"/>
              <a:t>Cross Industry Standard Process for Data Mining (CRISP-DM)</a:t>
            </a:r>
          </a:p>
        </p:txBody>
      </p:sp>
    </p:spTree>
    <p:extLst>
      <p:ext uri="{BB962C8B-B14F-4D97-AF65-F5344CB8AC3E}">
        <p14:creationId xmlns:p14="http://schemas.microsoft.com/office/powerpoint/2010/main" val="21693901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grpSp>
        <p:nvGrpSpPr>
          <p:cNvPr id="5" name="Group 4"/>
          <p:cNvGrpSpPr/>
          <p:nvPr/>
        </p:nvGrpSpPr>
        <p:grpSpPr>
          <a:xfrm>
            <a:off x="467544" y="1528811"/>
            <a:ext cx="5943599" cy="4229099"/>
            <a:chOff x="685801" y="1543051"/>
            <a:chExt cx="5943599" cy="4229099"/>
          </a:xfrm>
        </p:grpSpPr>
        <p:sp>
          <p:nvSpPr>
            <p:cNvPr id="106" name="Shape 106"/>
            <p:cNvSpPr/>
            <p:nvPr/>
          </p:nvSpPr>
          <p:spPr>
            <a:xfrm>
              <a:off x="1828800" y="1543051"/>
              <a:ext cx="1828800" cy="342899"/>
            </a:xfrm>
            <a:prstGeom prst="roundRect">
              <a:avLst>
                <a:gd name="adj" fmla="val 16667"/>
              </a:avLst>
            </a:prstGeom>
            <a:solidFill>
              <a:srgbClr val="F2F2F2">
                <a:alpha val="69803"/>
              </a:srgbClr>
            </a:solidFill>
            <a:ln w="9525" cap="flat" cmpd="sng">
              <a:solidFill>
                <a:srgbClr val="7F7F7F"/>
              </a:solidFill>
              <a:prstDash val="solid"/>
              <a:round/>
              <a:headEnd type="none" w="med" len="med"/>
              <a:tailEnd type="none" w="med" len="med"/>
            </a:ln>
          </p:spPr>
          <p:txBody>
            <a:bodyPr lIns="91425" tIns="45700" rIns="91425" bIns="45700" anchor="ctr" anchorCtr="0">
              <a:noAutofit/>
            </a:bodyPr>
            <a:lstStyle/>
            <a:p>
              <a:pPr algn="ctr">
                <a:buSzPct val="25000"/>
              </a:pPr>
              <a:r>
                <a:rPr lang="en-US" sz="1300">
                  <a:solidFill>
                    <a:schemeClr val="dk1"/>
                  </a:solidFill>
                  <a:latin typeface="Calibri" panose="020F0502020204030204" pitchFamily="34" charset="0"/>
                  <a:ea typeface="Arial"/>
                  <a:cs typeface="Calibri" panose="020F0502020204030204" pitchFamily="34" charset="0"/>
                  <a:sym typeface="Arial"/>
                </a:rPr>
                <a:t>Business</a:t>
              </a:r>
            </a:p>
            <a:p>
              <a:pPr algn="ctr">
                <a:buSzPct val="25000"/>
              </a:pPr>
              <a:r>
                <a:rPr lang="en-US" sz="1300">
                  <a:solidFill>
                    <a:schemeClr val="dk1"/>
                  </a:solidFill>
                  <a:latin typeface="Calibri" panose="020F0502020204030204" pitchFamily="34" charset="0"/>
                  <a:ea typeface="Arial"/>
                  <a:cs typeface="Calibri" panose="020F0502020204030204" pitchFamily="34" charset="0"/>
                  <a:sym typeface="Arial"/>
                </a:rPr>
                <a:t>Understanding</a:t>
              </a:r>
            </a:p>
          </p:txBody>
        </p:sp>
        <p:sp>
          <p:nvSpPr>
            <p:cNvPr id="107" name="Shape 107"/>
            <p:cNvSpPr/>
            <p:nvPr/>
          </p:nvSpPr>
          <p:spPr>
            <a:xfrm>
              <a:off x="4876800" y="1543051"/>
              <a:ext cx="1752600" cy="342899"/>
            </a:xfrm>
            <a:prstGeom prst="roundRect">
              <a:avLst>
                <a:gd name="adj" fmla="val 16667"/>
              </a:avLst>
            </a:prstGeom>
            <a:solidFill>
              <a:srgbClr val="F2F2F2">
                <a:alpha val="69803"/>
              </a:srgbClr>
            </a:solidFill>
            <a:ln w="9525" cap="flat" cmpd="sng">
              <a:solidFill>
                <a:srgbClr val="7F7F7F"/>
              </a:solidFill>
              <a:prstDash val="solid"/>
              <a:round/>
              <a:headEnd type="none" w="med" len="med"/>
              <a:tailEnd type="none" w="med" len="med"/>
            </a:ln>
          </p:spPr>
          <p:txBody>
            <a:bodyPr lIns="91425" tIns="45700" rIns="91425" bIns="45700" anchor="ctr" anchorCtr="0">
              <a:noAutofit/>
            </a:bodyPr>
            <a:lstStyle/>
            <a:p>
              <a:pPr algn="ctr">
                <a:buSzPct val="25000"/>
              </a:pPr>
              <a:r>
                <a:rPr lang="en-US" sz="1300">
                  <a:solidFill>
                    <a:schemeClr val="dk1"/>
                  </a:solidFill>
                  <a:latin typeface="Calibri" panose="020F0502020204030204" pitchFamily="34" charset="0"/>
                  <a:ea typeface="Arial"/>
                  <a:cs typeface="Calibri" panose="020F0502020204030204" pitchFamily="34" charset="0"/>
                  <a:sym typeface="Arial"/>
                </a:rPr>
                <a:t>Data Understanding</a:t>
              </a:r>
            </a:p>
          </p:txBody>
        </p:sp>
        <p:sp>
          <p:nvSpPr>
            <p:cNvPr id="108" name="Shape 108"/>
            <p:cNvSpPr/>
            <p:nvPr/>
          </p:nvSpPr>
          <p:spPr>
            <a:xfrm>
              <a:off x="3048000" y="2400301"/>
              <a:ext cx="2428799" cy="342899"/>
            </a:xfrm>
            <a:prstGeom prst="roundRect">
              <a:avLst>
                <a:gd name="adj" fmla="val 16667"/>
              </a:avLst>
            </a:prstGeom>
            <a:solidFill>
              <a:srgbClr val="F2F2F2">
                <a:alpha val="69803"/>
              </a:srgbClr>
            </a:solidFill>
            <a:ln w="9525" cap="flat" cmpd="sng">
              <a:solidFill>
                <a:srgbClr val="7F7F7F"/>
              </a:solidFill>
              <a:prstDash val="solid"/>
              <a:round/>
              <a:headEnd type="none" w="med" len="med"/>
              <a:tailEnd type="none" w="med" len="med"/>
            </a:ln>
          </p:spPr>
          <p:txBody>
            <a:bodyPr lIns="91425" tIns="45700" rIns="91425" bIns="45700" anchor="ctr" anchorCtr="0">
              <a:noAutofit/>
            </a:bodyPr>
            <a:lstStyle/>
            <a:p>
              <a:pPr algn="ctr">
                <a:buSzPct val="25000"/>
              </a:pPr>
              <a:r>
                <a:rPr lang="en-US" sz="1300">
                  <a:solidFill>
                    <a:schemeClr val="dk1"/>
                  </a:solidFill>
                  <a:latin typeface="Calibri" panose="020F0502020204030204" pitchFamily="34" charset="0"/>
                  <a:ea typeface="Arial"/>
                  <a:cs typeface="Calibri" panose="020F0502020204030204" pitchFamily="34" charset="0"/>
                  <a:sym typeface="Arial"/>
                </a:rPr>
                <a:t>Prepare Data</a:t>
              </a:r>
            </a:p>
          </p:txBody>
        </p:sp>
        <p:sp>
          <p:nvSpPr>
            <p:cNvPr id="109" name="Shape 109"/>
            <p:cNvSpPr/>
            <p:nvPr/>
          </p:nvSpPr>
          <p:spPr>
            <a:xfrm>
              <a:off x="3048000" y="3200401"/>
              <a:ext cx="2428799" cy="342899"/>
            </a:xfrm>
            <a:prstGeom prst="roundRect">
              <a:avLst>
                <a:gd name="adj" fmla="val 16667"/>
              </a:avLst>
            </a:prstGeom>
            <a:solidFill>
              <a:srgbClr val="F2F2F2">
                <a:alpha val="69803"/>
              </a:srgbClr>
            </a:solidFill>
            <a:ln w="9525" cap="flat" cmpd="sng">
              <a:solidFill>
                <a:srgbClr val="7F7F7F"/>
              </a:solidFill>
              <a:prstDash val="solid"/>
              <a:round/>
              <a:headEnd type="none" w="med" len="med"/>
              <a:tailEnd type="none" w="med" len="med"/>
            </a:ln>
          </p:spPr>
          <p:txBody>
            <a:bodyPr lIns="91425" tIns="45700" rIns="91425" bIns="45700" anchor="ctr" anchorCtr="0">
              <a:noAutofit/>
            </a:bodyPr>
            <a:lstStyle/>
            <a:p>
              <a:pPr algn="ctr">
                <a:buSzPct val="25000"/>
              </a:pPr>
              <a:r>
                <a:rPr lang="en-US" sz="1300" dirty="0">
                  <a:solidFill>
                    <a:schemeClr val="dk1"/>
                  </a:solidFill>
                  <a:latin typeface="Calibri" panose="020F0502020204030204" pitchFamily="34" charset="0"/>
                  <a:ea typeface="Arial"/>
                  <a:cs typeface="Calibri" panose="020F0502020204030204" pitchFamily="34" charset="0"/>
                  <a:sym typeface="Arial"/>
                </a:rPr>
                <a:t>Building Model using Algorithms</a:t>
              </a:r>
            </a:p>
          </p:txBody>
        </p:sp>
        <p:sp>
          <p:nvSpPr>
            <p:cNvPr id="110" name="Shape 110"/>
            <p:cNvSpPr/>
            <p:nvPr/>
          </p:nvSpPr>
          <p:spPr>
            <a:xfrm>
              <a:off x="3048000" y="3943351"/>
              <a:ext cx="2428799" cy="342899"/>
            </a:xfrm>
            <a:prstGeom prst="roundRect">
              <a:avLst>
                <a:gd name="adj" fmla="val 16667"/>
              </a:avLst>
            </a:prstGeom>
            <a:solidFill>
              <a:srgbClr val="F2F2F2">
                <a:alpha val="69803"/>
              </a:srgbClr>
            </a:solidFill>
            <a:ln w="9525" cap="flat" cmpd="sng">
              <a:solidFill>
                <a:srgbClr val="7F7F7F"/>
              </a:solidFill>
              <a:prstDash val="solid"/>
              <a:round/>
              <a:headEnd type="none" w="med" len="med"/>
              <a:tailEnd type="none" w="med" len="med"/>
            </a:ln>
          </p:spPr>
          <p:txBody>
            <a:bodyPr lIns="91425" tIns="45700" rIns="91425" bIns="45700" anchor="ctr" anchorCtr="0">
              <a:noAutofit/>
            </a:bodyPr>
            <a:lstStyle/>
            <a:p>
              <a:pPr algn="ctr">
                <a:buSzPct val="25000"/>
              </a:pPr>
              <a:r>
                <a:rPr lang="en-US" sz="1300">
                  <a:solidFill>
                    <a:schemeClr val="dk1"/>
                  </a:solidFill>
                  <a:latin typeface="Calibri" panose="020F0502020204030204" pitchFamily="34" charset="0"/>
                  <a:ea typeface="Arial"/>
                  <a:cs typeface="Calibri" panose="020F0502020204030204" pitchFamily="34" charset="0"/>
                  <a:sym typeface="Arial"/>
                </a:rPr>
                <a:t>Appl</a:t>
              </a:r>
              <a:r>
                <a:rPr lang="en-US" sz="1300">
                  <a:solidFill>
                    <a:schemeClr val="dk1"/>
                  </a:solidFill>
                  <a:latin typeface="Calibri" panose="020F0502020204030204" pitchFamily="34" charset="0"/>
                  <a:cs typeface="Calibri" panose="020F0502020204030204" pitchFamily="34" charset="0"/>
                </a:rPr>
                <a:t>y</a:t>
              </a:r>
              <a:r>
                <a:rPr lang="en-US" sz="1300">
                  <a:solidFill>
                    <a:schemeClr val="dk1"/>
                  </a:solidFill>
                  <a:latin typeface="Calibri" panose="020F0502020204030204" pitchFamily="34" charset="0"/>
                  <a:ea typeface="Arial"/>
                  <a:cs typeface="Calibri" panose="020F0502020204030204" pitchFamily="34" charset="0"/>
                  <a:sym typeface="Arial"/>
                </a:rPr>
                <a:t>ing Model and performance evaluation</a:t>
              </a:r>
            </a:p>
          </p:txBody>
        </p:sp>
        <p:sp>
          <p:nvSpPr>
            <p:cNvPr id="111" name="Shape 111"/>
            <p:cNvSpPr/>
            <p:nvPr/>
          </p:nvSpPr>
          <p:spPr>
            <a:xfrm>
              <a:off x="3048000" y="4743451"/>
              <a:ext cx="2428799" cy="342899"/>
            </a:xfrm>
            <a:prstGeom prst="roundRect">
              <a:avLst>
                <a:gd name="adj" fmla="val 16667"/>
              </a:avLst>
            </a:prstGeom>
            <a:solidFill>
              <a:srgbClr val="F2F2F2">
                <a:alpha val="69803"/>
              </a:srgbClr>
            </a:solidFill>
            <a:ln w="9525" cap="flat" cmpd="sng">
              <a:solidFill>
                <a:srgbClr val="7F7F7F"/>
              </a:solidFill>
              <a:prstDash val="solid"/>
              <a:round/>
              <a:headEnd type="none" w="med" len="med"/>
              <a:tailEnd type="none" w="med" len="med"/>
            </a:ln>
          </p:spPr>
          <p:txBody>
            <a:bodyPr lIns="91425" tIns="45700" rIns="91425" bIns="45700" anchor="ctr" anchorCtr="0">
              <a:noAutofit/>
            </a:bodyPr>
            <a:lstStyle/>
            <a:p>
              <a:pPr algn="ctr">
                <a:buSzPct val="25000"/>
              </a:pPr>
              <a:r>
                <a:rPr lang="en-US" sz="1300">
                  <a:solidFill>
                    <a:schemeClr val="dk1"/>
                  </a:solidFill>
                  <a:latin typeface="Calibri" panose="020F0502020204030204" pitchFamily="34" charset="0"/>
                  <a:ea typeface="Arial"/>
                  <a:cs typeface="Calibri" panose="020F0502020204030204" pitchFamily="34" charset="0"/>
                  <a:sym typeface="Arial"/>
                </a:rPr>
                <a:t>Deployment</a:t>
              </a:r>
            </a:p>
          </p:txBody>
        </p:sp>
        <p:sp>
          <p:nvSpPr>
            <p:cNvPr id="112" name="Shape 112"/>
            <p:cNvSpPr/>
            <p:nvPr/>
          </p:nvSpPr>
          <p:spPr>
            <a:xfrm>
              <a:off x="685801" y="3943351"/>
              <a:ext cx="1676399" cy="342899"/>
            </a:xfrm>
            <a:prstGeom prst="roundRect">
              <a:avLst>
                <a:gd name="adj" fmla="val 16667"/>
              </a:avLst>
            </a:prstGeom>
            <a:solidFill>
              <a:srgbClr val="F2F2F2">
                <a:alpha val="69803"/>
              </a:srgbClr>
            </a:solidFill>
            <a:ln w="9525" cap="flat" cmpd="sng">
              <a:solidFill>
                <a:srgbClr val="7F7F7F"/>
              </a:solidFill>
              <a:prstDash val="solid"/>
              <a:round/>
              <a:headEnd type="none" w="med" len="med"/>
              <a:tailEnd type="none" w="med" len="med"/>
            </a:ln>
          </p:spPr>
          <p:txBody>
            <a:bodyPr lIns="91425" tIns="45700" rIns="91425" bIns="45700" anchor="ctr" anchorCtr="0">
              <a:noAutofit/>
            </a:bodyPr>
            <a:lstStyle/>
            <a:p>
              <a:pPr algn="ctr">
                <a:buSzPct val="25000"/>
              </a:pPr>
              <a:r>
                <a:rPr lang="en-US" sz="1300">
                  <a:solidFill>
                    <a:schemeClr val="dk1"/>
                  </a:solidFill>
                  <a:latin typeface="Calibri" panose="020F0502020204030204" pitchFamily="34" charset="0"/>
                  <a:ea typeface="Arial"/>
                  <a:cs typeface="Calibri" panose="020F0502020204030204" pitchFamily="34" charset="0"/>
                  <a:sym typeface="Arial"/>
                </a:rPr>
                <a:t>Test Data</a:t>
              </a:r>
            </a:p>
          </p:txBody>
        </p:sp>
        <p:cxnSp>
          <p:nvCxnSpPr>
            <p:cNvPr id="113" name="Shape 113"/>
            <p:cNvCxnSpPr>
              <a:stCxn id="106" idx="2"/>
              <a:endCxn id="108" idx="1"/>
            </p:cNvCxnSpPr>
            <p:nvPr/>
          </p:nvCxnSpPr>
          <p:spPr>
            <a:xfrm>
              <a:off x="2743200" y="1885949"/>
              <a:ext cx="304800" cy="685800"/>
            </a:xfrm>
            <a:prstGeom prst="straightConnector1">
              <a:avLst/>
            </a:prstGeom>
            <a:noFill/>
            <a:ln w="19050" cap="flat" cmpd="sng">
              <a:solidFill>
                <a:srgbClr val="7F7F7F"/>
              </a:solidFill>
              <a:prstDash val="solid"/>
              <a:round/>
              <a:headEnd type="none" w="med" len="med"/>
              <a:tailEnd type="stealth" w="lg" len="lg"/>
            </a:ln>
          </p:spPr>
        </p:cxnSp>
        <p:cxnSp>
          <p:nvCxnSpPr>
            <p:cNvPr id="114" name="Shape 114"/>
            <p:cNvCxnSpPr>
              <a:stCxn id="107" idx="2"/>
              <a:endCxn id="108" idx="3"/>
            </p:cNvCxnSpPr>
            <p:nvPr/>
          </p:nvCxnSpPr>
          <p:spPr>
            <a:xfrm flipH="1">
              <a:off x="5476800" y="1885949"/>
              <a:ext cx="276300" cy="685800"/>
            </a:xfrm>
            <a:prstGeom prst="straightConnector1">
              <a:avLst/>
            </a:prstGeom>
            <a:noFill/>
            <a:ln w="19050" cap="flat" cmpd="sng">
              <a:solidFill>
                <a:srgbClr val="7F7F7F"/>
              </a:solidFill>
              <a:prstDash val="solid"/>
              <a:round/>
              <a:headEnd type="none" w="med" len="med"/>
              <a:tailEnd type="stealth" w="lg" len="lg"/>
            </a:ln>
          </p:spPr>
        </p:cxnSp>
        <p:cxnSp>
          <p:nvCxnSpPr>
            <p:cNvPr id="115" name="Shape 115"/>
            <p:cNvCxnSpPr>
              <a:stCxn id="108" idx="2"/>
              <a:endCxn id="109" idx="0"/>
            </p:cNvCxnSpPr>
            <p:nvPr/>
          </p:nvCxnSpPr>
          <p:spPr>
            <a:xfrm>
              <a:off x="4262399" y="2743199"/>
              <a:ext cx="0" cy="457200"/>
            </a:xfrm>
            <a:prstGeom prst="straightConnector1">
              <a:avLst/>
            </a:prstGeom>
            <a:noFill/>
            <a:ln w="19050" cap="flat" cmpd="sng">
              <a:solidFill>
                <a:srgbClr val="7F7F7F"/>
              </a:solidFill>
              <a:prstDash val="solid"/>
              <a:round/>
              <a:headEnd type="none" w="med" len="med"/>
              <a:tailEnd type="stealth" w="lg" len="lg"/>
            </a:ln>
          </p:spPr>
        </p:cxnSp>
        <p:cxnSp>
          <p:nvCxnSpPr>
            <p:cNvPr id="116" name="Shape 116"/>
            <p:cNvCxnSpPr>
              <a:stCxn id="109" idx="2"/>
              <a:endCxn id="110" idx="0"/>
            </p:cNvCxnSpPr>
            <p:nvPr/>
          </p:nvCxnSpPr>
          <p:spPr>
            <a:xfrm>
              <a:off x="4262399" y="3543299"/>
              <a:ext cx="0" cy="400200"/>
            </a:xfrm>
            <a:prstGeom prst="straightConnector1">
              <a:avLst/>
            </a:prstGeom>
            <a:noFill/>
            <a:ln w="19050" cap="flat" cmpd="sng">
              <a:solidFill>
                <a:srgbClr val="7F7F7F"/>
              </a:solidFill>
              <a:prstDash val="solid"/>
              <a:round/>
              <a:headEnd type="none" w="med" len="med"/>
              <a:tailEnd type="stealth" w="lg" len="lg"/>
            </a:ln>
          </p:spPr>
        </p:cxnSp>
        <p:cxnSp>
          <p:nvCxnSpPr>
            <p:cNvPr id="117" name="Shape 117"/>
            <p:cNvCxnSpPr>
              <a:stCxn id="112" idx="3"/>
              <a:endCxn id="110" idx="1"/>
            </p:cNvCxnSpPr>
            <p:nvPr/>
          </p:nvCxnSpPr>
          <p:spPr>
            <a:xfrm>
              <a:off x="2362199" y="4114799"/>
              <a:ext cx="685800" cy="0"/>
            </a:xfrm>
            <a:prstGeom prst="straightConnector1">
              <a:avLst/>
            </a:prstGeom>
            <a:noFill/>
            <a:ln w="19050" cap="flat" cmpd="sng">
              <a:solidFill>
                <a:srgbClr val="7F7F7F"/>
              </a:solidFill>
              <a:prstDash val="solid"/>
              <a:round/>
              <a:headEnd type="none" w="med" len="med"/>
              <a:tailEnd type="stealth" w="lg" len="lg"/>
            </a:ln>
          </p:spPr>
        </p:cxnSp>
        <p:cxnSp>
          <p:nvCxnSpPr>
            <p:cNvPr id="118" name="Shape 118"/>
            <p:cNvCxnSpPr>
              <a:stCxn id="110" idx="2"/>
              <a:endCxn id="111" idx="0"/>
            </p:cNvCxnSpPr>
            <p:nvPr/>
          </p:nvCxnSpPr>
          <p:spPr>
            <a:xfrm>
              <a:off x="4262399" y="4286249"/>
              <a:ext cx="0" cy="457200"/>
            </a:xfrm>
            <a:prstGeom prst="straightConnector1">
              <a:avLst/>
            </a:prstGeom>
            <a:noFill/>
            <a:ln w="19050" cap="flat" cmpd="sng">
              <a:solidFill>
                <a:srgbClr val="7F7F7F"/>
              </a:solidFill>
              <a:prstDash val="solid"/>
              <a:round/>
              <a:headEnd type="none" w="med" len="med"/>
              <a:tailEnd type="stealth" w="lg" len="lg"/>
            </a:ln>
          </p:spPr>
        </p:cxnSp>
        <p:sp>
          <p:nvSpPr>
            <p:cNvPr id="119" name="Shape 119"/>
            <p:cNvSpPr/>
            <p:nvPr/>
          </p:nvSpPr>
          <p:spPr>
            <a:xfrm>
              <a:off x="3048000" y="5429251"/>
              <a:ext cx="2428799" cy="342899"/>
            </a:xfrm>
            <a:prstGeom prst="roundRect">
              <a:avLst>
                <a:gd name="adj" fmla="val 16667"/>
              </a:avLst>
            </a:prstGeom>
            <a:solidFill>
              <a:srgbClr val="F2F2F2">
                <a:alpha val="69803"/>
              </a:srgbClr>
            </a:solidFill>
            <a:ln w="9525" cap="flat" cmpd="sng">
              <a:solidFill>
                <a:srgbClr val="7F7F7F"/>
              </a:solidFill>
              <a:prstDash val="solid"/>
              <a:round/>
              <a:headEnd type="none" w="med" len="med"/>
              <a:tailEnd type="none" w="med" len="med"/>
            </a:ln>
          </p:spPr>
          <p:txBody>
            <a:bodyPr lIns="91425" tIns="45700" rIns="91425" bIns="45700" anchor="ctr" anchorCtr="0">
              <a:noAutofit/>
            </a:bodyPr>
            <a:lstStyle/>
            <a:p>
              <a:pPr algn="ctr">
                <a:buSzPct val="25000"/>
              </a:pPr>
              <a:r>
                <a:rPr lang="en-US" sz="1300">
                  <a:solidFill>
                    <a:schemeClr val="dk1"/>
                  </a:solidFill>
                  <a:latin typeface="Calibri" panose="020F0502020204030204" pitchFamily="34" charset="0"/>
                  <a:ea typeface="Arial"/>
                  <a:cs typeface="Calibri" panose="020F0502020204030204" pitchFamily="34" charset="0"/>
                  <a:sym typeface="Arial"/>
                </a:rPr>
                <a:t>Knowledge and Actions</a:t>
              </a:r>
            </a:p>
          </p:txBody>
        </p:sp>
        <p:cxnSp>
          <p:nvCxnSpPr>
            <p:cNvPr id="120" name="Shape 120"/>
            <p:cNvCxnSpPr>
              <a:stCxn id="111" idx="2"/>
              <a:endCxn id="119" idx="0"/>
            </p:cNvCxnSpPr>
            <p:nvPr/>
          </p:nvCxnSpPr>
          <p:spPr>
            <a:xfrm>
              <a:off x="4262399" y="5086349"/>
              <a:ext cx="0" cy="342900"/>
            </a:xfrm>
            <a:prstGeom prst="straightConnector1">
              <a:avLst/>
            </a:prstGeom>
            <a:noFill/>
            <a:ln w="19050" cap="flat" cmpd="sng">
              <a:solidFill>
                <a:srgbClr val="7F7F7F"/>
              </a:solidFill>
              <a:prstDash val="solid"/>
              <a:round/>
              <a:headEnd type="none" w="med" len="med"/>
              <a:tailEnd type="stealth" w="lg" len="lg"/>
            </a:ln>
          </p:spPr>
        </p:cxnSp>
        <p:sp>
          <p:nvSpPr>
            <p:cNvPr id="121" name="Shape 121"/>
            <p:cNvSpPr/>
            <p:nvPr/>
          </p:nvSpPr>
          <p:spPr>
            <a:xfrm>
              <a:off x="685801" y="3200401"/>
              <a:ext cx="1676399" cy="342899"/>
            </a:xfrm>
            <a:prstGeom prst="roundRect">
              <a:avLst>
                <a:gd name="adj" fmla="val 16667"/>
              </a:avLst>
            </a:prstGeom>
            <a:solidFill>
              <a:srgbClr val="F2F2F2">
                <a:alpha val="69803"/>
              </a:srgbClr>
            </a:solidFill>
            <a:ln w="9525" cap="flat" cmpd="sng">
              <a:solidFill>
                <a:srgbClr val="7F7F7F"/>
              </a:solidFill>
              <a:prstDash val="solid"/>
              <a:round/>
              <a:headEnd type="none" w="med" len="med"/>
              <a:tailEnd type="none" w="med" len="med"/>
            </a:ln>
          </p:spPr>
          <p:txBody>
            <a:bodyPr lIns="91425" tIns="45700" rIns="91425" bIns="45700" anchor="ctr" anchorCtr="0">
              <a:noAutofit/>
            </a:bodyPr>
            <a:lstStyle/>
            <a:p>
              <a:pPr algn="ctr">
                <a:buSzPct val="25000"/>
              </a:pPr>
              <a:r>
                <a:rPr lang="en-US" sz="1300">
                  <a:solidFill>
                    <a:schemeClr val="dk1"/>
                  </a:solidFill>
                  <a:latin typeface="Calibri" panose="020F0502020204030204" pitchFamily="34" charset="0"/>
                  <a:ea typeface="Arial"/>
                  <a:cs typeface="Calibri" panose="020F0502020204030204" pitchFamily="34" charset="0"/>
                  <a:sym typeface="Arial"/>
                </a:rPr>
                <a:t>Training Data</a:t>
              </a:r>
            </a:p>
          </p:txBody>
        </p:sp>
        <p:cxnSp>
          <p:nvCxnSpPr>
            <p:cNvPr id="122" name="Shape 122"/>
            <p:cNvCxnSpPr>
              <a:stCxn id="121" idx="3"/>
              <a:endCxn id="109" idx="1"/>
            </p:cNvCxnSpPr>
            <p:nvPr/>
          </p:nvCxnSpPr>
          <p:spPr>
            <a:xfrm>
              <a:off x="2362199" y="3371849"/>
              <a:ext cx="685800" cy="0"/>
            </a:xfrm>
            <a:prstGeom prst="straightConnector1">
              <a:avLst/>
            </a:prstGeom>
            <a:noFill/>
            <a:ln w="19050" cap="flat" cmpd="sng">
              <a:solidFill>
                <a:srgbClr val="7F7F7F"/>
              </a:solidFill>
              <a:prstDash val="solid"/>
              <a:round/>
              <a:headEnd type="none" w="med" len="med"/>
              <a:tailEnd type="stealth" w="lg" len="lg"/>
            </a:ln>
          </p:spPr>
        </p:cxnSp>
      </p:grpSp>
      <p:grpSp>
        <p:nvGrpSpPr>
          <p:cNvPr id="6" name="Group 5"/>
          <p:cNvGrpSpPr/>
          <p:nvPr/>
        </p:nvGrpSpPr>
        <p:grpSpPr>
          <a:xfrm>
            <a:off x="6931725" y="1677025"/>
            <a:ext cx="1923900" cy="3775340"/>
            <a:chOff x="6961019" y="1860010"/>
            <a:chExt cx="1923900" cy="3775340"/>
          </a:xfrm>
        </p:grpSpPr>
        <p:sp>
          <p:nvSpPr>
            <p:cNvPr id="123" name="Shape 123"/>
            <p:cNvSpPr/>
            <p:nvPr/>
          </p:nvSpPr>
          <p:spPr>
            <a:xfrm>
              <a:off x="6961019" y="1860010"/>
              <a:ext cx="1923900" cy="242399"/>
            </a:xfrm>
            <a:prstGeom prst="rect">
              <a:avLst/>
            </a:prstGeom>
            <a:noFill/>
            <a:ln>
              <a:noFill/>
            </a:ln>
          </p:spPr>
          <p:txBody>
            <a:bodyPr lIns="91425" tIns="45700" rIns="91425" bIns="45700" anchor="t" anchorCtr="0">
              <a:noAutofit/>
            </a:bodyPr>
            <a:lstStyle/>
            <a:p>
              <a:pPr>
                <a:buSzPct val="25000"/>
              </a:pPr>
              <a:r>
                <a:rPr lang="en-US" sz="1500" b="1" dirty="0">
                  <a:solidFill>
                    <a:schemeClr val="dk1"/>
                  </a:solidFill>
                  <a:latin typeface="Arial"/>
                  <a:ea typeface="Arial"/>
                  <a:cs typeface="Arial"/>
                  <a:sym typeface="Arial"/>
                </a:rPr>
                <a:t>1. Prior Knowledge</a:t>
              </a:r>
            </a:p>
          </p:txBody>
        </p:sp>
        <p:sp>
          <p:nvSpPr>
            <p:cNvPr id="124" name="Shape 124"/>
            <p:cNvSpPr/>
            <p:nvPr/>
          </p:nvSpPr>
          <p:spPr>
            <a:xfrm>
              <a:off x="6998400" y="2636782"/>
              <a:ext cx="1466999" cy="242399"/>
            </a:xfrm>
            <a:prstGeom prst="rect">
              <a:avLst/>
            </a:prstGeom>
            <a:noFill/>
            <a:ln>
              <a:noFill/>
            </a:ln>
          </p:spPr>
          <p:txBody>
            <a:bodyPr lIns="91425" tIns="45700" rIns="91425" bIns="45700" anchor="t" anchorCtr="0">
              <a:noAutofit/>
            </a:bodyPr>
            <a:lstStyle/>
            <a:p>
              <a:pPr>
                <a:buSzPct val="25000"/>
              </a:pPr>
              <a:r>
                <a:rPr lang="en-US" sz="1500" b="1" dirty="0">
                  <a:solidFill>
                    <a:schemeClr val="dk1"/>
                  </a:solidFill>
                  <a:latin typeface="Arial"/>
                  <a:ea typeface="Arial"/>
                  <a:cs typeface="Arial"/>
                  <a:sym typeface="Arial"/>
                </a:rPr>
                <a:t>2. Preparation</a:t>
              </a:r>
            </a:p>
          </p:txBody>
        </p:sp>
        <p:sp>
          <p:nvSpPr>
            <p:cNvPr id="125" name="Shape 125"/>
            <p:cNvSpPr/>
            <p:nvPr/>
          </p:nvSpPr>
          <p:spPr>
            <a:xfrm>
              <a:off x="7010400" y="3360647"/>
              <a:ext cx="1292399" cy="242399"/>
            </a:xfrm>
            <a:prstGeom prst="rect">
              <a:avLst/>
            </a:prstGeom>
            <a:noFill/>
            <a:ln>
              <a:noFill/>
            </a:ln>
          </p:spPr>
          <p:txBody>
            <a:bodyPr lIns="91425" tIns="45700" rIns="91425" bIns="45700" anchor="t" anchorCtr="0">
              <a:noAutofit/>
            </a:bodyPr>
            <a:lstStyle/>
            <a:p>
              <a:pPr>
                <a:buSzPct val="25000"/>
              </a:pPr>
              <a:r>
                <a:rPr lang="en-US" sz="1500" b="1" dirty="0">
                  <a:solidFill>
                    <a:schemeClr val="dk1"/>
                  </a:solidFill>
                  <a:latin typeface="Arial"/>
                  <a:ea typeface="Arial"/>
                  <a:cs typeface="Arial"/>
                  <a:sym typeface="Arial"/>
                </a:rPr>
                <a:t>3. Modeling </a:t>
              </a:r>
            </a:p>
          </p:txBody>
        </p:sp>
        <p:sp>
          <p:nvSpPr>
            <p:cNvPr id="126" name="Shape 126"/>
            <p:cNvSpPr/>
            <p:nvPr/>
          </p:nvSpPr>
          <p:spPr>
            <a:xfrm>
              <a:off x="6983322" y="4153128"/>
              <a:ext cx="1443000" cy="242399"/>
            </a:xfrm>
            <a:prstGeom prst="rect">
              <a:avLst/>
            </a:prstGeom>
            <a:noFill/>
            <a:ln>
              <a:noFill/>
            </a:ln>
          </p:spPr>
          <p:txBody>
            <a:bodyPr lIns="91425" tIns="45700" rIns="91425" bIns="45700" anchor="t" anchorCtr="0">
              <a:noAutofit/>
            </a:bodyPr>
            <a:lstStyle/>
            <a:p>
              <a:pPr>
                <a:buSzPct val="25000"/>
              </a:pPr>
              <a:r>
                <a:rPr lang="en-US" sz="1500" b="1" dirty="0">
                  <a:solidFill>
                    <a:schemeClr val="dk1"/>
                  </a:solidFill>
                  <a:latin typeface="Arial"/>
                  <a:ea typeface="Arial"/>
                  <a:cs typeface="Arial"/>
                  <a:sym typeface="Arial"/>
                </a:rPr>
                <a:t>4. Application</a:t>
              </a:r>
            </a:p>
          </p:txBody>
        </p:sp>
        <p:sp>
          <p:nvSpPr>
            <p:cNvPr id="127" name="Shape 127"/>
            <p:cNvSpPr/>
            <p:nvPr/>
          </p:nvSpPr>
          <p:spPr>
            <a:xfrm>
              <a:off x="7010401" y="5392951"/>
              <a:ext cx="1422299" cy="242399"/>
            </a:xfrm>
            <a:prstGeom prst="rect">
              <a:avLst/>
            </a:prstGeom>
            <a:noFill/>
            <a:ln>
              <a:noFill/>
            </a:ln>
          </p:spPr>
          <p:txBody>
            <a:bodyPr lIns="91425" tIns="45700" rIns="91425" bIns="45700" anchor="t" anchorCtr="0">
              <a:noAutofit/>
            </a:bodyPr>
            <a:lstStyle/>
            <a:p>
              <a:pPr>
                <a:buSzPct val="25000"/>
              </a:pPr>
              <a:r>
                <a:rPr lang="en-US" sz="1500" b="1">
                  <a:solidFill>
                    <a:schemeClr val="dk1"/>
                  </a:solidFill>
                  <a:latin typeface="Arial"/>
                  <a:ea typeface="Arial"/>
                  <a:cs typeface="Arial"/>
                  <a:sym typeface="Arial"/>
                </a:rPr>
                <a:t>5. Knowledge</a:t>
              </a:r>
            </a:p>
          </p:txBody>
        </p:sp>
      </p:grpSp>
      <p:sp>
        <p:nvSpPr>
          <p:cNvPr id="128" name="Shape 128"/>
          <p:cNvSpPr txBox="1">
            <a:spLocks noGrp="1"/>
          </p:cNvSpPr>
          <p:nvPr>
            <p:ph type="title"/>
          </p:nvPr>
        </p:nvSpPr>
        <p:spPr>
          <a:xfrm>
            <a:off x="863588" y="203102"/>
            <a:ext cx="8128012" cy="597000"/>
          </a:xfrm>
          <a:prstGeom prst="rect">
            <a:avLst/>
          </a:prstGeom>
        </p:spPr>
        <p:txBody>
          <a:bodyPr vert="horz" lIns="91425" tIns="91425" rIns="91425" bIns="91425" rtlCol="0" anchor="ctr" anchorCtr="0">
            <a:noAutofit/>
          </a:bodyPr>
          <a:lstStyle/>
          <a:p>
            <a:pPr>
              <a:spcBef>
                <a:spcPts val="0"/>
              </a:spcBef>
            </a:pPr>
            <a:r>
              <a:rPr lang="en-US" dirty="0"/>
              <a:t>Process of Data Analysis </a:t>
            </a:r>
          </a:p>
        </p:txBody>
      </p:sp>
      <p:sp>
        <p:nvSpPr>
          <p:cNvPr id="2" name="Date Placeholder 1"/>
          <p:cNvSpPr>
            <a:spLocks noGrp="1"/>
          </p:cNvSpPr>
          <p:nvPr>
            <p:ph type="dt" sz="half" idx="10"/>
          </p:nvPr>
        </p:nvSpPr>
        <p:spPr/>
        <p:txBody>
          <a:bodyPr/>
          <a:lstStyle/>
          <a:p>
            <a:r>
              <a:rPr lang="en-US"/>
              <a:t>NUST 2018, Namibia</a:t>
            </a:r>
            <a:endParaRPr lang="en-GB" dirty="0"/>
          </a:p>
        </p:txBody>
      </p:sp>
      <p:sp>
        <p:nvSpPr>
          <p:cNvPr id="3" name="Footer Placeholder 2"/>
          <p:cNvSpPr>
            <a:spLocks noGrp="1"/>
          </p:cNvSpPr>
          <p:nvPr>
            <p:ph type="ftr" sz="quarter" idx="11"/>
          </p:nvPr>
        </p:nvSpPr>
        <p:spPr/>
        <p:txBody>
          <a:bodyPr/>
          <a:lstStyle/>
          <a:p>
            <a:r>
              <a:rPr lang="en-US"/>
              <a:t>Data Science Profession and Education</a:t>
            </a:r>
            <a:endParaRPr lang="en-GB" dirty="0"/>
          </a:p>
        </p:txBody>
      </p:sp>
      <p:sp>
        <p:nvSpPr>
          <p:cNvPr id="4" name="Slide Number Placeholder 3"/>
          <p:cNvSpPr>
            <a:spLocks noGrp="1"/>
          </p:cNvSpPr>
          <p:nvPr>
            <p:ph type="sldNum" sz="quarter" idx="12"/>
          </p:nvPr>
        </p:nvSpPr>
        <p:spPr/>
        <p:txBody>
          <a:bodyPr/>
          <a:lstStyle/>
          <a:p>
            <a:fld id="{5444D61A-D5EF-4AD7-8CFF-82B00AE13C42}" type="slidenum">
              <a:rPr lang="en-GB" smtClean="0"/>
              <a:pPr/>
              <a:t>64</a:t>
            </a:fld>
            <a:endParaRPr lang="en-GB" dirty="0"/>
          </a:p>
        </p:txBody>
      </p:sp>
    </p:spTree>
    <p:extLst>
      <p:ext uri="{BB962C8B-B14F-4D97-AF65-F5344CB8AC3E}">
        <p14:creationId xmlns:p14="http://schemas.microsoft.com/office/powerpoint/2010/main" val="4073335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1" y="148168"/>
            <a:ext cx="7787209" cy="672100"/>
          </a:xfrm>
        </p:spPr>
        <p:txBody>
          <a:bodyPr>
            <a:noAutofit/>
          </a:bodyPr>
          <a:lstStyle/>
          <a:p>
            <a:r>
              <a:rPr lang="en-US" sz="2800" dirty="0"/>
              <a:t>HLEG EOSC Report Essentials – </a:t>
            </a:r>
            <a:r>
              <a:rPr lang="en-US" sz="2800" b="1" dirty="0"/>
              <a:t>Core Data Experts</a:t>
            </a:r>
            <a:r>
              <a:rPr lang="en-US" sz="2800" dirty="0"/>
              <a:t> [ref]</a:t>
            </a:r>
            <a:endParaRPr lang="en-GB" sz="2800" dirty="0"/>
          </a:p>
        </p:txBody>
      </p:sp>
      <p:sp>
        <p:nvSpPr>
          <p:cNvPr id="3" name="Content Placeholder 2"/>
          <p:cNvSpPr>
            <a:spLocks noGrp="1"/>
          </p:cNvSpPr>
          <p:nvPr>
            <p:ph idx="1"/>
          </p:nvPr>
        </p:nvSpPr>
        <p:spPr/>
        <p:txBody>
          <a:bodyPr>
            <a:noAutofit/>
          </a:bodyPr>
          <a:lstStyle/>
          <a:p>
            <a:r>
              <a:rPr lang="en-US" sz="1800" b="1" dirty="0"/>
              <a:t>Core Data Experts </a:t>
            </a:r>
            <a:r>
              <a:rPr lang="en-US" sz="1800" dirty="0"/>
              <a:t>is a new class of colleagues with core scientific </a:t>
            </a:r>
            <a:br>
              <a:rPr lang="en-US" sz="1800" dirty="0"/>
            </a:br>
            <a:r>
              <a:rPr lang="en-US" sz="1800" dirty="0"/>
              <a:t>professional competencies and the communication skills to fill the </a:t>
            </a:r>
            <a:br>
              <a:rPr lang="en-US" sz="1800" dirty="0"/>
            </a:br>
            <a:r>
              <a:rPr lang="en-US" sz="1800" dirty="0"/>
              <a:t>gap between the two cultures.</a:t>
            </a:r>
          </a:p>
          <a:p>
            <a:pPr lvl="1"/>
            <a:r>
              <a:rPr lang="en-US" sz="1600" b="1" dirty="0">
                <a:solidFill>
                  <a:srgbClr val="254061"/>
                </a:solidFill>
              </a:rPr>
              <a:t>Core data experts</a:t>
            </a:r>
            <a:r>
              <a:rPr lang="en-US" sz="1600" dirty="0">
                <a:solidFill>
                  <a:srgbClr val="254061"/>
                </a:solidFill>
              </a:rPr>
              <a:t> are neither computer savvy research scientists nor </a:t>
            </a:r>
            <a:br>
              <a:rPr lang="en-US" sz="1600" dirty="0">
                <a:solidFill>
                  <a:srgbClr val="254061"/>
                </a:solidFill>
              </a:rPr>
            </a:br>
            <a:r>
              <a:rPr lang="en-US" sz="1600" dirty="0">
                <a:solidFill>
                  <a:srgbClr val="254061"/>
                </a:solidFill>
              </a:rPr>
              <a:t>are they hard-core data or computer scientists or software engineers. </a:t>
            </a:r>
          </a:p>
          <a:p>
            <a:pPr lvl="1"/>
            <a:r>
              <a:rPr lang="en-US" sz="1600" dirty="0"/>
              <a:t>They should be technical data experts, though proficient enough in the content domain where they work routinely from the very beginning (experimental design, proposal writing) until the very end of the data discovery cycle</a:t>
            </a:r>
          </a:p>
          <a:p>
            <a:pPr lvl="1"/>
            <a:r>
              <a:rPr lang="en-US" sz="1600" dirty="0"/>
              <a:t>Converge two communities:</a:t>
            </a:r>
          </a:p>
          <a:p>
            <a:pPr lvl="2"/>
            <a:r>
              <a:rPr lang="en-US" sz="1400" dirty="0"/>
              <a:t>Scientists need to be educated to the point where they hire, support and respect Core Data Experts</a:t>
            </a:r>
          </a:p>
          <a:p>
            <a:pPr lvl="2"/>
            <a:r>
              <a:rPr lang="en-US" sz="1400" dirty="0"/>
              <a:t>Data Scientists (Core Data Experts) need to bring the value to scientific research and organisations</a:t>
            </a:r>
          </a:p>
          <a:p>
            <a:r>
              <a:rPr lang="en-US" sz="1800" dirty="0"/>
              <a:t>Implementation of the EOSC needs to include instruments to help train, retain and </a:t>
            </a:r>
            <a:r>
              <a:rPr lang="en-US" sz="1800" dirty="0" err="1"/>
              <a:t>recognise</a:t>
            </a:r>
            <a:r>
              <a:rPr lang="en-US" sz="1800" dirty="0"/>
              <a:t> this expertise, </a:t>
            </a:r>
          </a:p>
          <a:p>
            <a:pPr lvl="1"/>
            <a:r>
              <a:rPr lang="en-US" sz="1600" dirty="0"/>
              <a:t>In order to support the 1.7 million scientists and over 70 million people working in innovation.</a:t>
            </a:r>
            <a:endParaRPr lang="en-GB" sz="1600" dirty="0"/>
          </a:p>
        </p:txBody>
      </p:sp>
      <p:sp>
        <p:nvSpPr>
          <p:cNvPr id="4" name="Date Placeholder 3"/>
          <p:cNvSpPr>
            <a:spLocks noGrp="1"/>
          </p:cNvSpPr>
          <p:nvPr>
            <p:ph type="dt" sz="half" idx="10"/>
          </p:nvPr>
        </p:nvSpPr>
        <p:spPr/>
        <p:txBody>
          <a:bodyPr/>
          <a:lstStyle/>
          <a:p>
            <a:r>
              <a:rPr lang="en-US"/>
              <a:t>NUST 2018, Namibia</a:t>
            </a:r>
            <a:endParaRPr lang="en-GB"/>
          </a:p>
        </p:txBody>
      </p:sp>
      <p:sp>
        <p:nvSpPr>
          <p:cNvPr id="5" name="Footer Placeholder 4"/>
          <p:cNvSpPr>
            <a:spLocks noGrp="1"/>
          </p:cNvSpPr>
          <p:nvPr>
            <p:ph type="ftr" sz="quarter" idx="11"/>
          </p:nvPr>
        </p:nvSpPr>
        <p:spPr/>
        <p:txBody>
          <a:bodyPr/>
          <a:lstStyle/>
          <a:p>
            <a:r>
              <a:rPr lang="en-US"/>
              <a:t>Data Science Profession and Education</a:t>
            </a:r>
            <a:endParaRPr lang="en-GB"/>
          </a:p>
        </p:txBody>
      </p:sp>
      <p:sp>
        <p:nvSpPr>
          <p:cNvPr id="6" name="Slide Number Placeholder 5"/>
          <p:cNvSpPr>
            <a:spLocks noGrp="1"/>
          </p:cNvSpPr>
          <p:nvPr>
            <p:ph type="sldNum" sz="quarter" idx="12"/>
          </p:nvPr>
        </p:nvSpPr>
        <p:spPr/>
        <p:txBody>
          <a:bodyPr/>
          <a:lstStyle/>
          <a:p>
            <a:fld id="{5444D61A-D5EF-4AD7-8CFF-82B00AE13C42}" type="slidenum">
              <a:rPr lang="en-GB" smtClean="0"/>
              <a:pPr/>
              <a:t>7</a:t>
            </a:fld>
            <a:endParaRPr lang="en-GB"/>
          </a:p>
        </p:txBody>
      </p:sp>
      <p:sp>
        <p:nvSpPr>
          <p:cNvPr id="7" name="TextBox 6">
            <a:extLst>
              <a:ext uri="{FF2B5EF4-FFF2-40B4-BE49-F238E27FC236}">
                <a16:creationId xmlns:a16="http://schemas.microsoft.com/office/drawing/2014/main" id="{0856C200-D9F4-466A-9C20-3F3E7B808CB1}"/>
              </a:ext>
            </a:extLst>
          </p:cNvPr>
          <p:cNvSpPr txBox="1"/>
          <p:nvPr/>
        </p:nvSpPr>
        <p:spPr>
          <a:xfrm>
            <a:off x="431540" y="6022826"/>
            <a:ext cx="7829387" cy="307777"/>
          </a:xfrm>
          <a:prstGeom prst="rect">
            <a:avLst/>
          </a:prstGeom>
          <a:noFill/>
        </p:spPr>
        <p:txBody>
          <a:bodyPr wrap="none" rtlCol="0">
            <a:spAutoFit/>
          </a:bodyPr>
          <a:lstStyle/>
          <a:p>
            <a:r>
              <a:rPr lang="en-US" sz="1400" dirty="0"/>
              <a:t>[ref] </a:t>
            </a:r>
            <a:r>
              <a:rPr lang="en-US" sz="1400" dirty="0">
                <a:hlinkClick r:id="rId2"/>
              </a:rPr>
              <a:t>https://ec.europa.eu/research/openscience/pdf/realising_the_european_open_science_cloud_2016.pdf</a:t>
            </a:r>
            <a:r>
              <a:rPr lang="en-US" sz="1400" dirty="0"/>
              <a:t> </a:t>
            </a:r>
          </a:p>
        </p:txBody>
      </p:sp>
      <p:pic>
        <p:nvPicPr>
          <p:cNvPr id="8" name="Picture 7">
            <a:extLst>
              <a:ext uri="{FF2B5EF4-FFF2-40B4-BE49-F238E27FC236}">
                <a16:creationId xmlns:a16="http://schemas.microsoft.com/office/drawing/2014/main" id="{8F97DB33-40C2-4F2F-B271-6C7AB30163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44264" y="440668"/>
            <a:ext cx="1499736" cy="2107129"/>
          </a:xfrm>
          <a:prstGeom prst="rect">
            <a:avLst/>
          </a:prstGeom>
        </p:spPr>
      </p:pic>
    </p:spTree>
    <p:extLst>
      <p:ext uri="{BB962C8B-B14F-4D97-AF65-F5344CB8AC3E}">
        <p14:creationId xmlns:p14="http://schemas.microsoft.com/office/powerpoint/2010/main" val="1437038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80071-E5A9-40C0-BA17-E4ACB9732CCB}"/>
              </a:ext>
            </a:extLst>
          </p:cNvPr>
          <p:cNvSpPr>
            <a:spLocks noGrp="1"/>
          </p:cNvSpPr>
          <p:nvPr>
            <p:ph type="title"/>
          </p:nvPr>
        </p:nvSpPr>
        <p:spPr/>
        <p:txBody>
          <a:bodyPr>
            <a:normAutofit fontScale="90000"/>
          </a:bodyPr>
          <a:lstStyle/>
          <a:p>
            <a:r>
              <a:rPr lang="en-US" dirty="0"/>
              <a:t>Gartner Technology Hypercycle (August 2017)</a:t>
            </a:r>
          </a:p>
        </p:txBody>
      </p:sp>
      <p:sp>
        <p:nvSpPr>
          <p:cNvPr id="3" name="Content Placeholder 2">
            <a:extLst>
              <a:ext uri="{FF2B5EF4-FFF2-40B4-BE49-F238E27FC236}">
                <a16:creationId xmlns:a16="http://schemas.microsoft.com/office/drawing/2014/main" id="{37C618A0-22BE-45B9-BEF8-9D49B741E080}"/>
              </a:ext>
            </a:extLst>
          </p:cNvPr>
          <p:cNvSpPr>
            <a:spLocks noGrp="1"/>
          </p:cNvSpPr>
          <p:nvPr>
            <p:ph idx="1"/>
          </p:nvPr>
        </p:nvSpPr>
        <p:spPr>
          <a:xfrm>
            <a:off x="179512" y="5337212"/>
            <a:ext cx="8784976" cy="972108"/>
          </a:xfrm>
        </p:spPr>
        <p:txBody>
          <a:bodyPr/>
          <a:lstStyle/>
          <a:p>
            <a:endParaRPr lang="en-US" dirty="0"/>
          </a:p>
        </p:txBody>
      </p:sp>
      <p:sp>
        <p:nvSpPr>
          <p:cNvPr id="4" name="Date Placeholder 3">
            <a:extLst>
              <a:ext uri="{FF2B5EF4-FFF2-40B4-BE49-F238E27FC236}">
                <a16:creationId xmlns:a16="http://schemas.microsoft.com/office/drawing/2014/main" id="{67AD837B-37D5-4A2E-A4C9-964BD6014D13}"/>
              </a:ext>
            </a:extLst>
          </p:cNvPr>
          <p:cNvSpPr>
            <a:spLocks noGrp="1"/>
          </p:cNvSpPr>
          <p:nvPr>
            <p:ph type="dt" sz="half" idx="10"/>
          </p:nvPr>
        </p:nvSpPr>
        <p:spPr/>
        <p:txBody>
          <a:bodyPr/>
          <a:lstStyle/>
          <a:p>
            <a:r>
              <a:rPr lang="en-US"/>
              <a:t>NUST 2018, Namibia</a:t>
            </a:r>
            <a:endParaRPr lang="en-GB"/>
          </a:p>
        </p:txBody>
      </p:sp>
      <p:sp>
        <p:nvSpPr>
          <p:cNvPr id="5" name="Footer Placeholder 4">
            <a:extLst>
              <a:ext uri="{FF2B5EF4-FFF2-40B4-BE49-F238E27FC236}">
                <a16:creationId xmlns:a16="http://schemas.microsoft.com/office/drawing/2014/main" id="{D8F478D4-A31F-4781-BBFC-7F439B14F69F}"/>
              </a:ext>
            </a:extLst>
          </p:cNvPr>
          <p:cNvSpPr>
            <a:spLocks noGrp="1"/>
          </p:cNvSpPr>
          <p:nvPr>
            <p:ph type="ftr" sz="quarter" idx="11"/>
          </p:nvPr>
        </p:nvSpPr>
        <p:spPr/>
        <p:txBody>
          <a:bodyPr/>
          <a:lstStyle/>
          <a:p>
            <a:r>
              <a:rPr lang="en-US"/>
              <a:t>Data Science Profession and Education</a:t>
            </a:r>
            <a:endParaRPr lang="en-GB"/>
          </a:p>
        </p:txBody>
      </p:sp>
      <p:sp>
        <p:nvSpPr>
          <p:cNvPr id="6" name="Slide Number Placeholder 5">
            <a:extLst>
              <a:ext uri="{FF2B5EF4-FFF2-40B4-BE49-F238E27FC236}">
                <a16:creationId xmlns:a16="http://schemas.microsoft.com/office/drawing/2014/main" id="{559A15D1-6D32-4BC1-B7D4-4BF9BE113899}"/>
              </a:ext>
            </a:extLst>
          </p:cNvPr>
          <p:cNvSpPr>
            <a:spLocks noGrp="1"/>
          </p:cNvSpPr>
          <p:nvPr>
            <p:ph type="sldNum" sz="quarter" idx="12"/>
          </p:nvPr>
        </p:nvSpPr>
        <p:spPr/>
        <p:txBody>
          <a:bodyPr/>
          <a:lstStyle/>
          <a:p>
            <a:fld id="{5444D61A-D5EF-4AD7-8CFF-82B00AE13C42}" type="slidenum">
              <a:rPr lang="en-GB" smtClean="0"/>
              <a:pPr/>
              <a:t>8</a:t>
            </a:fld>
            <a:endParaRPr lang="en-GB"/>
          </a:p>
        </p:txBody>
      </p:sp>
      <p:pic>
        <p:nvPicPr>
          <p:cNvPr id="8" name="Picture 2" descr="https://blogs-images.forbes.com/louiscolumbus/files/2017/08/hype-cycle-for-emerging-technologies-2017.jpg">
            <a:extLst>
              <a:ext uri="{FF2B5EF4-FFF2-40B4-BE49-F238E27FC236}">
                <a16:creationId xmlns:a16="http://schemas.microsoft.com/office/drawing/2014/main" id="{FA4D6367-B34E-456E-B97F-EE521D5937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556" y="1204800"/>
            <a:ext cx="6700338" cy="518735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AD2ADCC-C648-4AFC-ABB5-E343EAC0334D}"/>
              </a:ext>
            </a:extLst>
          </p:cNvPr>
          <p:cNvSpPr txBox="1"/>
          <p:nvPr/>
        </p:nvSpPr>
        <p:spPr>
          <a:xfrm>
            <a:off x="117113" y="6238269"/>
            <a:ext cx="8837740" cy="307777"/>
          </a:xfrm>
          <a:prstGeom prst="rect">
            <a:avLst/>
          </a:prstGeom>
          <a:noFill/>
        </p:spPr>
        <p:txBody>
          <a:bodyPr wrap="none" rtlCol="0">
            <a:spAutoFit/>
          </a:bodyPr>
          <a:lstStyle/>
          <a:p>
            <a:r>
              <a:rPr lang="en-US" sz="1400" dirty="0"/>
              <a:t>[ref] </a:t>
            </a:r>
            <a:r>
              <a:rPr lang="en-US" sz="1400" dirty="0">
                <a:hlinkClick r:id="rId3"/>
              </a:rPr>
              <a:t>https://www.gartner.com/smarterwithgartner/top-trends-in-the-gartner-hype-cycle-for-emerging-technologies-2017/</a:t>
            </a:r>
            <a:r>
              <a:rPr lang="en-US" sz="1400" dirty="0"/>
              <a:t> </a:t>
            </a:r>
          </a:p>
        </p:txBody>
      </p:sp>
      <p:sp>
        <p:nvSpPr>
          <p:cNvPr id="9" name="Rectangle 8">
            <a:extLst>
              <a:ext uri="{FF2B5EF4-FFF2-40B4-BE49-F238E27FC236}">
                <a16:creationId xmlns:a16="http://schemas.microsoft.com/office/drawing/2014/main" id="{9E3CCEE1-8E7E-4222-9FC6-1E2991680C8E}"/>
              </a:ext>
            </a:extLst>
          </p:cNvPr>
          <p:cNvSpPr/>
          <p:nvPr/>
        </p:nvSpPr>
        <p:spPr>
          <a:xfrm>
            <a:off x="2886895" y="2348880"/>
            <a:ext cx="1361069" cy="18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A008940-3F27-4CDC-926E-036CBAF079E0}"/>
              </a:ext>
            </a:extLst>
          </p:cNvPr>
          <p:cNvSpPr txBox="1"/>
          <p:nvPr/>
        </p:nvSpPr>
        <p:spPr>
          <a:xfrm>
            <a:off x="5562816" y="1628800"/>
            <a:ext cx="3066865" cy="830997"/>
          </a:xfrm>
          <a:prstGeom prst="rect">
            <a:avLst/>
          </a:prstGeom>
          <a:noFill/>
        </p:spPr>
        <p:txBody>
          <a:bodyPr wrap="none" rtlCol="0">
            <a:spAutoFit/>
          </a:bodyPr>
          <a:lstStyle/>
          <a:p>
            <a:r>
              <a:rPr lang="en-US" sz="1600" dirty="0">
                <a:solidFill>
                  <a:srgbClr val="00B050"/>
                </a:solidFill>
                <a:latin typeface="+mj-lt"/>
              </a:rPr>
              <a:t>Big Data and Cloud Computing:</a:t>
            </a:r>
          </a:p>
          <a:p>
            <a:r>
              <a:rPr lang="en-US" sz="1600" dirty="0">
                <a:solidFill>
                  <a:srgbClr val="00B050"/>
                </a:solidFill>
                <a:latin typeface="+mj-lt"/>
              </a:rPr>
              <a:t>In a maturity stage – </a:t>
            </a:r>
          </a:p>
          <a:p>
            <a:r>
              <a:rPr lang="en-US" sz="1600" dirty="0">
                <a:solidFill>
                  <a:srgbClr val="00B050"/>
                </a:solidFill>
                <a:latin typeface="+mj-lt"/>
              </a:rPr>
              <a:t>already commodity services</a:t>
            </a:r>
          </a:p>
        </p:txBody>
      </p:sp>
      <p:sp>
        <p:nvSpPr>
          <p:cNvPr id="11" name="Rectangle 10">
            <a:extLst>
              <a:ext uri="{FF2B5EF4-FFF2-40B4-BE49-F238E27FC236}">
                <a16:creationId xmlns:a16="http://schemas.microsoft.com/office/drawing/2014/main" id="{F168869E-E518-4B8D-A9F1-6A804CF93C08}"/>
              </a:ext>
            </a:extLst>
          </p:cNvPr>
          <p:cNvSpPr/>
          <p:nvPr/>
        </p:nvSpPr>
        <p:spPr>
          <a:xfrm>
            <a:off x="1172260" y="2115945"/>
            <a:ext cx="1361069" cy="18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C4AA7B9-A1FE-4872-9246-D9EF2CE8A7E0}"/>
              </a:ext>
            </a:extLst>
          </p:cNvPr>
          <p:cNvSpPr/>
          <p:nvPr/>
        </p:nvSpPr>
        <p:spPr>
          <a:xfrm>
            <a:off x="971070" y="2348880"/>
            <a:ext cx="1361069" cy="18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EF059DD-95E2-472C-96A0-C9ED7E48A706}"/>
              </a:ext>
            </a:extLst>
          </p:cNvPr>
          <p:cNvSpPr/>
          <p:nvPr/>
        </p:nvSpPr>
        <p:spPr>
          <a:xfrm>
            <a:off x="2692274" y="1999103"/>
            <a:ext cx="1361069" cy="18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3399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80071-E5A9-40C0-BA17-E4ACB9732CCB}"/>
              </a:ext>
            </a:extLst>
          </p:cNvPr>
          <p:cNvSpPr>
            <a:spLocks noGrp="1"/>
          </p:cNvSpPr>
          <p:nvPr>
            <p:ph type="title"/>
          </p:nvPr>
        </p:nvSpPr>
        <p:spPr/>
        <p:txBody>
          <a:bodyPr>
            <a:normAutofit fontScale="90000"/>
          </a:bodyPr>
          <a:lstStyle/>
          <a:p>
            <a:r>
              <a:rPr lang="en-US" dirty="0"/>
              <a:t>Gartner Technology Hypercycle (August 2017)</a:t>
            </a:r>
          </a:p>
        </p:txBody>
      </p:sp>
      <p:sp>
        <p:nvSpPr>
          <p:cNvPr id="4" name="Date Placeholder 3">
            <a:extLst>
              <a:ext uri="{FF2B5EF4-FFF2-40B4-BE49-F238E27FC236}">
                <a16:creationId xmlns:a16="http://schemas.microsoft.com/office/drawing/2014/main" id="{67AD837B-37D5-4A2E-A4C9-964BD6014D13}"/>
              </a:ext>
            </a:extLst>
          </p:cNvPr>
          <p:cNvSpPr>
            <a:spLocks noGrp="1"/>
          </p:cNvSpPr>
          <p:nvPr>
            <p:ph type="dt" sz="half" idx="10"/>
          </p:nvPr>
        </p:nvSpPr>
        <p:spPr/>
        <p:txBody>
          <a:bodyPr/>
          <a:lstStyle/>
          <a:p>
            <a:r>
              <a:rPr lang="en-US"/>
              <a:t>NUST 2018, Namibia</a:t>
            </a:r>
            <a:endParaRPr lang="en-GB"/>
          </a:p>
        </p:txBody>
      </p:sp>
      <p:sp>
        <p:nvSpPr>
          <p:cNvPr id="5" name="Footer Placeholder 4">
            <a:extLst>
              <a:ext uri="{FF2B5EF4-FFF2-40B4-BE49-F238E27FC236}">
                <a16:creationId xmlns:a16="http://schemas.microsoft.com/office/drawing/2014/main" id="{D8F478D4-A31F-4781-BBFC-7F439B14F69F}"/>
              </a:ext>
            </a:extLst>
          </p:cNvPr>
          <p:cNvSpPr>
            <a:spLocks noGrp="1"/>
          </p:cNvSpPr>
          <p:nvPr>
            <p:ph type="ftr" sz="quarter" idx="11"/>
          </p:nvPr>
        </p:nvSpPr>
        <p:spPr/>
        <p:txBody>
          <a:bodyPr/>
          <a:lstStyle/>
          <a:p>
            <a:r>
              <a:rPr lang="en-US"/>
              <a:t>Data Science Profession and Education</a:t>
            </a:r>
            <a:endParaRPr lang="en-GB"/>
          </a:p>
        </p:txBody>
      </p:sp>
      <p:sp>
        <p:nvSpPr>
          <p:cNvPr id="6" name="Slide Number Placeholder 5">
            <a:extLst>
              <a:ext uri="{FF2B5EF4-FFF2-40B4-BE49-F238E27FC236}">
                <a16:creationId xmlns:a16="http://schemas.microsoft.com/office/drawing/2014/main" id="{559A15D1-6D32-4BC1-B7D4-4BF9BE113899}"/>
              </a:ext>
            </a:extLst>
          </p:cNvPr>
          <p:cNvSpPr>
            <a:spLocks noGrp="1"/>
          </p:cNvSpPr>
          <p:nvPr>
            <p:ph type="sldNum" sz="quarter" idx="12"/>
          </p:nvPr>
        </p:nvSpPr>
        <p:spPr/>
        <p:txBody>
          <a:bodyPr/>
          <a:lstStyle/>
          <a:p>
            <a:fld id="{5444D61A-D5EF-4AD7-8CFF-82B00AE13C42}" type="slidenum">
              <a:rPr lang="en-GB" smtClean="0"/>
              <a:pPr/>
              <a:t>9</a:t>
            </a:fld>
            <a:endParaRPr lang="en-GB"/>
          </a:p>
        </p:txBody>
      </p:sp>
      <p:pic>
        <p:nvPicPr>
          <p:cNvPr id="8" name="Picture 2" descr="https://blogs-images.forbes.com/louiscolumbus/files/2017/08/hype-cycle-for-emerging-technologies-2017.jpg">
            <a:extLst>
              <a:ext uri="{FF2B5EF4-FFF2-40B4-BE49-F238E27FC236}">
                <a16:creationId xmlns:a16="http://schemas.microsoft.com/office/drawing/2014/main" id="{FA4D6367-B34E-456E-B97F-EE521D5937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556" y="1204800"/>
            <a:ext cx="6700338" cy="518735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AD2ADCC-C648-4AFC-ABB5-E343EAC0334D}"/>
              </a:ext>
            </a:extLst>
          </p:cNvPr>
          <p:cNvSpPr txBox="1"/>
          <p:nvPr/>
        </p:nvSpPr>
        <p:spPr>
          <a:xfrm>
            <a:off x="117113" y="6238269"/>
            <a:ext cx="8837740" cy="307777"/>
          </a:xfrm>
          <a:prstGeom prst="rect">
            <a:avLst/>
          </a:prstGeom>
          <a:noFill/>
        </p:spPr>
        <p:txBody>
          <a:bodyPr wrap="none" rtlCol="0">
            <a:spAutoFit/>
          </a:bodyPr>
          <a:lstStyle/>
          <a:p>
            <a:r>
              <a:rPr lang="en-US" sz="1400" dirty="0"/>
              <a:t>[ref] </a:t>
            </a:r>
            <a:r>
              <a:rPr lang="en-US" sz="1400" dirty="0">
                <a:hlinkClick r:id="rId3"/>
              </a:rPr>
              <a:t>https://www.gartner.com/smarterwithgartner/top-trends-in-the-gartner-hype-cycle-for-emerging-technologies-2017/</a:t>
            </a:r>
            <a:r>
              <a:rPr lang="en-US" sz="1400" dirty="0"/>
              <a:t> </a:t>
            </a:r>
          </a:p>
        </p:txBody>
      </p:sp>
      <p:sp>
        <p:nvSpPr>
          <p:cNvPr id="9" name="Rectangle 8">
            <a:extLst>
              <a:ext uri="{FF2B5EF4-FFF2-40B4-BE49-F238E27FC236}">
                <a16:creationId xmlns:a16="http://schemas.microsoft.com/office/drawing/2014/main" id="{9E3CCEE1-8E7E-4222-9FC6-1E2991680C8E}"/>
              </a:ext>
            </a:extLst>
          </p:cNvPr>
          <p:cNvSpPr/>
          <p:nvPr/>
        </p:nvSpPr>
        <p:spPr>
          <a:xfrm>
            <a:off x="2886895" y="2348880"/>
            <a:ext cx="1361069" cy="18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A008940-3F27-4CDC-926E-036CBAF079E0}"/>
              </a:ext>
            </a:extLst>
          </p:cNvPr>
          <p:cNvSpPr txBox="1"/>
          <p:nvPr/>
        </p:nvSpPr>
        <p:spPr>
          <a:xfrm>
            <a:off x="2608325" y="1341377"/>
            <a:ext cx="6346528" cy="369332"/>
          </a:xfrm>
          <a:prstGeom prst="rect">
            <a:avLst/>
          </a:prstGeom>
          <a:solidFill>
            <a:schemeClr val="accent3">
              <a:lumMod val="40000"/>
              <a:lumOff val="60000"/>
            </a:schemeClr>
          </a:solidFill>
        </p:spPr>
        <p:txBody>
          <a:bodyPr wrap="square" rtlCol="0">
            <a:spAutoFit/>
          </a:bodyPr>
          <a:lstStyle/>
          <a:p>
            <a:r>
              <a:rPr lang="en-US" dirty="0">
                <a:solidFill>
                  <a:srgbClr val="FF0000"/>
                </a:solidFill>
                <a:latin typeface="+mj-lt"/>
              </a:rPr>
              <a:t>We are in post Big Data and post Cloud Computing stage</a:t>
            </a:r>
          </a:p>
        </p:txBody>
      </p:sp>
      <p:sp>
        <p:nvSpPr>
          <p:cNvPr id="11" name="Rectangle 10">
            <a:extLst>
              <a:ext uri="{FF2B5EF4-FFF2-40B4-BE49-F238E27FC236}">
                <a16:creationId xmlns:a16="http://schemas.microsoft.com/office/drawing/2014/main" id="{F168869E-E518-4B8D-A9F1-6A804CF93C08}"/>
              </a:ext>
            </a:extLst>
          </p:cNvPr>
          <p:cNvSpPr/>
          <p:nvPr/>
        </p:nvSpPr>
        <p:spPr>
          <a:xfrm>
            <a:off x="1172260" y="2115945"/>
            <a:ext cx="1361069" cy="18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C4AA7B9-A1FE-4872-9246-D9EF2CE8A7E0}"/>
              </a:ext>
            </a:extLst>
          </p:cNvPr>
          <p:cNvSpPr/>
          <p:nvPr/>
        </p:nvSpPr>
        <p:spPr>
          <a:xfrm>
            <a:off x="971070" y="2348880"/>
            <a:ext cx="1361069" cy="18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EF059DD-95E2-472C-96A0-C9ED7E48A706}"/>
              </a:ext>
            </a:extLst>
          </p:cNvPr>
          <p:cNvSpPr/>
          <p:nvPr/>
        </p:nvSpPr>
        <p:spPr>
          <a:xfrm>
            <a:off x="2692274" y="1999103"/>
            <a:ext cx="1361069" cy="18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CDF9DD1-DACB-49C9-98C8-89F52A30F857}"/>
              </a:ext>
            </a:extLst>
          </p:cNvPr>
          <p:cNvSpPr txBox="1"/>
          <p:nvPr/>
        </p:nvSpPr>
        <p:spPr>
          <a:xfrm>
            <a:off x="5742461" y="1880466"/>
            <a:ext cx="3066865" cy="830997"/>
          </a:xfrm>
          <a:prstGeom prst="rect">
            <a:avLst/>
          </a:prstGeom>
          <a:noFill/>
        </p:spPr>
        <p:txBody>
          <a:bodyPr wrap="none" rtlCol="0">
            <a:spAutoFit/>
          </a:bodyPr>
          <a:lstStyle/>
          <a:p>
            <a:r>
              <a:rPr lang="en-US" sz="1600" dirty="0">
                <a:solidFill>
                  <a:srgbClr val="00B050"/>
                </a:solidFill>
                <a:latin typeface="+mj-lt"/>
              </a:rPr>
              <a:t>Big Data and Cloud Computing:</a:t>
            </a:r>
          </a:p>
          <a:p>
            <a:r>
              <a:rPr lang="en-US" sz="1600" dirty="0">
                <a:solidFill>
                  <a:srgbClr val="00B050"/>
                </a:solidFill>
                <a:latin typeface="+mj-lt"/>
              </a:rPr>
              <a:t>In a maturity stage – </a:t>
            </a:r>
          </a:p>
          <a:p>
            <a:r>
              <a:rPr lang="en-US" sz="1600" dirty="0">
                <a:solidFill>
                  <a:srgbClr val="00B050"/>
                </a:solidFill>
                <a:latin typeface="+mj-lt"/>
              </a:rPr>
              <a:t>already commodity services</a:t>
            </a:r>
          </a:p>
        </p:txBody>
      </p:sp>
    </p:spTree>
    <p:extLst>
      <p:ext uri="{BB962C8B-B14F-4D97-AF65-F5344CB8AC3E}">
        <p14:creationId xmlns:p14="http://schemas.microsoft.com/office/powerpoint/2010/main" val="24302950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137181</TotalTime>
  <Words>5915</Words>
  <Application>Microsoft Office PowerPoint</Application>
  <PresentationFormat>On-screen Show (4:3)</PresentationFormat>
  <Paragraphs>989</Paragraphs>
  <Slides>64</Slides>
  <Notes>14</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64</vt:i4>
      </vt:variant>
    </vt:vector>
  </HeadingPairs>
  <TitlesOfParts>
    <vt:vector size="75" baseType="lpstr">
      <vt:lpstr>Arial Unicode MS</vt:lpstr>
      <vt:lpstr>SimSun</vt:lpstr>
      <vt:lpstr>Arial</vt:lpstr>
      <vt:lpstr>Calibri</vt:lpstr>
      <vt:lpstr>Symbol</vt:lpstr>
      <vt:lpstr>Tahoma</vt:lpstr>
      <vt:lpstr>Times New Roman</vt:lpstr>
      <vt:lpstr>Wingdings</vt:lpstr>
      <vt:lpstr>Z@RF8C7.tmp</vt:lpstr>
      <vt:lpstr>Office Theme</vt:lpstr>
      <vt:lpstr>Document</vt:lpstr>
      <vt:lpstr>Teaching Data Scientists  How to develop the consistent Data Science curriculum to address key professional competences and skills</vt:lpstr>
      <vt:lpstr>Outline</vt:lpstr>
      <vt:lpstr>Yuri Demchenko,  Senior Researcher, Lecturer, UvA </vt:lpstr>
      <vt:lpstr>Becoming a Data Scientist by Swami Chandrasekaran (2013) http://nirvacana.com/thoughts/becoming-a-data-scientist/ </vt:lpstr>
      <vt:lpstr>Visionaries and Drivers:  Seminal works, High level reports, Activities</vt:lpstr>
      <vt:lpstr>The Fourth Paradigm of Scientific Research</vt:lpstr>
      <vt:lpstr>HLEG EOSC Report Essentials – Core Data Experts [ref]</vt:lpstr>
      <vt:lpstr>Gartner Technology Hypercycle (August 2017)</vt:lpstr>
      <vt:lpstr>Gartner Technology Hypercycle (August 2017)</vt:lpstr>
      <vt:lpstr>International and EU studies on data-driven skills</vt:lpstr>
      <vt:lpstr>Industry reports on Data Science Analytics and Data enabled skills demand</vt:lpstr>
      <vt:lpstr>PwC&amp;BHEF: Demand for DSA enabled jobs</vt:lpstr>
      <vt:lpstr>PwC&amp;BHEF: Data Science and Data Analytics Competences for Managers and Decision Makers</vt:lpstr>
      <vt:lpstr>PwC&amp;BHEF: Skills that are tough to find</vt:lpstr>
      <vt:lpstr>OECD and UN on Digital Economy and Data Literacy </vt:lpstr>
      <vt:lpstr>Challenge for Education: Sustainable ICT and Data Skills Development</vt:lpstr>
      <vt:lpstr>Data Scientist definitions: From Math to Hacking Early Data Science definitions  </vt:lpstr>
      <vt:lpstr>Becoming a Data Scientist by Swami Chandrasekaran (2013) http://nirvacana.com/thoughts/becoming-a-data-scientist/ </vt:lpstr>
      <vt:lpstr>EDISON Products for Data Science Skills Management and Curriculum Design </vt:lpstr>
      <vt:lpstr>EDISON Data Science Framework (EDSF)</vt:lpstr>
      <vt:lpstr>Competences Map to Knowledge and Skills</vt:lpstr>
      <vt:lpstr>Data Scientist definition</vt:lpstr>
      <vt:lpstr>Data Science Competence Groups - Research</vt:lpstr>
      <vt:lpstr>Data Science Competences Groups – Business</vt:lpstr>
      <vt:lpstr>Identified Data Science Competence Groups</vt:lpstr>
      <vt:lpstr>Identified Data Science Skills/Experience Groups </vt:lpstr>
      <vt:lpstr>Group 5: Soft skills and Workplace skills</vt:lpstr>
      <vt:lpstr>Thinking and Acting like Data Scientist</vt:lpstr>
      <vt:lpstr>21st Century Skills (DARE &amp; BHEF &amp; EDISON)</vt:lpstr>
      <vt:lpstr>Maritime Industry Digital Transformation and Skills Strategy – Toward Industry 4.0</vt:lpstr>
      <vt:lpstr>Data Scientist and Subject Domain Specialist</vt:lpstr>
      <vt:lpstr>Data Science and Subject Domains</vt:lpstr>
      <vt:lpstr>Practical Application of the CF-DS</vt:lpstr>
      <vt:lpstr>Data Science Professions Family -  Compliant EU standard ESCO (EU Skills, Competences, Occupations 2017)</vt:lpstr>
      <vt:lpstr>DSP Profiles mapping to ESCO Taxonomy High Level Groups </vt:lpstr>
      <vt:lpstr>CF-DS and Data Science Professional Profiles</vt:lpstr>
      <vt:lpstr>EDSF for Education and Training</vt:lpstr>
      <vt:lpstr>Data Science Body of Knowledge (DS-BoK)</vt:lpstr>
      <vt:lpstr>Data Science Body of Knowledge (1)</vt:lpstr>
      <vt:lpstr>Data Science Body of Knowledge (2)</vt:lpstr>
      <vt:lpstr>KAG3-DSDM: Data Management group: data curation, preservation and data infrastructure</vt:lpstr>
      <vt:lpstr>Data Science Model Curriculum (MC-DS)</vt:lpstr>
      <vt:lpstr>Outcome Based Educations and Training Model </vt:lpstr>
      <vt:lpstr>DSP04 – Data Scientist MC structure </vt:lpstr>
      <vt:lpstr>DSP10 – Data Steward MC structure </vt:lpstr>
      <vt:lpstr>DSP04 Data Scientist – Required practical skills and Hands-on labs</vt:lpstr>
      <vt:lpstr>Individual Competences Benchmarking</vt:lpstr>
      <vt:lpstr>Building a Data Science Team</vt:lpstr>
      <vt:lpstr>Data Science or Data Management Group/Department: Organisational structure and staffing - EXAMPLE</vt:lpstr>
      <vt:lpstr>Data Stewardship in Research and FAIR Principles</vt:lpstr>
      <vt:lpstr>Data Governance Organisation Parts and Roles</vt:lpstr>
      <vt:lpstr>Discussion: How to become a Data Scientist</vt:lpstr>
      <vt:lpstr>Discussion: How to become a Data Scientist</vt:lpstr>
      <vt:lpstr>Data Science and Data Mining</vt:lpstr>
      <vt:lpstr>CRISP DM process: Processes and Data Lifecycle</vt:lpstr>
      <vt:lpstr>Online Educational and training resources on Data Science</vt:lpstr>
      <vt:lpstr>Open Data and Educational Datasets</vt:lpstr>
      <vt:lpstr>Questions and discussion</vt:lpstr>
      <vt:lpstr>Other related links</vt:lpstr>
      <vt:lpstr>Additional materials</vt:lpstr>
      <vt:lpstr>Types of Data Mining (branch of Data Analysis)</vt:lpstr>
      <vt:lpstr>Data Mining: Confluence of Multiple Disciplines </vt:lpstr>
      <vt:lpstr>CRISP DM process: Processes and Data Lifecycle</vt:lpstr>
      <vt:lpstr>Process of Data Analysis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Becoming a Data Scientist and Eduating Data Scientists: How to develop the Data Science and Analytics related competences and professional skills</dc:title>
  <dc:creator>demch</dc:creator>
  <cp:lastModifiedBy>demch</cp:lastModifiedBy>
  <cp:revision>2036</cp:revision>
  <cp:lastPrinted>2017-11-01T17:20:32Z</cp:lastPrinted>
  <dcterms:created xsi:type="dcterms:W3CDTF">2010-12-21T20:41:30Z</dcterms:created>
  <dcterms:modified xsi:type="dcterms:W3CDTF">2018-11-20T20:32:36Z</dcterms:modified>
</cp:coreProperties>
</file>